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9"/>
  </p:notesMasterIdLst>
  <p:handoutMasterIdLst>
    <p:handoutMasterId r:id="rId60"/>
  </p:handoutMasterIdLst>
  <p:sldIdLst>
    <p:sldId id="1013" r:id="rId2"/>
    <p:sldId id="1865" r:id="rId3"/>
    <p:sldId id="1906" r:id="rId4"/>
    <p:sldId id="1873" r:id="rId5"/>
    <p:sldId id="1711" r:id="rId6"/>
    <p:sldId id="1871" r:id="rId7"/>
    <p:sldId id="1874" r:id="rId8"/>
    <p:sldId id="1875" r:id="rId9"/>
    <p:sldId id="1876" r:id="rId10"/>
    <p:sldId id="1867" r:id="rId11"/>
    <p:sldId id="1722" r:id="rId12"/>
    <p:sldId id="1877" r:id="rId13"/>
    <p:sldId id="1878" r:id="rId14"/>
    <p:sldId id="1661" r:id="rId15"/>
    <p:sldId id="1796" r:id="rId16"/>
    <p:sldId id="1797" r:id="rId17"/>
    <p:sldId id="1727" r:id="rId18"/>
    <p:sldId id="1728" r:id="rId19"/>
    <p:sldId id="1729" r:id="rId20"/>
    <p:sldId id="1735" r:id="rId21"/>
    <p:sldId id="1736" r:id="rId22"/>
    <p:sldId id="1739" r:id="rId23"/>
    <p:sldId id="1740" r:id="rId24"/>
    <p:sldId id="1742" r:id="rId25"/>
    <p:sldId id="1879" r:id="rId26"/>
    <p:sldId id="1880" r:id="rId27"/>
    <p:sldId id="1881" r:id="rId28"/>
    <p:sldId id="1743" r:id="rId29"/>
    <p:sldId id="1821" r:id="rId30"/>
    <p:sldId id="1924" r:id="rId31"/>
    <p:sldId id="1925" r:id="rId32"/>
    <p:sldId id="1926" r:id="rId33"/>
    <p:sldId id="1927" r:id="rId34"/>
    <p:sldId id="1928" r:id="rId35"/>
    <p:sldId id="1929" r:id="rId36"/>
    <p:sldId id="1930" r:id="rId37"/>
    <p:sldId id="1931" r:id="rId38"/>
    <p:sldId id="1932" r:id="rId39"/>
    <p:sldId id="1933" r:id="rId40"/>
    <p:sldId id="1917" r:id="rId41"/>
    <p:sldId id="1918" r:id="rId42"/>
    <p:sldId id="1919" r:id="rId43"/>
    <p:sldId id="1920" r:id="rId44"/>
    <p:sldId id="1921" r:id="rId45"/>
    <p:sldId id="1922" r:id="rId46"/>
    <p:sldId id="1923" r:id="rId47"/>
    <p:sldId id="1830" r:id="rId48"/>
    <p:sldId id="1898" r:id="rId49"/>
    <p:sldId id="1899" r:id="rId50"/>
    <p:sldId id="1900" r:id="rId51"/>
    <p:sldId id="1902" r:id="rId52"/>
    <p:sldId id="1908" r:id="rId53"/>
    <p:sldId id="1844" r:id="rId54"/>
    <p:sldId id="1916" r:id="rId55"/>
    <p:sldId id="1907" r:id="rId56"/>
    <p:sldId id="1774" r:id="rId57"/>
    <p:sldId id="1775" r:id="rId5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5FF"/>
    <a:srgbClr val="CC99FF"/>
    <a:srgbClr val="ECD9FF"/>
    <a:srgbClr val="FD5003"/>
    <a:srgbClr val="003192"/>
    <a:srgbClr val="002776"/>
    <a:srgbClr val="FF3300"/>
    <a:srgbClr val="FF6600"/>
    <a:srgbClr val="CCE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9071" autoAdjust="0"/>
  </p:normalViewPr>
  <p:slideViewPr>
    <p:cSldViewPr>
      <p:cViewPr>
        <p:scale>
          <a:sx n="75" d="100"/>
          <a:sy n="75" d="100"/>
        </p:scale>
        <p:origin x="-9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72D8-7EDF-407E-9B6A-E032412393EF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34BCA-6D2D-4088-97BF-E90CDB24D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12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03325-6C56-485F-995F-7E10AAB9D2F5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01D7-08A7-49BF-8120-249789E67D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9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Здравствуйте дорогие друзья! </a:t>
            </a:r>
          </a:p>
          <a:p>
            <a:endParaRPr lang="ru-RU" dirty="0" smtClean="0"/>
          </a:p>
          <a:p>
            <a:r>
              <a:rPr lang="ru-RU" dirty="0" smtClean="0"/>
              <a:t>Сегодняшний мой доклад</a:t>
            </a:r>
            <a:r>
              <a:rPr lang="ru-RU" baseline="0" dirty="0" smtClean="0"/>
              <a:t> посвящен обсуждению того,  ПРИ КАКИХ УСЛОВИЯХ возможен не формальный, а РЕАЛЬНЫЙ переход к новым ценностям образования, ЧТО НУЖНО СДЕЛАТЬ, чтобы он состоялся не на словах, а на деле.  И на примере нашей ОС «Учусь учиться» показать, КАКИЕ ВОЗМОЖНОСТИ сегодня есть у каждого педагога, ОО всех ступеней образования, региона, чтобы ОБЕСПЕЧИТЬ этот процесс.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B7A3EA2-D8D4-45DF-BFA2-78D75BA6B669}" type="slidenum">
              <a:rPr lang="ru-RU" altLang="ru-RU" smtClean="0">
                <a:latin typeface="Calibri" pitchFamily="34" charset="0"/>
              </a:rPr>
              <a:pPr eaLnBrk="1" hangingPunct="1"/>
              <a:t>10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9947279F-22E0-4D43-A3C7-B6A1910CEF8E}" type="slidenum">
              <a:rPr lang="ru-RU" altLang="ru-RU" smtClean="0">
                <a:latin typeface="Calibri" pitchFamily="34" charset="0"/>
              </a:rPr>
              <a:pPr/>
              <a:t>11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45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8BD9913-E92D-4FB6-8342-8ABBB7F0BA49}" type="slidenum">
              <a:rPr lang="ru-RU" altLang="ru-RU" smtClean="0">
                <a:latin typeface="Calibri" pitchFamily="34" charset="0"/>
              </a:rPr>
              <a:pPr/>
              <a:t>14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8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63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B7A3EA2-D8D4-45DF-BFA2-78D75BA6B669}" type="slidenum">
              <a:rPr lang="ru-RU" altLang="ru-RU" smtClean="0">
                <a:latin typeface="Calibri" pitchFamily="34" charset="0"/>
              </a:rPr>
              <a:pPr eaLnBrk="1" hangingPunct="1"/>
              <a:t>17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B7A3EA2-D8D4-45DF-BFA2-78D75BA6B669}" type="slidenum">
              <a:rPr lang="ru-RU" altLang="ru-RU" smtClean="0">
                <a:latin typeface="Calibri" pitchFamily="34" charset="0"/>
              </a:rPr>
              <a:pPr eaLnBrk="1" hangingPunct="1"/>
              <a:t>18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B7A3EA2-D8D4-45DF-BFA2-78D75BA6B669}" type="slidenum">
              <a:rPr lang="ru-RU" altLang="ru-RU" smtClean="0">
                <a:latin typeface="Calibri" pitchFamily="34" charset="0"/>
              </a:rPr>
              <a:pPr eaLnBrk="1" hangingPunct="1"/>
              <a:t>19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6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При подготовке лекции я выделила следующие цели.</a:t>
            </a:r>
          </a:p>
          <a:p>
            <a:r>
              <a:rPr lang="ru-RU" altLang="ru-RU" dirty="0" smtClean="0"/>
              <a:t>1–4</a:t>
            </a:r>
          </a:p>
          <a:p>
            <a:r>
              <a:rPr lang="ru-RU" altLang="ru-RU" dirty="0" smtClean="0"/>
              <a:t>Согласование.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E493802-BF5C-4ADF-B26C-C1183CDCB9DA}" type="slidenum">
              <a:rPr lang="ru-RU" altLang="ru-RU" smtClean="0">
                <a:latin typeface="Calibri" pitchFamily="34" charset="0"/>
              </a:rPr>
              <a:pPr eaLnBrk="1" hangingPunct="1"/>
              <a:t>2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... и адаптируем их </a:t>
            </a:r>
            <a:r>
              <a:rPr lang="ru-RU" baseline="0" dirty="0"/>
              <a:t>к возрастным особенностям и возможностям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76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78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CE14E54-87C1-49EE-8C52-F114F6A3D93B}" type="slidenum">
              <a:rPr lang="ru-RU" altLang="ru-RU" smtClean="0">
                <a:latin typeface="Calibri" pitchFamily="34" charset="0"/>
              </a:rPr>
              <a:pPr eaLnBrk="1" hangingPunct="1"/>
              <a:t>30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4DF4EAC-16C5-4477-823A-AFB8AC74D09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31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73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4DF4EAC-16C5-4477-823A-AFB8AC74D09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33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4DF4EAC-16C5-4477-823A-AFB8AC74D09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34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AD00EB6-584E-42B3-877B-14BD601BC9C1}" type="slidenum">
              <a:rPr lang="ru-RU" altLang="ru-RU" smtClean="0">
                <a:latin typeface="Calibri" pitchFamily="34" charset="0"/>
              </a:rPr>
              <a:pPr eaLnBrk="1" hangingPunct="1"/>
              <a:t>35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Сборник с результатами, отзывами педагогов, администрации, детей и их родителей может скачать каждый по ссылке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реально работающие школы – с адресами, фамилиями тех, кто писал отзывы, каждый может позвонить и поговорить лично.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результаты стабильные, но они не получаются автоматически, только от того, что учитель взял в руки данный курс и начал по нему работать. Необходимо включить заложенные в курсе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механизмы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их достижения.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 smtClean="0">
                <a:solidFill>
                  <a:srgbClr val="FF6600"/>
                </a:solidFill>
              </a:rPr>
              <a:t>ЗА  СЧЕТ  ЧЕГО  ДОСТИГАЮТСЯ  ТАКИЕ  РЕЗУЛЬТАТЫ?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4DF4EAC-16C5-4477-823A-AFB8AC74D09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36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Особенностью нашей системы является то, что она ОТКРЫТАЯ.</a:t>
            </a:r>
          </a:p>
          <a:p>
            <a:r>
              <a:rPr lang="ru-RU" dirty="0" smtClean="0"/>
              <a:t>Это проанализировано в письме РАО от 14 июля 2006 г (№ 01-255/5/5) и подчеркнуто в письме издательств «ПРОСВЕЩЕНИЕ» И «БИНОМ. ЛБЗ»</a:t>
            </a:r>
          </a:p>
          <a:p>
            <a:r>
              <a:rPr lang="ru-RU" dirty="0" smtClean="0"/>
              <a:t>от 14 марта 2019 г., т.е. совсем недавно.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9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При подготовке лекции я выделила следующие цели.</a:t>
            </a:r>
          </a:p>
          <a:p>
            <a:r>
              <a:rPr lang="ru-RU" altLang="ru-RU" dirty="0" smtClean="0"/>
              <a:t>1–4</a:t>
            </a:r>
          </a:p>
          <a:p>
            <a:r>
              <a:rPr lang="ru-RU" altLang="ru-RU" dirty="0" smtClean="0"/>
              <a:t>Согласование.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E493802-BF5C-4ADF-B26C-C1183CDCB9DA}" type="slidenum">
              <a:rPr lang="ru-RU" altLang="ru-RU" smtClean="0">
                <a:latin typeface="Calibri" pitchFamily="34" charset="0"/>
              </a:rPr>
              <a:pPr eaLnBrk="1" hangingPunct="1"/>
              <a:t>3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1-й вариант 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– как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ПАРЦИАЛЬНАЯ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 программа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altLang="ru-RU" sz="800" spc="-50" dirty="0" smtClean="0">
              <a:latin typeface="Arial Narrow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2-й вариант 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– в рамках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КОМПЛЕКСНОЙ ПРОГРАММЫ «МИР ОТКРЫТИЙ» </a:t>
            </a:r>
            <a:endParaRPr lang="ru-RU" altLang="ru-RU" sz="800" b="1" spc="-50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76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И, наконец, </a:t>
            </a:r>
            <a:r>
              <a:rPr kumimoji="0" lang="ru-RU" altLang="ru-RU" sz="4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ВАРИАНТ 3,  </a:t>
            </a:r>
            <a:r>
              <a:rPr kumimoji="0" lang="ru-RU" altLang="ru-RU" sz="44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который складывается на базе изд-ва «БИНОМ.ЛБЗ» –  ЛИДЕР-КЕЙС.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400" b="0" i="0" u="none" strike="noStrike" kern="1200" cap="none" spc="-5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Здесь авторы идут дальше: в основу формирования УУД и умения учиться </a:t>
            </a:r>
            <a:r>
              <a:rPr kumimoji="0" lang="ru-RU" altLang="ru-RU" sz="4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ВСЕ АВТОРЫ </a:t>
            </a:r>
            <a:r>
              <a:rPr kumimoji="0" lang="ru-RU" altLang="ru-RU" sz="44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кладут курс «МиД», и есть </a:t>
            </a:r>
            <a:r>
              <a:rPr kumimoji="0" lang="ru-RU" altLang="ru-RU" sz="4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ОЧЕНЬ ИНТЕРЕСНЫЕ </a:t>
            </a:r>
            <a:r>
              <a:rPr lang="ru-RU" altLang="ru-RU" sz="4400" spc="-50" dirty="0" smtClean="0">
                <a:latin typeface="Arial Narrow" pitchFamily="34" charset="0"/>
                <a:cs typeface="Arial" pitchFamily="34" charset="0"/>
              </a:rPr>
              <a:t>предложения </a:t>
            </a:r>
            <a:r>
              <a:rPr kumimoji="0" lang="ru-RU" altLang="ru-RU" sz="44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реализации метода РСО на других предметах.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400" b="0" i="0" u="none" strike="noStrike" kern="1200" cap="none" spc="-5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В следующих наших лекциях  мы покажем,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КАКИЕ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  </a:t>
            </a:r>
            <a:r>
              <a:rPr lang="ru-RU" altLang="ru-RU" sz="1200" spc="-50" dirty="0" err="1" smtClean="0">
                <a:latin typeface="Arial Narrow" pitchFamily="34" charset="0"/>
                <a:cs typeface="Arial" pitchFamily="34" charset="0"/>
              </a:rPr>
              <a:t>пед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. инструменты системы «УУ» позволяют 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СИСТЕМНО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 и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НЕПРЕРЫВНО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 формировать навыки  21 века, </a:t>
            </a: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КАКИЕ </a:t>
            </a:r>
            <a:r>
              <a:rPr lang="ru-RU" altLang="ru-RU" sz="1200" spc="-50" dirty="0" smtClean="0">
                <a:latin typeface="Arial Narrow" pitchFamily="34" charset="0"/>
                <a:cs typeface="Arial" pitchFamily="34" charset="0"/>
              </a:rPr>
              <a:t>возможности для проф. роста учителя предоставляет наша система, и рассмотрим конкретные примеры практические примеры ее реализации.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spc="-50" dirty="0" smtClean="0">
              <a:latin typeface="Arial Narrow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altLang="ru-RU" sz="1200" b="1" spc="-50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БЛАГОДАРЮ ВАС ЗА ВНИМАНИЕ! 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altLang="ru-RU" sz="1200" b="1" spc="-5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МЫ ВМЕСТЕ – А ЗНАЧИТ, У НАС ВСЕ ПОЛУЧИТСЯ!</a:t>
            </a:r>
            <a:endParaRPr lang="ru-RU" altLang="ru-RU" sz="1200" spc="-50" dirty="0" smtClean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spc="-50" dirty="0" smtClean="0">
              <a:latin typeface="Arial Narrow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spc="-50" dirty="0" smtClean="0">
              <a:latin typeface="Arial Narrow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spc="-50" dirty="0" smtClean="0">
              <a:latin typeface="Arial Narrow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03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CE14E54-87C1-49EE-8C52-F114F6A3D93B}" type="slidenum">
              <a:rPr lang="ru-RU" altLang="ru-RU" smtClean="0">
                <a:latin typeface="Calibri" pitchFamily="34" charset="0"/>
              </a:rPr>
              <a:pPr eaLnBrk="1" hangingPunct="1"/>
              <a:t>40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CE14E54-87C1-49EE-8C52-F114F6A3D93B}" type="slidenum">
              <a:rPr lang="ru-RU" altLang="ru-RU" smtClean="0">
                <a:latin typeface="Calibri" pitchFamily="34" charset="0"/>
              </a:rPr>
              <a:pPr eaLnBrk="1" hangingPunct="1"/>
              <a:t>47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AD00EB6-584E-42B3-877B-14BD601BC9C1}" type="slidenum">
              <a:rPr lang="ru-RU" altLang="ru-RU" smtClean="0">
                <a:latin typeface="Calibri" pitchFamily="34" charset="0"/>
              </a:rPr>
              <a:pPr eaLnBrk="1" hangingPunct="1"/>
              <a:t>48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6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25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68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B33C363B-A321-4781-8574-C5AB487FA2DE}" type="slidenum">
              <a:rPr lang="ru-RU" altLang="ru-RU" smtClean="0">
                <a:latin typeface="Calibri" pitchFamily="34" charset="0"/>
              </a:rPr>
              <a:pPr/>
              <a:t>52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321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4DF4EAC-16C5-4477-823A-AFB8AC74D09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53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7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AD00EB6-584E-42B3-877B-14BD601BC9C1}" type="slidenum">
              <a:rPr lang="ru-RU" altLang="ru-RU" smtClean="0">
                <a:latin typeface="Calibri" pitchFamily="34" charset="0"/>
              </a:rPr>
              <a:pPr eaLnBrk="1" hangingPunct="1"/>
              <a:t>54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CE14E54-87C1-49EE-8C52-F114F6A3D93B}" type="slidenum">
              <a:rPr lang="ru-RU" altLang="ru-RU" smtClean="0">
                <a:latin typeface="Calibri" pitchFamily="34" charset="0"/>
              </a:rPr>
              <a:pPr eaLnBrk="1" hangingPunct="1"/>
              <a:t>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B33C363B-A321-4781-8574-C5AB487FA2DE}" type="slidenum">
              <a:rPr lang="ru-RU" altLang="ru-RU" smtClean="0">
                <a:latin typeface="Calibri" pitchFamily="34" charset="0"/>
              </a:rPr>
              <a:pPr/>
              <a:t>55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32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baseline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D01D7-08A7-49BF-8120-249789E67DF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2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При подготовке лекции я выделила следующие цели.</a:t>
            </a:r>
          </a:p>
          <a:p>
            <a:r>
              <a:rPr lang="ru-RU" altLang="ru-RU" dirty="0" smtClean="0"/>
              <a:t>1–4</a:t>
            </a:r>
          </a:p>
          <a:p>
            <a:r>
              <a:rPr lang="ru-RU" altLang="ru-RU" dirty="0" smtClean="0"/>
              <a:t>Согласование.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E493802-BF5C-4ADF-B26C-C1183CDCB9DA}" type="slidenum">
              <a:rPr lang="ru-RU" altLang="ru-RU" smtClean="0">
                <a:latin typeface="Calibri" pitchFamily="34" charset="0"/>
              </a:rPr>
              <a:pPr eaLnBrk="1" hangingPunct="1"/>
              <a:t>6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При подготовке лекции я выделила следующие цели.</a:t>
            </a:r>
          </a:p>
          <a:p>
            <a:r>
              <a:rPr lang="ru-RU" altLang="ru-RU" dirty="0" smtClean="0"/>
              <a:t>1–4</a:t>
            </a:r>
          </a:p>
          <a:p>
            <a:r>
              <a:rPr lang="ru-RU" altLang="ru-RU" dirty="0" smtClean="0"/>
              <a:t>Согласование.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E493802-BF5C-4ADF-B26C-C1183CDCB9DA}" type="slidenum">
              <a:rPr lang="ru-RU" altLang="ru-RU" smtClean="0">
                <a:latin typeface="Calibri" pitchFamily="34" charset="0"/>
              </a:rPr>
              <a:pPr eaLnBrk="1" hangingPunct="1"/>
              <a:t>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При подготовке лекции я выделила следующие цели.</a:t>
            </a:r>
          </a:p>
          <a:p>
            <a:r>
              <a:rPr lang="ru-RU" altLang="ru-RU" dirty="0" smtClean="0"/>
              <a:t>1–4</a:t>
            </a:r>
          </a:p>
          <a:p>
            <a:r>
              <a:rPr lang="ru-RU" altLang="ru-RU" dirty="0" smtClean="0"/>
              <a:t>Согласование.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E493802-BF5C-4ADF-B26C-C1183CDCB9DA}" type="slidenum">
              <a:rPr lang="ru-RU" altLang="ru-RU" smtClean="0">
                <a:latin typeface="Calibri" pitchFamily="34" charset="0"/>
              </a:rPr>
              <a:pPr eaLnBrk="1" hangingPunct="1"/>
              <a:t>8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CE14E54-87C1-49EE-8C52-F114F6A3D93B}" type="slidenum">
              <a:rPr lang="ru-RU" altLang="ru-RU" smtClean="0">
                <a:latin typeface="Calibri" pitchFamily="34" charset="0"/>
              </a:rPr>
              <a:pPr eaLnBrk="1" hangingPunct="1"/>
              <a:t>9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12170-A0F0-46A4-99A5-3F6F54EBFE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336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2EDA0-6D4F-44E3-8908-7FF0FBE0EE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445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7748-EAFC-4FE4-B922-4C1EC1E8F4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23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9B75F-D284-43FE-97D9-E25B6CAF5F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967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DC154-D1FD-46D8-AF4B-E095C9E7B1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614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BBE25-9F3C-42C9-AE71-24050A2309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094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2FAB-B91E-4998-BAD0-1FE8D66138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892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11046-EDA1-43F1-BCF2-7DAEBF5D03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296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D9B62-51D4-4198-B1FC-645E867BA5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311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386-FED6-4BD1-824D-EDCB60D88F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715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5FF82-55BB-4BAB-A271-7EBA8C4F42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98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5817E-4447-47CC-B381-B40BC3FB27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348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0">
              <a:srgbClr val="FFFFFF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3865F-5C76-4993-8BF0-C3FA9F80771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5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83.jpe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75.jpeg"/><Relationship Id="rId4" Type="http://schemas.openxmlformats.org/officeDocument/2006/relationships/image" Target="../media/image100.png"/><Relationship Id="rId9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jpeg"/><Relationship Id="rId26" Type="http://schemas.openxmlformats.org/officeDocument/2006/relationships/image" Target="../media/image134.jpeg"/><Relationship Id="rId39" Type="http://schemas.openxmlformats.org/officeDocument/2006/relationships/image" Target="../media/image147.jpeg"/><Relationship Id="rId21" Type="http://schemas.openxmlformats.org/officeDocument/2006/relationships/image" Target="../media/image129.jpeg"/><Relationship Id="rId34" Type="http://schemas.openxmlformats.org/officeDocument/2006/relationships/image" Target="../media/image142.wmf"/><Relationship Id="rId42" Type="http://schemas.openxmlformats.org/officeDocument/2006/relationships/image" Target="../media/image150.png"/><Relationship Id="rId47" Type="http://schemas.openxmlformats.org/officeDocument/2006/relationships/image" Target="../media/image155.png"/><Relationship Id="rId50" Type="http://schemas.openxmlformats.org/officeDocument/2006/relationships/image" Target="../media/image158.png"/><Relationship Id="rId55" Type="http://schemas.openxmlformats.org/officeDocument/2006/relationships/image" Target="../media/image163.jpeg"/><Relationship Id="rId63" Type="http://schemas.openxmlformats.org/officeDocument/2006/relationships/image" Target="../media/image17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4.jpeg"/><Relationship Id="rId20" Type="http://schemas.openxmlformats.org/officeDocument/2006/relationships/image" Target="../media/image128.jpeg"/><Relationship Id="rId29" Type="http://schemas.openxmlformats.org/officeDocument/2006/relationships/image" Target="../media/image137.jpeg"/><Relationship Id="rId41" Type="http://schemas.openxmlformats.org/officeDocument/2006/relationships/image" Target="../media/image149.jpeg"/><Relationship Id="rId54" Type="http://schemas.openxmlformats.org/officeDocument/2006/relationships/image" Target="../media/image162.jpeg"/><Relationship Id="rId6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24" Type="http://schemas.openxmlformats.org/officeDocument/2006/relationships/image" Target="../media/image132.jpeg"/><Relationship Id="rId32" Type="http://schemas.openxmlformats.org/officeDocument/2006/relationships/image" Target="../media/image140.jpeg"/><Relationship Id="rId37" Type="http://schemas.openxmlformats.org/officeDocument/2006/relationships/image" Target="../media/image145.jpeg"/><Relationship Id="rId40" Type="http://schemas.openxmlformats.org/officeDocument/2006/relationships/image" Target="../media/image148.jpeg"/><Relationship Id="rId45" Type="http://schemas.openxmlformats.org/officeDocument/2006/relationships/image" Target="../media/image153.png"/><Relationship Id="rId53" Type="http://schemas.openxmlformats.org/officeDocument/2006/relationships/image" Target="../media/image161.jpeg"/><Relationship Id="rId58" Type="http://schemas.openxmlformats.org/officeDocument/2006/relationships/image" Target="../media/image166.jpeg"/><Relationship Id="rId5" Type="http://schemas.openxmlformats.org/officeDocument/2006/relationships/image" Target="../media/image113.jpeg"/><Relationship Id="rId15" Type="http://schemas.openxmlformats.org/officeDocument/2006/relationships/image" Target="../media/image123.jpeg"/><Relationship Id="rId23" Type="http://schemas.openxmlformats.org/officeDocument/2006/relationships/image" Target="../media/image131.jpeg"/><Relationship Id="rId28" Type="http://schemas.openxmlformats.org/officeDocument/2006/relationships/image" Target="../media/image136.jpeg"/><Relationship Id="rId36" Type="http://schemas.openxmlformats.org/officeDocument/2006/relationships/image" Target="../media/image144.jpeg"/><Relationship Id="rId49" Type="http://schemas.openxmlformats.org/officeDocument/2006/relationships/image" Target="../media/image157.png"/><Relationship Id="rId57" Type="http://schemas.openxmlformats.org/officeDocument/2006/relationships/image" Target="../media/image165.jpeg"/><Relationship Id="rId61" Type="http://schemas.openxmlformats.org/officeDocument/2006/relationships/image" Target="../media/image169.jpeg"/><Relationship Id="rId10" Type="http://schemas.openxmlformats.org/officeDocument/2006/relationships/image" Target="../media/image118.png"/><Relationship Id="rId19" Type="http://schemas.openxmlformats.org/officeDocument/2006/relationships/image" Target="../media/image127.jpeg"/><Relationship Id="rId31" Type="http://schemas.openxmlformats.org/officeDocument/2006/relationships/image" Target="../media/image139.png"/><Relationship Id="rId44" Type="http://schemas.openxmlformats.org/officeDocument/2006/relationships/image" Target="../media/image152.png"/><Relationship Id="rId52" Type="http://schemas.openxmlformats.org/officeDocument/2006/relationships/image" Target="../media/image160.jpeg"/><Relationship Id="rId60" Type="http://schemas.openxmlformats.org/officeDocument/2006/relationships/image" Target="../media/image16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Relationship Id="rId22" Type="http://schemas.openxmlformats.org/officeDocument/2006/relationships/image" Target="../media/image130.jpeg"/><Relationship Id="rId27" Type="http://schemas.openxmlformats.org/officeDocument/2006/relationships/image" Target="../media/image135.jpeg"/><Relationship Id="rId30" Type="http://schemas.openxmlformats.org/officeDocument/2006/relationships/image" Target="../media/image138.jpeg"/><Relationship Id="rId35" Type="http://schemas.openxmlformats.org/officeDocument/2006/relationships/image" Target="../media/image143.jpeg"/><Relationship Id="rId43" Type="http://schemas.openxmlformats.org/officeDocument/2006/relationships/image" Target="../media/image151.png"/><Relationship Id="rId48" Type="http://schemas.openxmlformats.org/officeDocument/2006/relationships/image" Target="../media/image156.png"/><Relationship Id="rId56" Type="http://schemas.openxmlformats.org/officeDocument/2006/relationships/image" Target="../media/image164.jpeg"/><Relationship Id="rId64" Type="http://schemas.openxmlformats.org/officeDocument/2006/relationships/image" Target="../media/image172.jpeg"/><Relationship Id="rId8" Type="http://schemas.openxmlformats.org/officeDocument/2006/relationships/image" Target="../media/image116.jpeg"/><Relationship Id="rId51" Type="http://schemas.openxmlformats.org/officeDocument/2006/relationships/image" Target="../media/image159.jpeg"/><Relationship Id="rId3" Type="http://schemas.openxmlformats.org/officeDocument/2006/relationships/image" Target="../media/image1.png"/><Relationship Id="rId12" Type="http://schemas.openxmlformats.org/officeDocument/2006/relationships/image" Target="../media/image120.png"/><Relationship Id="rId17" Type="http://schemas.openxmlformats.org/officeDocument/2006/relationships/image" Target="../media/image125.jpeg"/><Relationship Id="rId25" Type="http://schemas.openxmlformats.org/officeDocument/2006/relationships/image" Target="../media/image133.jpeg"/><Relationship Id="rId33" Type="http://schemas.openxmlformats.org/officeDocument/2006/relationships/image" Target="../media/image141.jpeg"/><Relationship Id="rId38" Type="http://schemas.openxmlformats.org/officeDocument/2006/relationships/image" Target="../media/image146.jpeg"/><Relationship Id="rId46" Type="http://schemas.openxmlformats.org/officeDocument/2006/relationships/image" Target="../media/image154.png"/><Relationship Id="rId59" Type="http://schemas.openxmlformats.org/officeDocument/2006/relationships/image" Target="../media/image1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3.png"/><Relationship Id="rId7" Type="http://schemas.openxmlformats.org/officeDocument/2006/relationships/image" Target="../media/image17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24.jpeg"/><Relationship Id="rId18" Type="http://schemas.openxmlformats.org/officeDocument/2006/relationships/image" Target="../media/image189.jpeg"/><Relationship Id="rId3" Type="http://schemas.openxmlformats.org/officeDocument/2006/relationships/image" Target="../media/image1.png"/><Relationship Id="rId21" Type="http://schemas.openxmlformats.org/officeDocument/2006/relationships/image" Target="../media/image191.jpeg"/><Relationship Id="rId7" Type="http://schemas.openxmlformats.org/officeDocument/2006/relationships/image" Target="../media/image182.jpeg"/><Relationship Id="rId12" Type="http://schemas.openxmlformats.org/officeDocument/2006/relationships/image" Target="../media/image123.jpeg"/><Relationship Id="rId17" Type="http://schemas.openxmlformats.org/officeDocument/2006/relationships/image" Target="../media/image188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87.jpe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11" Type="http://schemas.openxmlformats.org/officeDocument/2006/relationships/image" Target="../media/image122.jpeg"/><Relationship Id="rId5" Type="http://schemas.openxmlformats.org/officeDocument/2006/relationships/image" Target="../media/image180.png"/><Relationship Id="rId15" Type="http://schemas.openxmlformats.org/officeDocument/2006/relationships/image" Target="../media/image186.jpeg"/><Relationship Id="rId10" Type="http://schemas.openxmlformats.org/officeDocument/2006/relationships/image" Target="../media/image185.png"/><Relationship Id="rId19" Type="http://schemas.openxmlformats.org/officeDocument/2006/relationships/image" Target="../media/image190.jpe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Relationship Id="rId14" Type="http://schemas.openxmlformats.org/officeDocument/2006/relationships/image" Target="../media/image125.jpeg"/><Relationship Id="rId22" Type="http://schemas.openxmlformats.org/officeDocument/2006/relationships/image" Target="../media/image19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89.jpeg"/><Relationship Id="rId3" Type="http://schemas.openxmlformats.org/officeDocument/2006/relationships/image" Target="../media/image183.png"/><Relationship Id="rId7" Type="http://schemas.openxmlformats.org/officeDocument/2006/relationships/image" Target="../media/image123.jpeg"/><Relationship Id="rId12" Type="http://schemas.openxmlformats.org/officeDocument/2006/relationships/image" Target="../media/image1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87.jpeg"/><Relationship Id="rId5" Type="http://schemas.openxmlformats.org/officeDocument/2006/relationships/image" Target="../media/image185.png"/><Relationship Id="rId15" Type="http://schemas.openxmlformats.org/officeDocument/2006/relationships/image" Target="../media/image193.jpeg"/><Relationship Id="rId10" Type="http://schemas.openxmlformats.org/officeDocument/2006/relationships/image" Target="../media/image186.jpeg"/><Relationship Id="rId4" Type="http://schemas.openxmlformats.org/officeDocument/2006/relationships/image" Target="../media/image184.png"/><Relationship Id="rId9" Type="http://schemas.openxmlformats.org/officeDocument/2006/relationships/image" Target="../media/image125.jpeg"/><Relationship Id="rId14" Type="http://schemas.openxmlformats.org/officeDocument/2006/relationships/image" Target="../media/image1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emf"/><Relationship Id="rId5" Type="http://schemas.openxmlformats.org/officeDocument/2006/relationships/image" Target="../media/image195.emf"/><Relationship Id="rId4" Type="http://schemas.openxmlformats.org/officeDocument/2006/relationships/image" Target="../media/image19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1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197.png"/><Relationship Id="rId9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png"/><Relationship Id="rId7" Type="http://schemas.openxmlformats.org/officeDocument/2006/relationships/image" Target="../media/image220.emf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2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13" Type="http://schemas.openxmlformats.org/officeDocument/2006/relationships/image" Target="../media/image249.jpeg"/><Relationship Id="rId3" Type="http://schemas.openxmlformats.org/officeDocument/2006/relationships/image" Target="../media/image1.png"/><Relationship Id="rId7" Type="http://schemas.openxmlformats.org/officeDocument/2006/relationships/image" Target="../media/image243.jpeg"/><Relationship Id="rId12" Type="http://schemas.openxmlformats.org/officeDocument/2006/relationships/image" Target="../media/image2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11" Type="http://schemas.openxmlformats.org/officeDocument/2006/relationships/image" Target="../media/image247.jpeg"/><Relationship Id="rId5" Type="http://schemas.openxmlformats.org/officeDocument/2006/relationships/image" Target="../media/image241.jpeg"/><Relationship Id="rId10" Type="http://schemas.openxmlformats.org/officeDocument/2006/relationships/image" Target="../media/image246.jpeg"/><Relationship Id="rId4" Type="http://schemas.openxmlformats.org/officeDocument/2006/relationships/image" Target="../media/image240.jpeg"/><Relationship Id="rId9" Type="http://schemas.openxmlformats.org/officeDocument/2006/relationships/image" Target="../media/image24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5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13" Type="http://schemas.openxmlformats.org/officeDocument/2006/relationships/image" Target="../media/image264.png"/><Relationship Id="rId3" Type="http://schemas.openxmlformats.org/officeDocument/2006/relationships/image" Target="../media/image255.jpeg"/><Relationship Id="rId7" Type="http://schemas.openxmlformats.org/officeDocument/2006/relationships/image" Target="../media/image258.png"/><Relationship Id="rId12" Type="http://schemas.openxmlformats.org/officeDocument/2006/relationships/image" Target="../media/image2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11" Type="http://schemas.openxmlformats.org/officeDocument/2006/relationships/image" Target="../media/image262.jpeg"/><Relationship Id="rId5" Type="http://schemas.openxmlformats.org/officeDocument/2006/relationships/hyperlink" Target="https://www.sch2000.ru/ploshchadki/rabota-laboratoriy/2018/lab4.php" TargetMode="External"/><Relationship Id="rId10" Type="http://schemas.openxmlformats.org/officeDocument/2006/relationships/image" Target="../media/image261.jpg"/><Relationship Id="rId4" Type="http://schemas.openxmlformats.org/officeDocument/2006/relationships/image" Target="../media/image256.jpeg"/><Relationship Id="rId9" Type="http://schemas.openxmlformats.org/officeDocument/2006/relationships/image" Target="../media/image2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1.png"/><Relationship Id="rId7" Type="http://schemas.openxmlformats.org/officeDocument/2006/relationships/image" Target="../media/image2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9" Type="http://schemas.openxmlformats.org/officeDocument/2006/relationships/image" Target="../media/image27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svg"/><Relationship Id="rId4" Type="http://schemas.openxmlformats.org/officeDocument/2006/relationships/image" Target="../media/image2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1.png"/><Relationship Id="rId7" Type="http://schemas.openxmlformats.org/officeDocument/2006/relationships/image" Target="../media/image2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eg"/><Relationship Id="rId5" Type="http://schemas.microsoft.com/office/2007/relationships/hdphoto" Target="../media/hdphoto1.wdp"/><Relationship Id="rId4" Type="http://schemas.openxmlformats.org/officeDocument/2006/relationships/image" Target="../media/image2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jpeg"/><Relationship Id="rId4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7" name="Заголовок 1"/>
          <p:cNvSpPr>
            <a:spLocks noGrp="1"/>
          </p:cNvSpPr>
          <p:nvPr>
            <p:ph type="ctrTitle"/>
          </p:nvPr>
        </p:nvSpPr>
        <p:spPr>
          <a:xfrm>
            <a:off x="6496" y="2420888"/>
            <a:ext cx="9108000" cy="259228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ru-RU" altLang="ru-RU" sz="33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УСЛОВИЯ ПЕРЕХОДА СИСТЕМЫ ОБРАЗОВАНИЯ В НОВОЕ КАЧЕСТВО. </a:t>
            </a:r>
            <a:br>
              <a:rPr lang="ru-RU" altLang="ru-RU" sz="33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7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7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400" b="1" kern="1200" dirty="0" smtClean="0">
                <a:solidFill>
                  <a:srgbClr val="FD5003"/>
                </a:solidFill>
                <a:latin typeface="Arial" charset="0"/>
                <a:ea typeface="+mn-ea"/>
                <a:cs typeface="Arial" charset="0"/>
              </a:rPr>
              <a:t>МЕХАНИЗМЫ</a:t>
            </a:r>
            <a:r>
              <a:rPr lang="ru-RU" altLang="ru-RU" sz="24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ru-RU" altLang="ru-RU" sz="2400" b="1" kern="1200" dirty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И </a:t>
            </a:r>
            <a:r>
              <a:rPr lang="ru-RU" altLang="ru-RU" sz="2400" b="1" kern="1200" dirty="0">
                <a:solidFill>
                  <a:srgbClr val="FD5003"/>
                </a:solidFill>
                <a:latin typeface="Arial" charset="0"/>
                <a:ea typeface="+mn-ea"/>
                <a:cs typeface="Arial" charset="0"/>
              </a:rPr>
              <a:t>ПЕДАГОГИЧЕСКИЕ ИНСТРУМЕНТЫ </a:t>
            </a:r>
            <a:r>
              <a:rPr lang="ru-RU" altLang="ru-RU" sz="2400" b="1" kern="1200" dirty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ФОРМИРОВАНИЯ НАВЫКОВ 21 ВЕКА </a:t>
            </a:r>
            <a:r>
              <a:rPr lang="ru-RU" altLang="ru-RU" sz="24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24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altLang="ru-RU" sz="22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altLang="ru-RU" sz="2200" b="1" kern="1200" dirty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на примере образовательной системы “Учусь учиться</a:t>
            </a:r>
            <a:r>
              <a:rPr lang="ru-RU" altLang="ru-RU" sz="22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  <a:t>”)</a:t>
            </a:r>
            <a:br>
              <a:rPr lang="ru-RU" altLang="ru-RU" sz="2200" b="1" kern="1200" dirty="0" smtClean="0">
                <a:solidFill>
                  <a:srgbClr val="3D7BB9"/>
                </a:solidFill>
                <a:latin typeface="Arial" charset="0"/>
                <a:ea typeface="+mn-ea"/>
                <a:cs typeface="Arial" charset="0"/>
              </a:rPr>
            </a:br>
            <a:endParaRPr lang="ru-RU" altLang="ru-RU" sz="2200" b="1" kern="1200" dirty="0">
              <a:solidFill>
                <a:srgbClr val="3D7BB9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-32693" y="6321798"/>
            <a:ext cx="9186379" cy="430887"/>
          </a:xfrm>
          <a:prstGeom prst="rect">
            <a:avLst/>
          </a:prstGeom>
          <a:gradFill rotWithShape="1">
            <a:gsLst>
              <a:gs pos="0">
                <a:srgbClr val="FECF8A"/>
              </a:gs>
              <a:gs pos="50000">
                <a:srgbClr val="FFFFFF"/>
              </a:gs>
              <a:gs pos="100000">
                <a:srgbClr val="FECF8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2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2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  <p:pic>
        <p:nvPicPr>
          <p:cNvPr id="28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05" y="1055471"/>
            <a:ext cx="676096" cy="87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-42401" y="33453"/>
            <a:ext cx="91766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ru-RU" sz="1600" spc="-20" dirty="0">
                <a:latin typeface="Arial" charset="0"/>
              </a:rPr>
              <a:t>ИНСТИТУТ РАЗВИТИЯ ОБРАЗОВАНИЯ РЕСПУБЛИКИ ТАТАРСТАН</a:t>
            </a:r>
          </a:p>
          <a:p>
            <a:pPr algn="ctr" eaLnBrk="0" hangingPunct="0">
              <a:defRPr/>
            </a:pPr>
            <a:r>
              <a:rPr lang="ru-RU" altLang="ru-RU" sz="1600" spc="-20" dirty="0" smtClean="0">
                <a:latin typeface="Arial" charset="0"/>
              </a:rPr>
              <a:t>Издательство  </a:t>
            </a:r>
            <a:r>
              <a:rPr lang="ru-RU" altLang="ru-RU" sz="1600" spc="-20" dirty="0">
                <a:latin typeface="Arial" charset="0"/>
              </a:rPr>
              <a:t>«БИНОМ.  Лаборатория знаний»</a:t>
            </a:r>
            <a:endParaRPr lang="en-US" altLang="ru-RU" sz="1600" spc="-20" dirty="0">
              <a:latin typeface="Arial" charset="0"/>
            </a:endParaRPr>
          </a:p>
          <a:p>
            <a:pPr algn="ctr" eaLnBrk="0" hangingPunct="0">
              <a:defRPr/>
            </a:pPr>
            <a:r>
              <a:rPr lang="ru-RU" altLang="ru-RU" sz="1600" spc="-20" dirty="0" smtClean="0">
                <a:latin typeface="Arial" charset="0"/>
              </a:rPr>
              <a:t>НОУ </a:t>
            </a:r>
            <a:r>
              <a:rPr lang="ru-RU" altLang="ru-RU" sz="1600" spc="-20" dirty="0">
                <a:latin typeface="Arial" charset="0"/>
              </a:rPr>
              <a:t>ДПО «Институт </a:t>
            </a:r>
            <a:r>
              <a:rPr lang="ru-RU" altLang="ru-RU" sz="1600" spc="-20" dirty="0" smtClean="0">
                <a:latin typeface="Arial" charset="0"/>
              </a:rPr>
              <a:t>системно-деятельностной педагогики</a:t>
            </a:r>
            <a:r>
              <a:rPr lang="ru-RU" altLang="ru-RU" sz="1600" spc="-20" dirty="0">
                <a:latin typeface="Arial" charset="0"/>
              </a:rPr>
              <a:t>»</a:t>
            </a:r>
          </a:p>
          <a:p>
            <a:pPr algn="ctr" eaLnBrk="0" hangingPunct="0">
              <a:defRPr/>
            </a:pPr>
            <a:r>
              <a:rPr lang="ru-RU" altLang="ru-RU" sz="1600" spc="-20" dirty="0">
                <a:latin typeface="Arial" charset="0"/>
              </a:rPr>
              <a:t>ФИП Министерства просвещения </a:t>
            </a:r>
            <a:r>
              <a:rPr lang="ru-RU" altLang="ru-RU" sz="1600" spc="-20" dirty="0" smtClean="0">
                <a:latin typeface="Arial" charset="0"/>
              </a:rPr>
              <a:t>РФ</a:t>
            </a:r>
            <a:endParaRPr lang="ru-RU" altLang="ru-RU" sz="1600" spc="-20" dirty="0">
              <a:latin typeface="Arial" charset="0"/>
            </a:endParaRPr>
          </a:p>
        </p:txBody>
      </p:sp>
      <p:pic>
        <p:nvPicPr>
          <p:cNvPr id="18" name="Picture 8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71752"/>
            <a:ext cx="1440160" cy="5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69" y="4875209"/>
            <a:ext cx="1662932" cy="126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73" y="4911626"/>
            <a:ext cx="799717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13" y="5085184"/>
            <a:ext cx="768764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86" y="4875210"/>
            <a:ext cx="1367577" cy="126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0ДИСК С\0_МОИ ДОКУМЕНТЫ\ЛОГО_БЛАНКИ\ЛОГО МИНПРОС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19494" r="6660" b="3892"/>
          <a:stretch/>
        </p:blipFill>
        <p:spPr bwMode="auto">
          <a:xfrm>
            <a:off x="1403649" y="1206502"/>
            <a:ext cx="738624" cy="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7230" y="2060848"/>
            <a:ext cx="4290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Arial" charset="0"/>
                <a:cs typeface="Arial" charset="0"/>
              </a:rPr>
              <a:t>Л.Г. Петерсон, д.п.н., профессор</a:t>
            </a:r>
          </a:p>
        </p:txBody>
      </p:sp>
      <p:pic>
        <p:nvPicPr>
          <p:cNvPr id="15" name="Рисунок 14" descr="Изображение выглядит как коллекция картинок&#10;&#10;Автоматически созданное описание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13234"/>
            <a:ext cx="681672" cy="9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027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06910" y="1382785"/>
            <a:ext cx="8585570" cy="2369880"/>
            <a:chOff x="447023" y="2767703"/>
            <a:chExt cx="8585570" cy="2369880"/>
          </a:xfrm>
        </p:grpSpPr>
        <p:pic>
          <p:nvPicPr>
            <p:cNvPr id="20" name="Picture 2" descr="C:\Users\sony\Pictures\Давыдов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8" r="15650"/>
            <a:stretch/>
          </p:blipFill>
          <p:spPr bwMode="auto">
            <a:xfrm>
              <a:off x="447023" y="2917326"/>
              <a:ext cx="1317078" cy="15701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4000" dir="5400000" sy="-100000" algn="bl" rotWithShape="0"/>
            </a:effectLst>
          </p:spPr>
        </p:pic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2012117" y="2767703"/>
              <a:ext cx="7020476" cy="236988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lvl="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sz="2400" b="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«… достаточно убедительные ответы на свои вопросы психологи и педагоги смогут получить, лишь </a:t>
              </a:r>
              <a:r>
                <a:rPr lang="ru-RU" sz="240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опираясь на науки, где складывались понятия о человеческой деятельности, </a:t>
              </a:r>
              <a:r>
                <a:rPr lang="ru-RU" sz="2400" b="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об исторических условиях ее развития». </a:t>
              </a:r>
            </a:p>
            <a:p>
              <a:pPr indent="466090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ru-RU" sz="2800" b="0" dirty="0" smtClean="0">
                  <a:latin typeface="Arial" charset="0"/>
                  <a:cs typeface="Arial" charset="0"/>
                </a:rPr>
                <a:t> </a:t>
              </a:r>
              <a:r>
                <a:rPr lang="ru-RU" sz="2400" b="0" i="1" dirty="0">
                  <a:latin typeface="Arial" charset="0"/>
                  <a:cs typeface="Arial" charset="0"/>
                </a:rPr>
                <a:t>В.В. Давыдов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2303999" y="328305"/>
            <a:ext cx="684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0"/>
              </a:spcBef>
              <a:spcAft>
                <a:spcPts val="300"/>
              </a:spcAft>
              <a:defRPr/>
            </a:pPr>
            <a:r>
              <a:rPr lang="ru-RU" altLang="ru-RU" b="1" spc="30" dirty="0">
                <a:solidFill>
                  <a:srgbClr val="FF6600"/>
                </a:solidFill>
                <a:latin typeface="Arial" pitchFamily="34" charset="0"/>
              </a:rPr>
              <a:t>КАК УЧИТЬ?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53" y="3906530"/>
            <a:ext cx="9144000" cy="2728570"/>
            <a:chOff x="1653" y="3906530"/>
            <a:chExt cx="9144000" cy="2728570"/>
          </a:xfrm>
        </p:grpSpPr>
        <p:sp>
          <p:nvSpPr>
            <p:cNvPr id="13" name="Прямоугольник 39"/>
            <p:cNvSpPr>
              <a:spLocks noChangeArrowheads="1"/>
            </p:cNvSpPr>
            <p:nvPr/>
          </p:nvSpPr>
          <p:spPr bwMode="auto">
            <a:xfrm>
              <a:off x="1653" y="5373216"/>
              <a:ext cx="9144000" cy="1261884"/>
            </a:xfrm>
            <a:prstGeom prst="rect">
              <a:avLst/>
            </a:prstGeom>
            <a:solidFill>
              <a:srgbClr val="DDF2F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latin typeface="Arial" charset="0"/>
                  <a:cs typeface="Arial" charset="0"/>
                </a:rPr>
                <a:t>Новый  педагогический инструментарий в системе </a:t>
              </a:r>
            </a:p>
            <a:p>
              <a:pPr algn="ctr" eaLnBrk="0" hangingPunct="0"/>
              <a:r>
                <a:rPr lang="ru-RU" sz="2400" b="1" spc="-50" dirty="0" smtClean="0">
                  <a:solidFill>
                    <a:srgbClr val="002060"/>
                  </a:solidFill>
                  <a:latin typeface="Arial" charset="0"/>
                  <a:cs typeface="Arial" charset="0"/>
                </a:rPr>
                <a:t>«Учусь учиться» основан на МЕТОДОЛОГИЧЕСКОЙ ВЕРСИИ </a:t>
              </a:r>
              <a:r>
                <a:rPr lang="ru-RU" sz="2400" b="1" dirty="0" smtClean="0">
                  <a:solidFill>
                    <a:srgbClr val="002060"/>
                  </a:solidFill>
                  <a:latin typeface="Arial" charset="0"/>
                  <a:cs typeface="Arial" charset="0"/>
                </a:rPr>
                <a:t>теории </a:t>
              </a:r>
              <a:r>
                <a:rPr lang="ru-RU" sz="2400" b="1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деятельности,  </a:t>
              </a:r>
              <a:r>
                <a:rPr lang="ru-RU" sz="2400" b="1" dirty="0" smtClean="0">
                  <a:solidFill>
                    <a:srgbClr val="002060"/>
                  </a:solidFill>
                  <a:latin typeface="Arial" charset="0"/>
                  <a:cs typeface="Arial" charset="0"/>
                </a:rPr>
                <a:t>построенной в  </a:t>
              </a:r>
              <a:r>
                <a:rPr lang="ru-RU" sz="2800" b="1" dirty="0">
                  <a:solidFill>
                    <a:srgbClr val="FF6600"/>
                  </a:solidFill>
                  <a:latin typeface="Arial" charset="0"/>
                  <a:cs typeface="Arial" charset="0"/>
                </a:rPr>
                <a:t>ММК и ММПК</a:t>
              </a:r>
              <a:r>
                <a:rPr lang="ru-RU" sz="2800" dirty="0">
                  <a:solidFill>
                    <a:srgbClr val="FF6600"/>
                  </a:solidFill>
                  <a:latin typeface="Arial" charset="0"/>
                  <a:cs typeface="Arial" charset="0"/>
                </a:rPr>
                <a:t> </a:t>
              </a:r>
            </a:p>
          </p:txBody>
        </p:sp>
        <p:pic>
          <p:nvPicPr>
            <p:cNvPr id="15" name="Picture 4" descr="&amp;Gcy;&amp;iecy;&amp;ocy;&amp;rcy;&amp;gcy;&amp;icy;&amp;jcy; &amp;Pcy;&amp;iecy;&amp;tcy;&amp;rcy;&amp;ocy;&amp;vcy;&amp;icy;&amp;chcy; &amp;SHCHcy;&amp;iecy;&amp;dcy;&amp;rcy;&amp;ocy;&amp;vcy;&amp;icy;&amp;tscy;&amp;kcy;&amp;icy;&amp;jcy; &amp;Pcy;&amp;Ocy;&amp;Lcy;&amp;Icy;&amp;Tcy;&amp;Icy;&amp;Kcy;&amp;Ucy; &amp;ncy;&amp;iecy;&amp;tcy;: &amp;ncy;&amp;ocy;&amp;vcy;&amp;ocy;&amp;scy;&amp;tcy;&amp;icy;, &amp;pcy;&amp;ocy;&amp;lcy;&amp;icy;&amp;tcy;&amp;icy;&amp;kcy;&amp;acy;, &amp;ncy;&amp;acy;&amp;rcy;&amp;ocy;&amp;dcy;&amp;ocy;&amp;vcy;&amp;lcy;&amp;acy;&amp;scy;&amp;tcy;&amp;icy;&amp;iecy;. &amp;Pcy;&amp;rcy;&amp;ocy;&amp;iecy;&amp;kcy;&amp;tcy; &amp;Ecy;&amp;Dcy;&amp;IEcy;&amp;Mcy;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8889" y="3906530"/>
              <a:ext cx="1015563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4" descr="http://mmpk.appach.ru/sites/default/files/imagecache/img_art_max/mainimg/osa.jpg"/>
            <p:cNvPicPr>
              <a:picLocks noChangeAspect="1" noChangeArrowheads="1"/>
            </p:cNvPicPr>
            <p:nvPr/>
          </p:nvPicPr>
          <p:blipFill rotWithShape="1">
            <a:blip r:embed="rId6"/>
            <a:srcRect l="5373" r="3488"/>
            <a:stretch/>
          </p:blipFill>
          <p:spPr bwMode="auto">
            <a:xfrm flipH="1">
              <a:off x="7812360" y="3906530"/>
              <a:ext cx="967692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2" descr="&amp;Mcy;&amp;icy;&amp;scy;&amp;scy;&amp;icy;&amp;yacy; &amp;Rcy;&amp;ocy;&amp;scy;&amp;scy;&amp;icy;&amp;icy;. &amp;Kcy;&amp;ocy;&amp;ncy;&amp;fcy;&amp;iecy;&amp;rcy;&amp;iecy;&amp;ncy;&amp;tscy;&amp;icy;&amp;yacy; &quot;&amp;Acy;&amp;ncy;&amp;tcy;&amp;rcy;&amp;ocy;&amp;pcy;&amp;ocy;&amp;lcy;&amp;ocy;&amp;gcy;&amp;icy;&amp;chcy;&amp;iecy;&amp;scy;&amp;kcy;&amp;icy;&amp;iecy; &amp;mcy;&amp;acy;&amp;tcy;&amp;rcy;&amp;icy;&amp;tscy;&amp;ycy; &amp;KHcy;&amp;KHcy; &amp;vcy;&amp;iecy;&amp;kcy;&amp;acy;&quot;: &amp;Vcy;&amp;ycy;&amp;scy;&amp;tcy;&amp;ucy;&amp;pcy;&amp;lcy;&amp;iecy;&amp;ncy;&amp;icy;&amp;iecy; &amp;ncy;&amp;acy; &amp;scy;&amp;icy;&amp;mcy;&amp;pcy;&amp;ocy;&amp;zcy;&amp;icy;&amp;ucy;&amp;mcy;&amp;iecy; &quot;&amp;Ncy;&amp;acy;&amp;scy;&amp;lcy;&amp;iecy;&amp;dcy;&amp;icy;&amp;iecy; &amp;rcy;&amp;iecy;&amp;lcy;&amp;icy;&amp;gcy;&amp;icy;&amp;ocy;&amp;zcy;&amp;ncy;&amp;ocy;&amp;gcy;&amp;ocy; &amp;fcy;&amp;icy;&amp;lcy;&amp;ocy;&amp;scy;&amp;ocy;&amp;fcy;&amp;acy;, &amp;rcy;&amp;iecy;&amp;zhcy;&amp;icy;&amp;scy;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3726" y="3906530"/>
              <a:ext cx="1029922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557" y="3906530"/>
              <a:ext cx="1039383" cy="1260000"/>
            </a:xfrm>
            <a:prstGeom prst="roundRect">
              <a:avLst>
                <a:gd name="adj" fmla="val 1463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5" descr="Описание: https://www.wikireading.ru/img/377884_68_galper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849" y="3906530"/>
              <a:ext cx="977698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5" r="29311"/>
            <a:stretch/>
          </p:blipFill>
          <p:spPr bwMode="auto">
            <a:xfrm flipH="1">
              <a:off x="5364491" y="3906530"/>
              <a:ext cx="956489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https://www.kodges.ru/import/files/book_online/68590/i_03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456" y="3906530"/>
              <a:ext cx="992126" cy="12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38019"/>
            <a:ext cx="9649072" cy="733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9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36513" y="138113"/>
            <a:ext cx="2362201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15" name="Прямоугольник 114"/>
          <p:cNvSpPr/>
          <p:nvPr/>
        </p:nvSpPr>
        <p:spPr>
          <a:xfrm flipV="1">
            <a:off x="2325688" y="177537"/>
            <a:ext cx="68183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3482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93688"/>
            <a:ext cx="639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301688" y="221885"/>
            <a:ext cx="68216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600" b="1" spc="30" dirty="0">
                <a:solidFill>
                  <a:srgbClr val="FF6600"/>
                </a:solidFill>
                <a:latin typeface="Arial" pitchFamily="34" charset="0"/>
              </a:rPr>
              <a:t>МЕТОДОЛОГИЧЕСКИЕ </a:t>
            </a:r>
            <a:r>
              <a:rPr lang="ru-RU" altLang="ru-RU" sz="2600" b="1" spc="30" dirty="0" smtClean="0">
                <a:solidFill>
                  <a:srgbClr val="FF6600"/>
                </a:solidFill>
                <a:latin typeface="Arial" pitchFamily="34" charset="0"/>
              </a:rPr>
              <a:t>«ФОРМУЛЫ» ДЕЯТЕЛЬНОСТИ (ММПК)</a:t>
            </a:r>
            <a:endParaRPr lang="ru-RU" altLang="ru-RU" sz="2600" b="1" spc="30" dirty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34825" name="Text Box 59"/>
          <p:cNvSpPr txBox="1">
            <a:spLocks noChangeArrowheads="1"/>
          </p:cNvSpPr>
          <p:nvPr/>
        </p:nvSpPr>
        <p:spPr bwMode="auto">
          <a:xfrm>
            <a:off x="4859338" y="1341438"/>
            <a:ext cx="2389187" cy="738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 Схема </a:t>
            </a:r>
          </a:p>
          <a:p>
            <a:pPr algn="ctr" eaLnBrk="1" hangingPunct="1"/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«Мотивация к деятельности»</a:t>
            </a:r>
          </a:p>
        </p:txBody>
      </p:sp>
      <p:sp>
        <p:nvSpPr>
          <p:cNvPr id="34826" name="Rectangle 130"/>
          <p:cNvSpPr>
            <a:spLocks noChangeArrowheads="1"/>
          </p:cNvSpPr>
          <p:nvPr/>
        </p:nvSpPr>
        <p:spPr bwMode="auto">
          <a:xfrm>
            <a:off x="2378075" y="1312863"/>
            <a:ext cx="2481263" cy="722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ru-RU" sz="1400" b="1">
                <a:solidFill>
                  <a:srgbClr val="0070C0"/>
                </a:solidFill>
              </a:rPr>
              <a:t> </a:t>
            </a:r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Схема</a:t>
            </a:r>
            <a:b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</a:br>
            <a:r>
              <a:rPr lang="ru-RU" altLang="ru-RU" sz="1400" b="1">
                <a:solidFill>
                  <a:srgbClr val="0070C0"/>
                </a:solidFill>
              </a:rPr>
              <a:t>«</a:t>
            </a:r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Коммуникативное взаимодействие</a:t>
            </a:r>
            <a:r>
              <a:rPr lang="ru-RU" altLang="ru-RU" sz="1400" b="1">
                <a:solidFill>
                  <a:srgbClr val="0070C0"/>
                </a:solidFill>
              </a:rPr>
              <a:t>»</a:t>
            </a:r>
          </a:p>
        </p:txBody>
      </p:sp>
      <p:sp>
        <p:nvSpPr>
          <p:cNvPr id="34827" name="Rectangle 131"/>
          <p:cNvSpPr>
            <a:spLocks noChangeArrowheads="1"/>
          </p:cNvSpPr>
          <p:nvPr/>
        </p:nvSpPr>
        <p:spPr bwMode="auto">
          <a:xfrm>
            <a:off x="157163" y="1357313"/>
            <a:ext cx="235743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Схема  «Воспроизводимая деятельность»</a:t>
            </a:r>
          </a:p>
        </p:txBody>
      </p:sp>
      <p:pic>
        <p:nvPicPr>
          <p:cNvPr id="3482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244725"/>
            <a:ext cx="20955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05038"/>
            <a:ext cx="2592388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2314575"/>
            <a:ext cx="16113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1" name="Rectangle 40"/>
          <p:cNvSpPr>
            <a:spLocks noChangeArrowheads="1"/>
          </p:cNvSpPr>
          <p:nvPr/>
        </p:nvSpPr>
        <p:spPr bwMode="auto">
          <a:xfrm>
            <a:off x="6884988" y="1279525"/>
            <a:ext cx="2238375" cy="75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Схема</a:t>
            </a:r>
          </a:p>
          <a:p>
            <a:pPr algn="ctr"/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ru-RU" altLang="ru-RU" sz="1400" b="1">
                <a:solidFill>
                  <a:srgbClr val="0070C0"/>
                </a:solidFill>
              </a:rPr>
              <a:t>«</a:t>
            </a:r>
            <a:r>
              <a:rPr lang="ru-RU" altLang="ru-RU" sz="1400" b="1">
                <a:solidFill>
                  <a:srgbClr val="0070C0"/>
                </a:solidFill>
                <a:latin typeface="Arial" pitchFamily="34" charset="0"/>
              </a:rPr>
              <a:t>Рефлексивная самоорганизация</a:t>
            </a:r>
            <a:r>
              <a:rPr lang="ru-RU" altLang="ru-RU" sz="1400" b="1">
                <a:solidFill>
                  <a:srgbClr val="0070C0"/>
                </a:solidFill>
              </a:rPr>
              <a:t>»</a:t>
            </a:r>
            <a:endParaRPr lang="ru-RU" altLang="ru-RU" sz="1400" b="1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3483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133600"/>
            <a:ext cx="1141412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4" name="Rectangle 131"/>
          <p:cNvSpPr>
            <a:spLocks noChangeArrowheads="1"/>
          </p:cNvSpPr>
          <p:nvPr/>
        </p:nvSpPr>
        <p:spPr bwMode="auto">
          <a:xfrm>
            <a:off x="17276" y="3725950"/>
            <a:ext cx="2284412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altLang="ru-RU" sz="1400" b="1" dirty="0">
                <a:solidFill>
                  <a:srgbClr val="0070C0"/>
                </a:solidFill>
                <a:latin typeface="Arial" pitchFamily="34" charset="0"/>
              </a:rPr>
              <a:t>Схема  </a:t>
            </a:r>
          </a:p>
          <a:p>
            <a:pPr algn="ctr"/>
            <a:r>
              <a:rPr lang="ru-RU" altLang="ru-RU" sz="1400" b="1" dirty="0">
                <a:solidFill>
                  <a:srgbClr val="0070C0"/>
                </a:solidFill>
                <a:latin typeface="Arial" pitchFamily="34" charset="0"/>
              </a:rPr>
              <a:t>«Саморазвитие»</a:t>
            </a:r>
          </a:p>
        </p:txBody>
      </p:sp>
      <p:pic>
        <p:nvPicPr>
          <p:cNvPr id="3483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33573"/>
            <a:ext cx="394970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2" y="4605445"/>
            <a:ext cx="1731020" cy="132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17266" y="3717032"/>
            <a:ext cx="2698750" cy="2428514"/>
            <a:chOff x="2017266" y="3807759"/>
            <a:chExt cx="2698750" cy="2428514"/>
          </a:xfrm>
        </p:grpSpPr>
        <p:sp>
          <p:nvSpPr>
            <p:cNvPr id="20" name="Rectangle 131"/>
            <p:cNvSpPr>
              <a:spLocks noChangeArrowheads="1"/>
            </p:cNvSpPr>
            <p:nvPr/>
          </p:nvSpPr>
          <p:spPr bwMode="auto">
            <a:xfrm>
              <a:off x="2017266" y="3807759"/>
              <a:ext cx="2698750" cy="500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ru-RU" altLang="ru-RU" sz="1400" b="1" dirty="0">
                  <a:solidFill>
                    <a:srgbClr val="0070C0"/>
                  </a:solidFill>
                  <a:latin typeface="Arial" pitchFamily="34" charset="0"/>
                </a:rPr>
                <a:t>Схема  </a:t>
              </a:r>
            </a:p>
            <a:p>
              <a:pPr algn="ctr"/>
              <a:r>
                <a:rPr lang="ru-RU" altLang="ru-RU" sz="1400" b="1" dirty="0">
                  <a:solidFill>
                    <a:srgbClr val="0070C0"/>
                  </a:solidFill>
                  <a:latin typeface="Arial" pitchFamily="34" charset="0"/>
                </a:rPr>
                <a:t>«Учебная деятельность »</a:t>
              </a: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552440" y="4508081"/>
              <a:ext cx="1727162" cy="1728192"/>
              <a:chOff x="323528" y="1268760"/>
              <a:chExt cx="2313752" cy="2160240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323528" y="1268760"/>
                <a:ext cx="2313752" cy="2160240"/>
              </a:xfrm>
              <a:prstGeom prst="roundRect">
                <a:avLst>
                  <a:gd name="adj" fmla="val 8361"/>
                </a:avLst>
              </a:prstGeom>
              <a:solidFill>
                <a:srgbClr val="FFFF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417690" y="1339219"/>
                <a:ext cx="2212622" cy="1957138"/>
                <a:chOff x="440268" y="1316641"/>
                <a:chExt cx="2212622" cy="195713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467543" y="1340767"/>
                  <a:ext cx="2061167" cy="192226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6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268" y="1316641"/>
                  <a:ext cx="2212622" cy="1957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0" y="6415088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ШАГ  К  СОЗДАНИЮ  КРИТЕРИАЛЬНОЙ  БАЗЫ</a:t>
            </a:r>
            <a:endParaRPr lang="ru-RU" altLang="ru-RU" sz="24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38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flipV="1">
            <a:off x="2325688" y="168275"/>
            <a:ext cx="68183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167714"/>
            <a:ext cx="238636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2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3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530377" y="457508"/>
            <a:ext cx="65781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5001"/>
                </a:solidFill>
                <a:latin typeface="Arial" pitchFamily="34" charset="0"/>
              </a:rPr>
              <a:t>ДЛЯ ЧЕГО НУЖНЫ ФОРМУЛЫ?</a:t>
            </a:r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-25043" y="5571237"/>
            <a:ext cx="914400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 smtClean="0">
                <a:solidFill>
                  <a:srgbClr val="0070C0"/>
                </a:solidFill>
                <a:latin typeface="Arial" pitchFamily="34" charset="0"/>
              </a:rPr>
              <a:t>  </a:t>
            </a:r>
            <a:r>
              <a:rPr lang="ru-RU" altLang="ru-RU" sz="3000" b="1" dirty="0" smtClean="0">
                <a:solidFill>
                  <a:srgbClr val="00B0F0"/>
                </a:solidFill>
                <a:latin typeface="Arial" pitchFamily="34" charset="0"/>
              </a:rPr>
              <a:t>НЕСЛУЧАЙНОСТЬ </a:t>
            </a:r>
            <a:r>
              <a:rPr lang="ru-RU" altLang="ru-RU" sz="3000" b="1" dirty="0" smtClean="0">
                <a:solidFill>
                  <a:srgbClr val="00B0F0"/>
                </a:solidFill>
                <a:latin typeface="Arial" pitchFamily="34" charset="0"/>
              </a:rPr>
              <a:t>+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3000" b="1" dirty="0" smtClean="0">
                <a:solidFill>
                  <a:srgbClr val="00B0F0"/>
                </a:solidFill>
                <a:latin typeface="Arial" pitchFamily="34" charset="0"/>
              </a:rPr>
              <a:t>+ ИНТЕГРАЦИЯ  +  ЭФФЕКТИВНОСТЬ </a:t>
            </a:r>
            <a:endParaRPr lang="ru-RU" altLang="ru-RU" sz="3000" b="1" dirty="0">
              <a:solidFill>
                <a:srgbClr val="00B0F0"/>
              </a:solidFill>
              <a:latin typeface="Arial" pitchFamily="34" charset="0"/>
            </a:endParaRPr>
          </a:p>
        </p:txBody>
      </p:sp>
      <p:pic>
        <p:nvPicPr>
          <p:cNvPr id="57" name="Picture 2" descr="D:\8РС 01-12.2015\ФПО\ДОКЛАД 08.12.15\Картинка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0" t="28820" b="7991"/>
          <a:stretch/>
        </p:blipFill>
        <p:spPr bwMode="auto">
          <a:xfrm>
            <a:off x="503409" y="2348879"/>
            <a:ext cx="3339728" cy="26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96497" y="2358034"/>
            <a:ext cx="3246640" cy="2726323"/>
            <a:chOff x="1181645" y="1856824"/>
            <a:chExt cx="2880320" cy="201598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181645" y="1856824"/>
              <a:ext cx="2880320" cy="201598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81645" y="1856824"/>
              <a:ext cx="2880320" cy="201598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5625688" y="2260122"/>
            <a:ext cx="3000904" cy="2736304"/>
            <a:chOff x="5737171" y="3632192"/>
            <a:chExt cx="2579245" cy="2405845"/>
          </a:xfrm>
        </p:grpSpPr>
        <p:pic>
          <p:nvPicPr>
            <p:cNvPr id="13" name="Picture 2" descr="D:\8РС 01-12.2015\ФПО\ДОКЛАД 08.12.15\Картинка 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4" r="51601" b="14057"/>
            <a:stretch/>
          </p:blipFill>
          <p:spPr bwMode="auto">
            <a:xfrm>
              <a:off x="5737171" y="3632192"/>
              <a:ext cx="2579245" cy="230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6126207" y="5504390"/>
              <a:ext cx="2025353" cy="533647"/>
              <a:chOff x="6126207" y="5504390"/>
              <a:chExt cx="2025353" cy="533647"/>
            </a:xfrm>
          </p:grpSpPr>
          <p:sp>
            <p:nvSpPr>
              <p:cNvPr id="2" name="WordArt 2"/>
              <p:cNvSpPr>
                <a:spLocks noChangeArrowheads="1" noChangeShapeType="1" noTextEdit="1"/>
              </p:cNvSpPr>
              <p:nvPr/>
            </p:nvSpPr>
            <p:spPr bwMode="auto">
              <a:xfrm rot="-1592827">
                <a:off x="6126207" y="5662027"/>
                <a:ext cx="576000" cy="32400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kern="10" spc="0" dirty="0">
                    <a:ln>
                      <a:noFill/>
                    </a:ln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/>
                        </a:gs>
                      </a:gsLst>
                      <a:path path="rect">
                        <a:fillToRect r="100000" b="10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</a:rPr>
                  <a:t>n = 5</a:t>
                </a:r>
                <a:endParaRPr lang="ru-RU" sz="3600" kern="10" spc="0" dirty="0">
                  <a:ln>
                    <a:noFill/>
                  </a:ln>
                  <a:gradFill rotWithShape="0">
                    <a:gsLst>
                      <a:gs pos="0">
                        <a:srgbClr val="00B0F0"/>
                      </a:gs>
                      <a:gs pos="100000">
                        <a:srgbClr val="00B0F0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endParaRPr>
              </a:p>
            </p:txBody>
          </p:sp>
          <p:sp>
            <p:nvSpPr>
              <p:cNvPr id="4" name="WordArt 4"/>
              <p:cNvSpPr>
                <a:spLocks noChangeArrowheads="1" noChangeShapeType="1" noTextEdit="1"/>
              </p:cNvSpPr>
              <p:nvPr/>
            </p:nvSpPr>
            <p:spPr bwMode="auto">
              <a:xfrm>
                <a:off x="6835915" y="5504390"/>
                <a:ext cx="576000" cy="32400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kern="10" spc="0" dirty="0">
                    <a:ln>
                      <a:noFill/>
                    </a:ln>
                    <a:gradFill rotWithShape="0">
                      <a:gsLst>
                        <a:gs pos="0">
                          <a:srgbClr val="92D050"/>
                        </a:gs>
                        <a:gs pos="100000">
                          <a:srgbClr val="92D050"/>
                        </a:gs>
                      </a:gsLst>
                      <a:path path="rect">
                        <a:fillToRect r="100000" b="10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</a:rPr>
                  <a:t>n = 4</a:t>
                </a:r>
                <a:endParaRPr lang="ru-RU" sz="3600" kern="10" spc="0" dirty="0">
                  <a:ln>
                    <a:noFill/>
                  </a:ln>
                  <a:gradFill rotWithShape="0">
                    <a:gsLst>
                      <a:gs pos="0">
                        <a:srgbClr val="92D050"/>
                      </a:gs>
                      <a:gs pos="100000">
                        <a:srgbClr val="92D050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endParaRPr>
              </a:p>
            </p:txBody>
          </p:sp>
          <p:sp>
            <p:nvSpPr>
              <p:cNvPr id="5" name="WordArt 5"/>
              <p:cNvSpPr>
                <a:spLocks noChangeArrowheads="1" noChangeShapeType="1" noTextEdit="1"/>
              </p:cNvSpPr>
              <p:nvPr/>
            </p:nvSpPr>
            <p:spPr bwMode="auto">
              <a:xfrm rot="1527041">
                <a:off x="7503860" y="5714187"/>
                <a:ext cx="647700" cy="32385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kern="10" spc="0" dirty="0">
                    <a:ln>
                      <a:noFill/>
                    </a:ln>
                    <a:gradFill rotWithShape="0">
                      <a:gsLst>
                        <a:gs pos="0">
                          <a:srgbClr val="CC9900"/>
                        </a:gs>
                        <a:gs pos="100000">
                          <a:srgbClr val="CC9900"/>
                        </a:gs>
                      </a:gsLst>
                      <a:path path="rect">
                        <a:fillToRect r="100000" b="10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</a:rPr>
                  <a:t>n = 3</a:t>
                </a:r>
                <a:endParaRPr lang="ru-RU" sz="3600" kern="10" spc="0" dirty="0">
                  <a:ln>
                    <a:noFill/>
                  </a:ln>
                  <a:gradFill rotWithShape="0">
                    <a:gsLst>
                      <a:gs pos="0">
                        <a:srgbClr val="CC9900"/>
                      </a:gs>
                      <a:gs pos="100000">
                        <a:srgbClr val="CC9900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endParaRPr>
              </a:p>
            </p:txBody>
          </p:sp>
        </p:grpSp>
      </p:grp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67544" y="1427839"/>
            <a:ext cx="35283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</a:rPr>
              <a:t>ПРИМЕР 1</a:t>
            </a:r>
            <a:endParaRPr lang="ru-RU" sz="3000" b="1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05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/>
            </a:extLst>
          </p:cNvPr>
          <p:cNvSpPr/>
          <p:nvPr/>
        </p:nvSpPr>
        <p:spPr>
          <a:xfrm flipV="1">
            <a:off x="2325688" y="168275"/>
            <a:ext cx="68183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ДП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1" y="167714"/>
            <a:ext cx="238636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2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3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72319" y="1836117"/>
            <a:ext cx="8445277" cy="1457266"/>
            <a:chOff x="447203" y="3192523"/>
            <a:chExt cx="8445277" cy="1457266"/>
          </a:xfrm>
        </p:grpSpPr>
        <p:grpSp>
          <p:nvGrpSpPr>
            <p:cNvPr id="49" name="Group 4"/>
            <p:cNvGrpSpPr>
              <a:grpSpLocks/>
            </p:cNvGrpSpPr>
            <p:nvPr/>
          </p:nvGrpSpPr>
          <p:grpSpPr bwMode="auto">
            <a:xfrm>
              <a:off x="2443637" y="3875723"/>
              <a:ext cx="3644753" cy="774066"/>
              <a:chOff x="537" y="1507"/>
              <a:chExt cx="3411" cy="693"/>
            </a:xfrm>
            <a:solidFill>
              <a:srgbClr val="FFFF00"/>
            </a:solidFill>
          </p:grpSpPr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537" y="1507"/>
                <a:ext cx="674" cy="6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Rectangle 6"/>
              <p:cNvSpPr>
                <a:spLocks noChangeArrowheads="1"/>
              </p:cNvSpPr>
              <p:nvPr/>
            </p:nvSpPr>
            <p:spPr bwMode="auto">
              <a:xfrm>
                <a:off x="1593" y="1555"/>
                <a:ext cx="236" cy="61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Rectangle 7"/>
              <p:cNvSpPr>
                <a:spLocks noChangeArrowheads="1"/>
              </p:cNvSpPr>
              <p:nvPr/>
            </p:nvSpPr>
            <p:spPr bwMode="auto">
              <a:xfrm>
                <a:off x="1977" y="1555"/>
                <a:ext cx="236" cy="61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2361" y="1555"/>
                <a:ext cx="236" cy="61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2937" y="1555"/>
                <a:ext cx="1011" cy="64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6" name="Text Box 3"/>
            <p:cNvSpPr txBox="1">
              <a:spLocks noChangeArrowheads="1"/>
            </p:cNvSpPr>
            <p:nvPr/>
          </p:nvSpPr>
          <p:spPr bwMode="auto">
            <a:xfrm>
              <a:off x="447203" y="3192523"/>
              <a:ext cx="8445277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2600" b="0" dirty="0" smtClean="0">
                  <a:latin typeface="Arial" pitchFamily="34" charset="0"/>
                </a:rPr>
                <a:t>Какой геометрической фигуры не хватает?</a:t>
              </a:r>
              <a:endParaRPr lang="ru-RU" sz="2600" b="0" dirty="0">
                <a:latin typeface="Arial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3208" y="3423990"/>
            <a:ext cx="3770442" cy="3024336"/>
            <a:chOff x="473208" y="3212976"/>
            <a:chExt cx="3770442" cy="3024336"/>
          </a:xfrm>
        </p:grpSpPr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393130" y="3717032"/>
              <a:ext cx="1018630" cy="2520280"/>
              <a:chOff x="2160" y="1632"/>
              <a:chExt cx="816" cy="2160"/>
            </a:xfrm>
            <a:solidFill>
              <a:srgbClr val="FFFF00"/>
            </a:solidFill>
          </p:grpSpPr>
          <p:sp>
            <p:nvSpPr>
              <p:cNvPr id="17" name="Oval 3"/>
              <p:cNvSpPr>
                <a:spLocks noChangeArrowheads="1"/>
              </p:cNvSpPr>
              <p:nvPr/>
            </p:nvSpPr>
            <p:spPr bwMode="auto">
              <a:xfrm>
                <a:off x="2388" y="1632"/>
                <a:ext cx="577" cy="61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2400" y="2256"/>
                <a:ext cx="576" cy="91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2160" y="2256"/>
                <a:ext cx="240" cy="62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2400" y="3168"/>
                <a:ext cx="240" cy="62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2736" y="3168"/>
                <a:ext cx="240" cy="62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473208" y="3212976"/>
              <a:ext cx="377044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400" dirty="0">
                  <a:solidFill>
                    <a:srgbClr val="0070C0"/>
                  </a:solidFill>
                  <a:latin typeface="Arial" pitchFamily="34" charset="0"/>
                </a:rPr>
                <a:t>1) система «ЧЕЛОВЕК»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049205" y="3987586"/>
            <a:ext cx="3013255" cy="2027913"/>
            <a:chOff x="4563739" y="3933056"/>
            <a:chExt cx="3525429" cy="2412000"/>
          </a:xfrm>
          <a:solidFill>
            <a:srgbClr val="FFFF00"/>
          </a:solidFill>
        </p:grpSpPr>
        <p:grpSp>
          <p:nvGrpSpPr>
            <p:cNvPr id="28" name="Группа 1"/>
            <p:cNvGrpSpPr>
              <a:grpSpLocks/>
            </p:cNvGrpSpPr>
            <p:nvPr/>
          </p:nvGrpSpPr>
          <p:grpSpPr bwMode="auto">
            <a:xfrm>
              <a:off x="4563739" y="4258038"/>
              <a:ext cx="3525429" cy="1819674"/>
              <a:chOff x="4552808" y="2594565"/>
              <a:chExt cx="3524398" cy="1819033"/>
            </a:xfrm>
            <a:grpFill/>
          </p:grpSpPr>
          <p:sp>
            <p:nvSpPr>
              <p:cNvPr id="30" name="Oval 3"/>
              <p:cNvSpPr>
                <a:spLocks noChangeArrowheads="1"/>
              </p:cNvSpPr>
              <p:nvPr/>
            </p:nvSpPr>
            <p:spPr bwMode="auto">
              <a:xfrm>
                <a:off x="4552808" y="2594565"/>
                <a:ext cx="842135" cy="85606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Rectangle 4"/>
              <p:cNvSpPr>
                <a:spLocks noChangeArrowheads="1"/>
              </p:cNvSpPr>
              <p:nvPr/>
            </p:nvSpPr>
            <p:spPr bwMode="auto">
              <a:xfrm rot="5400000">
                <a:off x="6146048" y="2352231"/>
                <a:ext cx="835025" cy="138814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Rectangle 5"/>
              <p:cNvSpPr>
                <a:spLocks noChangeArrowheads="1"/>
              </p:cNvSpPr>
              <p:nvPr/>
            </p:nvSpPr>
            <p:spPr bwMode="auto">
              <a:xfrm>
                <a:off x="4813126" y="3463816"/>
                <a:ext cx="336854" cy="85606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6"/>
              <p:cNvSpPr>
                <a:spLocks noChangeArrowheads="1"/>
              </p:cNvSpPr>
              <p:nvPr/>
            </p:nvSpPr>
            <p:spPr bwMode="auto">
              <a:xfrm>
                <a:off x="7740352" y="3458854"/>
                <a:ext cx="336854" cy="85606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6389596" y="3463815"/>
                <a:ext cx="347927" cy="94978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cxnSp>
          <p:nvCxnSpPr>
            <p:cNvPr id="29" name="Прямая соединительная линия 28"/>
            <p:cNvCxnSpPr/>
            <p:nvPr/>
          </p:nvCxnSpPr>
          <p:spPr>
            <a:xfrm>
              <a:off x="6574657" y="3933056"/>
              <a:ext cx="0" cy="24120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668569" y="3423990"/>
            <a:ext cx="427222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</a:rPr>
              <a:t>2) система «СИММЕТРИЯ»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530377" y="260648"/>
            <a:ext cx="65781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5001"/>
                </a:solidFill>
                <a:latin typeface="Arial" pitchFamily="34" charset="0"/>
              </a:rPr>
              <a:t>ДЛЯ ЧЕГО </a:t>
            </a:r>
            <a:r>
              <a:rPr lang="ru-RU" sz="3000" b="1" dirty="0" smtClean="0">
                <a:solidFill>
                  <a:srgbClr val="FF5001"/>
                </a:solidFill>
                <a:latin typeface="Arial" pitchFamily="34" charset="0"/>
              </a:rPr>
              <a:t>НУЖЕН СИСТЕМНЫЙ ПОДХОД?</a:t>
            </a:r>
            <a:endParaRPr lang="ru-RU" sz="3000" b="1" dirty="0" smtClean="0">
              <a:solidFill>
                <a:srgbClr val="FF5001"/>
              </a:solidFill>
              <a:latin typeface="Arial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479267" y="1392670"/>
            <a:ext cx="35283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</a:rPr>
              <a:t>ПРИМЕР 2</a:t>
            </a:r>
            <a:endParaRPr lang="ru-RU" sz="30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-25043" y="6145664"/>
            <a:ext cx="9144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 smtClean="0">
                <a:solidFill>
                  <a:srgbClr val="0070C0"/>
                </a:solidFill>
                <a:latin typeface="Arial" pitchFamily="34" charset="0"/>
              </a:rPr>
              <a:t>  </a:t>
            </a:r>
            <a:r>
              <a:rPr lang="ru-RU" altLang="ru-RU" sz="3000" b="1" dirty="0" smtClean="0">
                <a:solidFill>
                  <a:srgbClr val="00B0F0"/>
                </a:solidFill>
                <a:latin typeface="Arial" pitchFamily="34" charset="0"/>
              </a:rPr>
              <a:t>СОГЛАСОВАНИЕ</a:t>
            </a:r>
            <a:endParaRPr lang="ru-RU" altLang="ru-RU" sz="3000" b="1" dirty="0">
              <a:solidFill>
                <a:srgbClr val="00B0F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30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243138" y="116632"/>
            <a:ext cx="690086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2305050" y="334397"/>
            <a:ext cx="6838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lvl="1" algn="ctr"/>
            <a:r>
              <a:rPr lang="ru-RU" altLang="ru-RU" sz="36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ЧЕМУ УЧИТЬ?</a:t>
            </a:r>
          </a:p>
        </p:txBody>
      </p:sp>
      <p:pic>
        <p:nvPicPr>
          <p:cNvPr id="5127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25291" y="3717032"/>
            <a:ext cx="8649839" cy="2785378"/>
            <a:chOff x="313887" y="1384684"/>
            <a:chExt cx="8649839" cy="278537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525410" y="1384684"/>
              <a:ext cx="6438316" cy="27853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700" b="1" dirty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«СЕГОДНЯ ЗАЛОГ УСПЕХА ЧЕЛОВЕКА </a:t>
              </a:r>
              <a:r>
                <a:rPr lang="ru-RU" sz="2700" dirty="0">
                  <a:latin typeface="Arial Narrow" pitchFamily="34" charset="0"/>
                  <a:cs typeface="Arial" pitchFamily="34" charset="0"/>
                </a:rPr>
                <a:t>—</a:t>
              </a:r>
              <a:r>
                <a:rPr lang="ru-RU" sz="2700" b="1" dirty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ru-RU" sz="2700" spc="-20" dirty="0">
                  <a:latin typeface="Arial Narrow" pitchFamily="34" charset="0"/>
                  <a:cs typeface="Arial" pitchFamily="34" charset="0"/>
                </a:rPr>
                <a:t>атлетически тренированная психика, </a:t>
              </a:r>
              <a:r>
                <a:rPr lang="ru-RU" sz="2700" spc="-20" dirty="0" smtClean="0">
                  <a:latin typeface="Arial Narrow" pitchFamily="34" charset="0"/>
                  <a:cs typeface="Arial" pitchFamily="34" charset="0"/>
                </a:rPr>
                <a:t>умение</a:t>
              </a:r>
              <a:r>
                <a:rPr lang="ru-RU" sz="2700" b="1" dirty="0" smtClean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    В </a:t>
              </a:r>
              <a:r>
                <a:rPr lang="ru-RU" sz="2700" b="1" dirty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ТРУДНОЙ СИТУАЦИИ СОХРАНЯТЬ СПОКОЙСТВИЕ, НАЧИНАТЬ ДУМАТЬ и ПРАВИЛЬНО </a:t>
              </a:r>
              <a:r>
                <a:rPr lang="ru-RU" sz="2700" b="1" dirty="0">
                  <a:solidFill>
                    <a:srgbClr val="FF6600"/>
                  </a:solidFill>
                  <a:latin typeface="Arial Narrow" pitchFamily="34" charset="0"/>
                  <a:cs typeface="Arial" pitchFamily="34" charset="0"/>
                </a:rPr>
                <a:t>(!)  </a:t>
              </a:r>
              <a:r>
                <a:rPr lang="ru-RU" sz="2700" b="1" dirty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ДЕЙСТВОВАТЬ</a:t>
              </a:r>
              <a:r>
                <a:rPr lang="ru-RU" sz="2700" dirty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».</a:t>
              </a:r>
            </a:p>
            <a:p>
              <a:pPr algn="r">
                <a:defRPr/>
              </a:pPr>
              <a:r>
                <a:rPr lang="ru-RU" sz="2000" b="1" i="1" spc="-20" dirty="0">
                  <a:latin typeface="Arial Narrow" pitchFamily="34" charset="0"/>
                  <a:cs typeface="Arial" pitchFamily="34" charset="0"/>
                </a:rPr>
                <a:t>К.В. Ремчуков, </a:t>
              </a:r>
            </a:p>
            <a:p>
              <a:pPr algn="r">
                <a:defRPr/>
              </a:pPr>
              <a:r>
                <a:rPr lang="ru-RU" sz="2000" i="1" spc="-20" dirty="0">
                  <a:latin typeface="Arial Narrow" pitchFamily="34" charset="0"/>
                  <a:cs typeface="Arial" pitchFamily="34" charset="0"/>
                </a:rPr>
                <a:t>главный редактор «Независимой газеты»</a:t>
              </a:r>
            </a:p>
          </p:txBody>
        </p: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2" r="27419"/>
            <a:stretch/>
          </p:blipFill>
          <p:spPr bwMode="auto">
            <a:xfrm>
              <a:off x="313887" y="1456692"/>
              <a:ext cx="1702783" cy="1800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r="16813" b="6906"/>
          <a:stretch/>
        </p:blipFill>
        <p:spPr bwMode="auto">
          <a:xfrm>
            <a:off x="311803" y="1559636"/>
            <a:ext cx="2153004" cy="16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36814" y="1484784"/>
            <a:ext cx="6438315" cy="19338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26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КТО ВЫЖИВАЕТ? </a:t>
            </a:r>
            <a:r>
              <a:rPr lang="ru-RU" sz="2600" dirty="0">
                <a:latin typeface="Arial Narrow" pitchFamily="34" charset="0"/>
                <a:cs typeface="Arial" pitchFamily="34" charset="0"/>
              </a:rPr>
              <a:t>Тот кто </a:t>
            </a:r>
            <a:r>
              <a:rPr lang="ru-RU" sz="26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УПРАВЛЯЕТ ПЕРЕМЕНАМИ</a:t>
            </a:r>
            <a:r>
              <a:rPr lang="ru-RU" sz="26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 </a:t>
            </a:r>
            <a:r>
              <a:rPr lang="ru-RU" sz="2600" dirty="0" smtClean="0">
                <a:latin typeface="Arial Narrow" pitchFamily="34" charset="0"/>
                <a:cs typeface="Arial" pitchFamily="34" charset="0"/>
              </a:rPr>
              <a:t>Вы </a:t>
            </a:r>
            <a:r>
              <a:rPr lang="ru-RU" sz="2600" dirty="0">
                <a:latin typeface="Arial Narrow" pitchFamily="34" charset="0"/>
                <a:cs typeface="Arial" pitchFamily="34" charset="0"/>
              </a:rPr>
              <a:t>должны </a:t>
            </a:r>
            <a:r>
              <a:rPr lang="ru-RU" sz="2600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ДУМАТЬ О СВОИХ ПРОБЛЕМАХ КАК О  ВОЗМОЖНОСТЯХ.</a:t>
            </a:r>
          </a:p>
          <a:p>
            <a:pPr algn="r">
              <a:defRPr/>
            </a:pPr>
            <a:r>
              <a:rPr lang="ru-RU" sz="2000" b="1" i="1" dirty="0">
                <a:latin typeface="Arial Narrow" pitchFamily="34" charset="0"/>
                <a:cs typeface="Arial" pitchFamily="34" charset="0"/>
              </a:rPr>
              <a:t>Ицхак </a:t>
            </a:r>
            <a:r>
              <a:rPr lang="ru-RU" sz="2000" b="1" i="1" dirty="0" err="1">
                <a:latin typeface="Arial Narrow" pitchFamily="34" charset="0"/>
                <a:cs typeface="Arial" pitchFamily="34" charset="0"/>
              </a:rPr>
              <a:t>Адизес</a:t>
            </a:r>
            <a:r>
              <a:rPr lang="ru-RU" sz="2000" b="1" i="1" dirty="0">
                <a:latin typeface="Arial Narrow" pitchFamily="34" charset="0"/>
                <a:cs typeface="Arial" pitchFamily="34" charset="0"/>
              </a:rPr>
              <a:t>, </a:t>
            </a:r>
          </a:p>
          <a:p>
            <a:pPr algn="r">
              <a:defRPr/>
            </a:pPr>
            <a:r>
              <a:rPr lang="ru-RU" sz="2000" i="1" dirty="0">
                <a:latin typeface="Arial Narrow" pitchFamily="34" charset="0"/>
                <a:cs typeface="Arial" pitchFamily="34" charset="0"/>
              </a:rPr>
              <a:t>американский  писатель и бизнес-консультант</a:t>
            </a:r>
          </a:p>
        </p:txBody>
      </p:sp>
    </p:spTree>
    <p:extLst>
      <p:ext uri="{BB962C8B-B14F-4D97-AF65-F5344CB8AC3E}">
        <p14:creationId xmlns:p14="http://schemas.microsoft.com/office/powerpoint/2010/main" val="452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60267" y="44624"/>
            <a:ext cx="60122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ЗАТРУДНЕНИЕ 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ПУТИ ВЫХОДА. ДЕТИ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61343" y="1461922"/>
            <a:ext cx="8208000" cy="4932000"/>
            <a:chOff x="397843" y="1601623"/>
            <a:chExt cx="7964115" cy="457367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42" r="8925" b="13589"/>
            <a:stretch/>
          </p:blipFill>
          <p:spPr bwMode="auto">
            <a:xfrm>
              <a:off x="6952337" y="3216529"/>
              <a:ext cx="1409621" cy="133842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43" y="1601623"/>
              <a:ext cx="1555401" cy="233534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8" t="8157" r="15043" b="12575"/>
            <a:stretch/>
          </p:blipFill>
          <p:spPr bwMode="auto">
            <a:xfrm>
              <a:off x="4620951" y="3058554"/>
              <a:ext cx="1936843" cy="1440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391" y="1601623"/>
              <a:ext cx="1450327" cy="1332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" t="10248"/>
            <a:stretch/>
          </p:blipFill>
          <p:spPr bwMode="auto">
            <a:xfrm>
              <a:off x="5951616" y="4901684"/>
              <a:ext cx="1911556" cy="125710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995" y="1601623"/>
              <a:ext cx="2000746" cy="1332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0"/>
            <a:stretch/>
          </p:blipFill>
          <p:spPr bwMode="auto">
            <a:xfrm>
              <a:off x="5049589" y="1611100"/>
              <a:ext cx="1088261" cy="114209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77" y="4350012"/>
              <a:ext cx="2592288" cy="182094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" name="Picture 2" descr="http://yourmood.ru/img/2015/4/1430168764034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6" t="-2598" r="39939" b="2598"/>
            <a:stretch/>
          </p:blipFill>
          <p:spPr bwMode="auto">
            <a:xfrm>
              <a:off x="3825453" y="4843293"/>
              <a:ext cx="1436347" cy="13320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4"/>
            <a:stretch/>
          </p:blipFill>
          <p:spPr bwMode="auto">
            <a:xfrm>
              <a:off x="2504172" y="3273764"/>
              <a:ext cx="1564369" cy="1175183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3965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60267" y="124251"/>
            <a:ext cx="60122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ЗАТРУДНЕНИЕ 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ПУТИ ВЫХОДА. ВЗРОСЛЫЕ</a:t>
            </a: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470504" y="1421511"/>
            <a:ext cx="8299169" cy="2974547"/>
            <a:chOff x="585072" y="1591350"/>
            <a:chExt cx="8299307" cy="297457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977" y="1626126"/>
              <a:ext cx="1193262" cy="936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2" y="1626126"/>
              <a:ext cx="1834515" cy="12287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929" y="1597271"/>
              <a:ext cx="1249450" cy="936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354" y="3222571"/>
              <a:ext cx="1785064" cy="116227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2" y="3232847"/>
              <a:ext cx="1733760" cy="1152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789" y="2820428"/>
              <a:ext cx="1310589" cy="174549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142" y="3221962"/>
              <a:ext cx="1728000" cy="1152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626126"/>
              <a:ext cx="895908" cy="108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165" y="1591350"/>
              <a:ext cx="1620000" cy="108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2" name="Группа 1"/>
          <p:cNvGrpSpPr/>
          <p:nvPr/>
        </p:nvGrpSpPr>
        <p:grpSpPr>
          <a:xfrm>
            <a:off x="444469" y="4677004"/>
            <a:ext cx="8367744" cy="1870787"/>
            <a:chOff x="444469" y="4677004"/>
            <a:chExt cx="8367744" cy="1870787"/>
          </a:xfrm>
        </p:grpSpPr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444469" y="5932264"/>
              <a:ext cx="6364275" cy="461665"/>
            </a:xfrm>
            <a:prstGeom prst="rect">
              <a:avLst/>
            </a:prstGeom>
            <a:solidFill>
              <a:srgbClr val="DDF2FF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ru-RU" altLang="ru-RU" sz="2400" dirty="0">
                  <a:latin typeface="Arial" charset="0"/>
                </a:rPr>
                <a:t>«</a:t>
              </a:r>
              <a:r>
                <a:rPr lang="ru-RU" sz="2400" dirty="0">
                  <a:latin typeface="Arial" charset="0"/>
                </a:rPr>
                <a:t>Всякая стена – это дверь</a:t>
              </a:r>
              <a:r>
                <a:rPr lang="ru-RU" altLang="ru-RU" sz="2400" dirty="0">
                  <a:latin typeface="Arial" charset="0"/>
                </a:rPr>
                <a:t>».   </a:t>
              </a:r>
              <a:r>
                <a:rPr lang="ru-RU" altLang="ru-RU" sz="2400" i="1" dirty="0">
                  <a:latin typeface="Arial" charset="0"/>
                </a:rPr>
                <a:t>Эрих Фромм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" r="8421"/>
            <a:stretch/>
          </p:blipFill>
          <p:spPr bwMode="auto">
            <a:xfrm>
              <a:off x="7247187" y="4677004"/>
              <a:ext cx="1565026" cy="1870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448982" y="4804005"/>
              <a:ext cx="6359762" cy="9079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ru-RU" altLang="ru-RU" sz="2400" spc="-40" dirty="0">
                  <a:latin typeface="Arial" charset="0"/>
                </a:rPr>
                <a:t>«В затруднении содержится возможность». </a:t>
              </a:r>
            </a:p>
            <a:p>
              <a:pPr algn="r">
                <a:spcAft>
                  <a:spcPts val="600"/>
                </a:spcAft>
              </a:pPr>
              <a:r>
                <a:rPr lang="ru-RU" altLang="ru-RU" sz="2400" i="1" dirty="0">
                  <a:latin typeface="Arial" charset="0"/>
                </a:rPr>
                <a:t>А. Эйнштейн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736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303998" y="385500"/>
            <a:ext cx="684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ЗАДАНИЕ </a:t>
            </a:r>
            <a:r>
              <a:rPr lang="en-US" altLang="ru-RU" sz="3200" b="1" dirty="0">
                <a:solidFill>
                  <a:srgbClr val="FF6600"/>
                </a:solidFill>
                <a:latin typeface="Arial" charset="0"/>
              </a:rPr>
              <a:t>1</a:t>
            </a:r>
            <a:endParaRPr lang="ru-RU" altLang="ru-RU" sz="32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80391" y="1556792"/>
            <a:ext cx="8681335" cy="1200329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ru-RU" altLang="ru-RU" sz="2400" spc="-20" dirty="0">
                <a:latin typeface="Arial" charset="0"/>
              </a:rPr>
              <a:t>Определите порядок шагов эффективного преодоления затруднений, установленного в общей</a:t>
            </a:r>
            <a:r>
              <a:rPr lang="en-US" altLang="ru-RU" sz="2400" spc="-20" dirty="0">
                <a:latin typeface="Arial" charset="0"/>
              </a:rPr>
              <a:t> </a:t>
            </a:r>
            <a:r>
              <a:rPr lang="ru-RU" altLang="ru-RU" sz="2400" spc="-20" dirty="0">
                <a:latin typeface="Arial" charset="0"/>
              </a:rPr>
              <a:t>теории </a:t>
            </a:r>
            <a:r>
              <a:rPr lang="ru-RU" altLang="ru-RU" sz="2400" dirty="0">
                <a:latin typeface="Arial" charset="0"/>
              </a:rPr>
              <a:t>деятельности ММПК.  Запишите свой ответ в виде 6-значного числа.</a:t>
            </a:r>
            <a:endParaRPr lang="ru-RU" altLang="ru-RU" sz="2200" dirty="0"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3248549"/>
            <a:ext cx="3388455" cy="2749293"/>
            <a:chOff x="179512" y="3271995"/>
            <a:chExt cx="3388455" cy="2749293"/>
          </a:xfrm>
        </p:grpSpPr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615968" y="5301288"/>
              <a:ext cx="2951999" cy="720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endParaRPr lang="ru-RU" sz="600" dirty="0">
                <a:latin typeface="Arial" charset="0"/>
              </a:endParaRPr>
            </a:p>
            <a:p>
              <a:pPr eaLnBrk="1" hangingPunct="1">
                <a:spcAft>
                  <a:spcPts val="300"/>
                </a:spcAft>
              </a:pPr>
              <a:r>
                <a:rPr lang="ru-RU" sz="2000" dirty="0">
                  <a:latin typeface="Arial" charset="0"/>
                </a:rPr>
                <a:t>реализация проекта</a:t>
              </a:r>
            </a:p>
            <a:p>
              <a:pPr eaLnBrk="1" hangingPunct="1">
                <a:spcAft>
                  <a:spcPts val="300"/>
                </a:spcAft>
              </a:pPr>
              <a:r>
                <a:rPr lang="ru-RU" sz="900" dirty="0">
                  <a:latin typeface="Arial" charset="0"/>
                </a:rPr>
                <a:t> </a:t>
              </a: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615968" y="4138637"/>
              <a:ext cx="2951999" cy="1016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sz="2000" dirty="0">
                  <a:latin typeface="Arial" charset="0"/>
                </a:rPr>
                <a:t>выполнение  действия, которое  привело  к затруднению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615968" y="3271995"/>
              <a:ext cx="2951999" cy="720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sz="2000" dirty="0">
                  <a:latin typeface="Arial" charset="0"/>
                </a:rPr>
                <a:t>выявление </a:t>
              </a:r>
              <a:r>
                <a:rPr lang="ru-RU" sz="2000" b="1" dirty="0" smtClean="0">
                  <a:solidFill>
                    <a:srgbClr val="FD5003"/>
                  </a:solidFill>
                  <a:latin typeface="Arial" charset="0"/>
                </a:rPr>
                <a:t>ПРИЧИНЫ</a:t>
              </a:r>
              <a:r>
                <a:rPr lang="ru-RU" sz="2000" dirty="0" smtClean="0">
                  <a:solidFill>
                    <a:srgbClr val="FD5003"/>
                  </a:solidFill>
                  <a:latin typeface="Arial" charset="0"/>
                </a:rPr>
                <a:t> </a:t>
              </a:r>
              <a:r>
                <a:rPr lang="ru-RU" sz="2000" dirty="0" smtClean="0">
                  <a:latin typeface="Arial" charset="0"/>
                </a:rPr>
                <a:t>затруднения</a:t>
              </a:r>
              <a:endParaRPr lang="ru-RU" sz="2000" dirty="0">
                <a:latin typeface="Arial" charset="0"/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179512" y="3315538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1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179512" y="4303791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2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179512" y="5321057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3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813522" y="3261529"/>
            <a:ext cx="3135915" cy="2787046"/>
            <a:chOff x="4341057" y="3284975"/>
            <a:chExt cx="3135915" cy="2787046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846854" y="5064021"/>
              <a:ext cx="2628000" cy="1008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sz="2000" dirty="0">
                  <a:latin typeface="Arial" charset="0"/>
                </a:rPr>
                <a:t>построение </a:t>
              </a:r>
              <a:r>
                <a:rPr lang="ru-RU" sz="2000" b="1" dirty="0">
                  <a:solidFill>
                    <a:srgbClr val="0070C0"/>
                  </a:solidFill>
                  <a:latin typeface="Arial" charset="0"/>
                </a:rPr>
                <a:t>проекта</a:t>
              </a:r>
              <a:r>
                <a:rPr lang="ru-RU" sz="2000" dirty="0">
                  <a:latin typeface="Arial" charset="0"/>
                </a:rPr>
                <a:t> выхода из затруднения </a:t>
              </a:r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4836619" y="3284975"/>
              <a:ext cx="2628000" cy="720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2000" dirty="0" smtClean="0">
                  <a:latin typeface="Arial" charset="0"/>
                </a:rPr>
                <a:t>фиксирование </a:t>
              </a:r>
              <a:r>
                <a:rPr lang="ru-RU" sz="2000" dirty="0">
                  <a:latin typeface="Arial" charset="0"/>
                </a:rPr>
                <a:t>затруднения</a:t>
              </a:r>
              <a:endParaRPr lang="en-US" sz="2000" dirty="0">
                <a:latin typeface="Arial" charset="0"/>
              </a:endParaRPr>
            </a:p>
            <a:p>
              <a:pPr eaLnBrk="1" hangingPunct="1"/>
              <a:endParaRPr lang="ru-RU" sz="1400" b="1" dirty="0">
                <a:latin typeface="Arial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4341057" y="3356248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4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341057" y="4323781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5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4341057" y="5332749"/>
              <a:ext cx="36000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6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4848972" y="4170879"/>
              <a:ext cx="2628000" cy="7200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sz="2000" dirty="0" smtClean="0">
                  <a:latin typeface="Arial" charset="0"/>
                </a:rPr>
                <a:t>анализ</a:t>
              </a:r>
              <a:r>
                <a:rPr lang="ru-RU" sz="2000" dirty="0">
                  <a:latin typeface="Arial" charset="0"/>
                </a:rPr>
                <a:t>, выявление </a:t>
              </a:r>
              <a:r>
                <a:rPr lang="ru-RU" sz="2000" b="1" dirty="0">
                  <a:solidFill>
                    <a:srgbClr val="0070C0"/>
                  </a:solidFill>
                  <a:latin typeface="Arial" charset="0"/>
                </a:rPr>
                <a:t>места</a:t>
              </a:r>
              <a:r>
                <a:rPr lang="ru-RU" sz="2000" dirty="0">
                  <a:solidFill>
                    <a:srgbClr val="0070C0"/>
                  </a:solidFill>
                  <a:latin typeface="Arial" charset="0"/>
                </a:rPr>
                <a:t> </a:t>
              </a:r>
              <a:r>
                <a:rPr lang="ru-RU" sz="2000" dirty="0">
                  <a:latin typeface="Arial" charset="0"/>
                </a:rPr>
                <a:t>затруднения</a:t>
              </a:r>
            </a:p>
            <a:p>
              <a:pPr eaLnBrk="1" hangingPunct="1"/>
              <a:endParaRPr lang="ru-RU" sz="900" b="1" dirty="0">
                <a:latin typeface="Arial" charset="0"/>
              </a:endParaRPr>
            </a:p>
          </p:txBody>
        </p:sp>
      </p:grpSp>
      <p:pic>
        <p:nvPicPr>
          <p:cNvPr id="26" name="Picture 2" descr="D:\0ДИСК С\0_МОИ ДОКУМЕНТЫ\ФОТО\0_ИСДП\2019\КОНФЕРЕНЦИЯ БИНОМ ЯНВАРЬ 2020\image-31-01-20-11-18-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1" t="30138" r="32373" b="33270"/>
          <a:stretch/>
        </p:blipFill>
        <p:spPr bwMode="auto">
          <a:xfrm>
            <a:off x="7380312" y="3081451"/>
            <a:ext cx="1239298" cy="310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2303999" y="117475"/>
            <a:ext cx="6840001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-1" y="6283016"/>
            <a:ext cx="9088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70C0"/>
                </a:solidFill>
                <a:latin typeface="Arial" charset="0"/>
              </a:rPr>
              <a:t>МЕТОД  РЕФЛЕКСИВНОЙ САМООРГАНИЗАЦИИ  (ММПК)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895542"/>
            <a:ext cx="5876922" cy="646331"/>
            <a:chOff x="323528" y="1913195"/>
            <a:chExt cx="5876922" cy="646331"/>
          </a:xfrm>
        </p:grpSpPr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793427" y="1913195"/>
              <a:ext cx="5407023" cy="646331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dirty="0">
                  <a:latin typeface="Arial" charset="0"/>
                </a:rPr>
                <a:t>выполнение действия, которое привело к затруднению</a:t>
              </a:r>
            </a:p>
          </p:txBody>
        </p:sp>
        <p:sp>
          <p:nvSpPr>
            <p:cNvPr id="54" name="Text Box 23"/>
            <p:cNvSpPr txBox="1">
              <a:spLocks noChangeArrowheads="1"/>
            </p:cNvSpPr>
            <p:nvPr/>
          </p:nvSpPr>
          <p:spPr bwMode="auto">
            <a:xfrm>
              <a:off x="323528" y="1983045"/>
              <a:ext cx="4889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2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41967" y="5494086"/>
            <a:ext cx="5868313" cy="553998"/>
            <a:chOff x="353690" y="5863429"/>
            <a:chExt cx="5868313" cy="553998"/>
          </a:xfrm>
        </p:grpSpPr>
        <p:sp>
          <p:nvSpPr>
            <p:cNvPr id="57" name="Text Box 23"/>
            <p:cNvSpPr txBox="1">
              <a:spLocks noChangeArrowheads="1"/>
            </p:cNvSpPr>
            <p:nvPr/>
          </p:nvSpPr>
          <p:spPr bwMode="auto">
            <a:xfrm>
              <a:off x="822003" y="5863429"/>
              <a:ext cx="5400000" cy="5539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  <a:p>
              <a:pPr eaLnBrk="1" hangingPunct="1">
                <a:defRPr/>
              </a:pPr>
              <a:r>
                <a:rPr lang="ru-RU" dirty="0">
                  <a:latin typeface="Arial" charset="0"/>
                </a:rPr>
                <a:t>реализация построенного проекта</a:t>
              </a:r>
              <a:endParaRPr lang="en-US" dirty="0">
                <a:latin typeface="Arial" charset="0"/>
              </a:endParaRPr>
            </a:p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</p:txBody>
        </p:sp>
        <p:sp>
          <p:nvSpPr>
            <p:cNvPr id="58" name="Text Box 23"/>
            <p:cNvSpPr txBox="1">
              <a:spLocks noChangeArrowheads="1"/>
            </p:cNvSpPr>
            <p:nvPr/>
          </p:nvSpPr>
          <p:spPr bwMode="auto">
            <a:xfrm>
              <a:off x="353690" y="5868681"/>
              <a:ext cx="3587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3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3528" y="3256762"/>
            <a:ext cx="6229821" cy="1368000"/>
            <a:chOff x="323528" y="3450260"/>
            <a:chExt cx="6229821" cy="1368000"/>
          </a:xfrm>
        </p:grpSpPr>
        <p:sp>
          <p:nvSpPr>
            <p:cNvPr id="62" name="Text Box 23"/>
            <p:cNvSpPr txBox="1">
              <a:spLocks noChangeArrowheads="1"/>
            </p:cNvSpPr>
            <p:nvPr/>
          </p:nvSpPr>
          <p:spPr bwMode="auto">
            <a:xfrm>
              <a:off x="793428" y="3502894"/>
              <a:ext cx="5407024" cy="576000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  <a:p>
              <a:pPr eaLnBrk="1" hangingPunct="1">
                <a:spcAft>
                  <a:spcPts val="0"/>
                </a:spcAft>
                <a:defRPr/>
              </a:pPr>
              <a:r>
                <a:rPr lang="ru-RU" dirty="0">
                  <a:latin typeface="Arial" charset="0"/>
                </a:rPr>
                <a:t>анализ, выявление  </a:t>
              </a:r>
              <a:r>
                <a:rPr lang="ru-RU" b="1" dirty="0">
                  <a:solidFill>
                    <a:srgbClr val="0070C0"/>
                  </a:solidFill>
                  <a:latin typeface="Arial" charset="0"/>
                </a:rPr>
                <a:t>места</a:t>
              </a:r>
              <a:r>
                <a:rPr lang="ru-RU" dirty="0">
                  <a:latin typeface="Arial" charset="0"/>
                </a:rPr>
                <a:t>  затруднения</a:t>
              </a:r>
            </a:p>
            <a:p>
              <a:pPr eaLnBrk="1" hangingPunct="1">
                <a:spcAft>
                  <a:spcPts val="0"/>
                </a:spcAft>
                <a:defRPr/>
              </a:pPr>
              <a:endParaRPr lang="ru-RU" sz="900" dirty="0">
                <a:latin typeface="Arial" charset="0"/>
              </a:endParaRPr>
            </a:p>
          </p:txBody>
        </p:sp>
        <p:sp>
          <p:nvSpPr>
            <p:cNvPr id="63" name="Text Box 23"/>
            <p:cNvSpPr txBox="1">
              <a:spLocks noChangeArrowheads="1"/>
            </p:cNvSpPr>
            <p:nvPr/>
          </p:nvSpPr>
          <p:spPr bwMode="auto">
            <a:xfrm>
              <a:off x="323528" y="3504919"/>
              <a:ext cx="3603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5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64" name="Text Box 23"/>
            <p:cNvSpPr txBox="1">
              <a:spLocks noChangeArrowheads="1"/>
            </p:cNvSpPr>
            <p:nvPr/>
          </p:nvSpPr>
          <p:spPr bwMode="auto">
            <a:xfrm>
              <a:off x="793427" y="4202793"/>
              <a:ext cx="5407025" cy="569387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  <a:p>
              <a:pPr eaLnBrk="1" hangingPunct="1">
                <a:spcAft>
                  <a:spcPts val="0"/>
                </a:spcAft>
                <a:defRPr/>
              </a:pPr>
              <a:r>
                <a:rPr lang="ru-RU" dirty="0">
                  <a:latin typeface="Arial" charset="0"/>
                </a:rPr>
                <a:t>выявление  </a:t>
              </a:r>
              <a:r>
                <a:rPr lang="ru-RU" b="1" dirty="0">
                  <a:solidFill>
                    <a:srgbClr val="0070C0"/>
                  </a:solidFill>
                  <a:latin typeface="Arial" charset="0"/>
                </a:rPr>
                <a:t>причины</a:t>
              </a:r>
              <a:r>
                <a:rPr lang="ru-RU" dirty="0">
                  <a:solidFill>
                    <a:srgbClr val="0070C0"/>
                  </a:solidFill>
                  <a:latin typeface="Arial" charset="0"/>
                </a:rPr>
                <a:t> </a:t>
              </a:r>
              <a:r>
                <a:rPr lang="ru-RU" dirty="0">
                  <a:latin typeface="Arial" charset="0"/>
                </a:rPr>
                <a:t>затруднения</a:t>
              </a:r>
            </a:p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</p:txBody>
        </p:sp>
        <p:sp>
          <p:nvSpPr>
            <p:cNvPr id="65" name="Text Box 23"/>
            <p:cNvSpPr txBox="1">
              <a:spLocks noChangeArrowheads="1"/>
            </p:cNvSpPr>
            <p:nvPr/>
          </p:nvSpPr>
          <p:spPr bwMode="auto">
            <a:xfrm>
              <a:off x="323528" y="4166909"/>
              <a:ext cx="3603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1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67" name="Правая фигурная скобка 66"/>
            <p:cNvSpPr/>
            <p:nvPr/>
          </p:nvSpPr>
          <p:spPr>
            <a:xfrm>
              <a:off x="6272360" y="3450260"/>
              <a:ext cx="280989" cy="1368000"/>
            </a:xfrm>
            <a:prstGeom prst="rightBrace">
              <a:avLst>
                <a:gd name="adj1" fmla="val 45830"/>
                <a:gd name="adj2" fmla="val 50000"/>
              </a:avLst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52556" y="4711718"/>
            <a:ext cx="5847897" cy="646331"/>
            <a:chOff x="352556" y="5081061"/>
            <a:chExt cx="5847897" cy="646331"/>
          </a:xfrm>
        </p:grpSpPr>
        <p:sp>
          <p:nvSpPr>
            <p:cNvPr id="69" name="Text Box 23"/>
            <p:cNvSpPr txBox="1">
              <a:spLocks noChangeArrowheads="1"/>
            </p:cNvSpPr>
            <p:nvPr/>
          </p:nvSpPr>
          <p:spPr bwMode="auto">
            <a:xfrm>
              <a:off x="807489" y="5081061"/>
              <a:ext cx="5392964" cy="646331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ru-RU" dirty="0">
                  <a:latin typeface="Arial" charset="0"/>
                </a:rPr>
                <a:t>построение </a:t>
              </a:r>
              <a:r>
                <a:rPr lang="ru-RU" b="1" dirty="0">
                  <a:solidFill>
                    <a:srgbClr val="0070C0"/>
                  </a:solidFill>
                  <a:latin typeface="Arial" charset="0"/>
                </a:rPr>
                <a:t>проекта</a:t>
              </a:r>
              <a:r>
                <a:rPr lang="ru-RU" dirty="0">
                  <a:solidFill>
                    <a:srgbClr val="0070C0"/>
                  </a:solidFill>
                  <a:latin typeface="Arial" charset="0"/>
                </a:rPr>
                <a:t> </a:t>
              </a:r>
              <a:r>
                <a:rPr lang="ru-RU" dirty="0">
                  <a:latin typeface="Arial" charset="0"/>
                </a:rPr>
                <a:t>выхода из </a:t>
              </a:r>
              <a:r>
                <a:rPr lang="ru-RU" spc="-20" dirty="0">
                  <a:latin typeface="Arial" charset="0"/>
                </a:rPr>
                <a:t>затруднения  (</a:t>
              </a:r>
              <a:r>
                <a:rPr lang="ru-RU" i="1" spc="-20" dirty="0">
                  <a:latin typeface="Arial" charset="0"/>
                </a:rPr>
                <a:t>цель</a:t>
              </a:r>
              <a:r>
                <a:rPr lang="ru-RU" spc="-20" dirty="0">
                  <a:latin typeface="Arial" charset="0"/>
                </a:rPr>
                <a:t>, </a:t>
              </a:r>
              <a:r>
                <a:rPr lang="ru-RU" i="1" spc="-20" dirty="0">
                  <a:latin typeface="Arial" charset="0"/>
                </a:rPr>
                <a:t>способ</a:t>
              </a:r>
              <a:r>
                <a:rPr lang="ru-RU" spc="-20" dirty="0">
                  <a:latin typeface="Arial" charset="0"/>
                </a:rPr>
                <a:t>, </a:t>
              </a:r>
              <a:r>
                <a:rPr lang="ru-RU" i="1" spc="-20" dirty="0">
                  <a:latin typeface="Arial" charset="0"/>
                </a:rPr>
                <a:t>средства</a:t>
              </a:r>
              <a:r>
                <a:rPr lang="ru-RU" spc="-20" dirty="0">
                  <a:latin typeface="Arial" charset="0"/>
                </a:rPr>
                <a:t> и т.д.)</a:t>
              </a:r>
            </a:p>
          </p:txBody>
        </p:sp>
        <p:sp>
          <p:nvSpPr>
            <p:cNvPr id="70" name="Text Box 23"/>
            <p:cNvSpPr txBox="1">
              <a:spLocks noChangeArrowheads="1"/>
            </p:cNvSpPr>
            <p:nvPr/>
          </p:nvSpPr>
          <p:spPr bwMode="auto">
            <a:xfrm>
              <a:off x="352556" y="5105990"/>
              <a:ext cx="3603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6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724800" y="1772816"/>
            <a:ext cx="1735386" cy="4361150"/>
            <a:chOff x="6724799" y="1816358"/>
            <a:chExt cx="1914810" cy="4764531"/>
          </a:xfrm>
        </p:grpSpPr>
        <p:pic>
          <p:nvPicPr>
            <p:cNvPr id="55" name="Picture 3" descr="D:\0ДИСК С\0_МОИ ДОКУМЕНТЫ\КНИГИ\Северцов Смайлики 2007\UchActiv\Uch0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t="4602" r="9441" b="29149"/>
            <a:stretch>
              <a:fillRect/>
            </a:stretch>
          </p:blipFill>
          <p:spPr bwMode="auto">
            <a:xfrm>
              <a:off x="6731149" y="1816358"/>
              <a:ext cx="829522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 descr="D:\0ДИСК С\0_МОИ ДОКУМЕНТЫ\КНИГИ\Северцов Смайлики 2007\UchActiv\Uch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9" t="7182" r="9148" b="28986"/>
            <a:stretch>
              <a:fillRect/>
            </a:stretch>
          </p:blipFill>
          <p:spPr bwMode="auto">
            <a:xfrm>
              <a:off x="7819205" y="5752889"/>
              <a:ext cx="820404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8" descr="D:\0ДИСК С\0_МОИ ДОКУМЕНТЫ\КНИГИ\Северцов Смайлики 2007\UchActiv\Uch1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5127" r="9412" b="29082"/>
            <a:stretch>
              <a:fillRect/>
            </a:stretch>
          </p:blipFill>
          <p:spPr bwMode="auto">
            <a:xfrm>
              <a:off x="6764939" y="5752888"/>
              <a:ext cx="823442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" descr="D:\0ДИСК С\0_МОИ ДОКУМЕНТЫ\КНИГИ\Северцов Смайлики 2007\UchActiv\Uch0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4" t="4602" r="9441" b="28725"/>
            <a:stretch>
              <a:fillRect/>
            </a:stretch>
          </p:blipFill>
          <p:spPr bwMode="auto">
            <a:xfrm>
              <a:off x="6724799" y="3738441"/>
              <a:ext cx="83561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" descr="D:\0ДИСК С\0_МОИ ДОКУМЕНТЫ\КНИГИ\Северцов Смайлики 2007\UchActiv\Uch0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9" t="4604" r="8855" b="28511"/>
            <a:stretch>
              <a:fillRect/>
            </a:stretch>
          </p:blipFill>
          <p:spPr bwMode="auto">
            <a:xfrm>
              <a:off x="7812855" y="4766319"/>
              <a:ext cx="82648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" descr="D:\0ДИСК С\0_МОИ ДОКУМЕНТЫ\КНИГИ\Северцов Смайлики 2007\UchActiv\Uch0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t="4604" r="9441" b="28511"/>
            <a:stretch>
              <a:fillRect/>
            </a:stretch>
          </p:blipFill>
          <p:spPr bwMode="auto">
            <a:xfrm>
              <a:off x="6729764" y="4766319"/>
              <a:ext cx="824961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4" descr="D:\0ДИСК С\0_МОИ ДОКУМЕНТЫ\КНИГИ\Северцов Смайлики 2007\UchActiv\Uch0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t="4601" r="9148" b="28937"/>
            <a:stretch>
              <a:fillRect/>
            </a:stretch>
          </p:blipFill>
          <p:spPr bwMode="auto">
            <a:xfrm>
              <a:off x="6729561" y="2747755"/>
              <a:ext cx="831110" cy="827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323528" y="2627500"/>
            <a:ext cx="5876923" cy="561175"/>
            <a:chOff x="554038" y="1984240"/>
            <a:chExt cx="5876923" cy="510161"/>
          </a:xfrm>
        </p:grpSpPr>
        <p:sp>
          <p:nvSpPr>
            <p:cNvPr id="76" name="Text Box 23"/>
            <p:cNvSpPr txBox="1">
              <a:spLocks noChangeArrowheads="1"/>
            </p:cNvSpPr>
            <p:nvPr/>
          </p:nvSpPr>
          <p:spPr bwMode="auto">
            <a:xfrm>
              <a:off x="554038" y="1984240"/>
              <a:ext cx="360362" cy="47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sz="2800" b="1" dirty="0">
                  <a:solidFill>
                    <a:srgbClr val="0070C0"/>
                  </a:solidFill>
                  <a:latin typeface="Arial" charset="0"/>
                </a:rPr>
                <a:t>4</a:t>
              </a:r>
              <a:endParaRPr lang="ru-RU" sz="28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77" name="Text Box 23"/>
            <p:cNvSpPr txBox="1">
              <a:spLocks noChangeArrowheads="1"/>
            </p:cNvSpPr>
            <p:nvPr/>
          </p:nvSpPr>
          <p:spPr bwMode="auto">
            <a:xfrm>
              <a:off x="1029824" y="2004754"/>
              <a:ext cx="5401137" cy="489647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0"/>
                </a:spcAft>
                <a:defRPr/>
              </a:pPr>
              <a:endParaRPr lang="ru-RU" sz="600" dirty="0">
                <a:latin typeface="Arial" charset="0"/>
              </a:endParaRPr>
            </a:p>
            <a:p>
              <a:pPr eaLnBrk="1" hangingPunct="1">
                <a:spcAft>
                  <a:spcPts val="0"/>
                </a:spcAft>
                <a:defRPr/>
              </a:pPr>
              <a:r>
                <a:rPr lang="ru-RU" dirty="0">
                  <a:latin typeface="Arial" charset="0"/>
                </a:rPr>
                <a:t>фиксирование  затруднения</a:t>
              </a:r>
            </a:p>
            <a:p>
              <a:pPr eaLnBrk="1" hangingPunct="1">
                <a:spcAft>
                  <a:spcPts val="0"/>
                </a:spcAft>
                <a:defRPr/>
              </a:pPr>
              <a:endParaRPr lang="ru-RU" sz="500" dirty="0">
                <a:latin typeface="Arial" charset="0"/>
              </a:endParaRPr>
            </a:p>
          </p:txBody>
        </p:sp>
      </p:grp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812478" y="1268760"/>
            <a:ext cx="5572407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2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4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5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6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3</a:t>
            </a:r>
            <a:endParaRPr lang="ru-RU" sz="28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34" name="Picture 2" descr="C:\Users\sony\Pictures\i (4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76" y="131146"/>
            <a:ext cx="1008111" cy="95435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288272" y="169378"/>
            <a:ext cx="565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rgbClr val="FF6600"/>
                </a:solidFill>
                <a:latin typeface="Arial" charset="0"/>
              </a:rPr>
              <a:t>СОГЛАСОВАННЫЙ ОТВЕТ СООБЩЕСТВ   ММК  И  ММПК</a:t>
            </a:r>
            <a:endParaRPr lang="ru-RU" altLang="ru-RU" sz="2800" b="1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92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204628" y="1615768"/>
            <a:ext cx="8856000" cy="126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400" spc="-40" dirty="0">
                <a:latin typeface="Arial" charset="0"/>
              </a:rPr>
              <a:t>Поставьте цифры на схеме </a:t>
            </a:r>
            <a:r>
              <a:rPr lang="ru-RU" altLang="ru-RU" sz="2400" b="1" spc="-40" dirty="0">
                <a:solidFill>
                  <a:srgbClr val="0070C0"/>
                </a:solidFill>
                <a:latin typeface="Arial" charset="0"/>
              </a:rPr>
              <a:t>РЕФЛЕКСИВНОЙ САМООРГАНИЗАЦИИ </a:t>
            </a:r>
            <a:r>
              <a:rPr lang="ru-RU" altLang="ru-RU" sz="2400" b="1" spc="-30" dirty="0">
                <a:solidFill>
                  <a:srgbClr val="0070C0"/>
                </a:solidFill>
                <a:latin typeface="Arial" charset="0"/>
              </a:rPr>
              <a:t>– </a:t>
            </a:r>
            <a:r>
              <a:rPr lang="ru-RU" altLang="ru-RU" sz="2400" dirty="0">
                <a:latin typeface="Arial" charset="0"/>
              </a:rPr>
              <a:t>метода преодоления затруднений, </a:t>
            </a:r>
            <a:r>
              <a:rPr lang="ru-RU" altLang="ru-RU" sz="2400" dirty="0" smtClean="0">
                <a:latin typeface="Arial" charset="0"/>
              </a:rPr>
              <a:t>лежащего, по </a:t>
            </a:r>
            <a:r>
              <a:rPr lang="ru-RU" altLang="ru-RU" sz="2400" dirty="0">
                <a:latin typeface="Arial" charset="0"/>
              </a:rPr>
              <a:t>версии ММПК в основе учебной </a:t>
            </a:r>
            <a:r>
              <a:rPr lang="ru-RU" altLang="ru-RU" sz="2400" dirty="0" smtClean="0">
                <a:latin typeface="Arial" charset="0"/>
              </a:rPr>
              <a:t>деятельности.</a:t>
            </a:r>
            <a:endParaRPr lang="ru-RU" altLang="ru-RU" sz="2400" dirty="0">
              <a:latin typeface="Arial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8763"/>
            <a:ext cx="329179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87343" y="337702"/>
            <a:ext cx="6856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5001"/>
                </a:solidFill>
                <a:latin typeface="Arial" pitchFamily="34" charset="0"/>
              </a:rPr>
              <a:t>ЗАДАНИЕ </a:t>
            </a:r>
            <a:r>
              <a:rPr lang="en-US" sz="3200" b="1" dirty="0">
                <a:solidFill>
                  <a:srgbClr val="FF5001"/>
                </a:solidFill>
                <a:latin typeface="Arial" pitchFamily="34" charset="0"/>
              </a:rPr>
              <a:t>2</a:t>
            </a:r>
            <a:endParaRPr lang="ru-RU" sz="2800" b="1" dirty="0">
              <a:solidFill>
                <a:srgbClr val="FF5001"/>
              </a:solidFill>
              <a:latin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27365" y="2993617"/>
            <a:ext cx="4799418" cy="3374323"/>
            <a:chOff x="1897910" y="3807759"/>
            <a:chExt cx="3151276" cy="2370855"/>
          </a:xfrm>
        </p:grpSpPr>
        <p:sp>
          <p:nvSpPr>
            <p:cNvPr id="10" name="Rectangle 131"/>
            <p:cNvSpPr>
              <a:spLocks noChangeArrowheads="1"/>
            </p:cNvSpPr>
            <p:nvPr/>
          </p:nvSpPr>
          <p:spPr bwMode="auto">
            <a:xfrm>
              <a:off x="1897910" y="3807759"/>
              <a:ext cx="3151276" cy="500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ru-RU" altLang="ru-RU" sz="20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</a:rPr>
                <a:t>МЕТОД РСО – КЛЮЧЕВОЙ ЭЛЕМЕНТ  УЧЕБНОЙ ДЕЯТЕЛЬНОСТИ </a:t>
              </a:r>
              <a:endParaRPr lang="ru-RU" altLang="ru-RU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2506258" y="4450422"/>
              <a:ext cx="1727161" cy="1728192"/>
              <a:chOff x="261662" y="1196688"/>
              <a:chExt cx="2313751" cy="2160240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261662" y="1196688"/>
                <a:ext cx="2313751" cy="2160240"/>
              </a:xfrm>
              <a:prstGeom prst="roundRect">
                <a:avLst>
                  <a:gd name="adj" fmla="val 8361"/>
                </a:avLst>
              </a:prstGeom>
              <a:solidFill>
                <a:srgbClr val="FFFF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3" name="Группа 12"/>
              <p:cNvGrpSpPr/>
              <p:nvPr/>
            </p:nvGrpSpPr>
            <p:grpSpPr>
              <a:xfrm>
                <a:off x="355824" y="1277443"/>
                <a:ext cx="2212622" cy="2008171"/>
                <a:chOff x="378402" y="1254865"/>
                <a:chExt cx="2212622" cy="2008171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467543" y="1340767"/>
                  <a:ext cx="2061167" cy="192226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402" y="1254865"/>
                  <a:ext cx="2212622" cy="1957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77373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351088" y="115888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03999" y="332656"/>
            <a:ext cx="6804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442913" indent="14288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/>
            <a:r>
              <a:rPr lang="ru-RU" altLang="ru-RU" sz="3200" b="1" dirty="0" smtClean="0">
                <a:solidFill>
                  <a:srgbClr val="FF6600"/>
                </a:solidFill>
                <a:latin typeface="Arial" charset="0"/>
              </a:rPr>
              <a:t>ПЛАН</a:t>
            </a:r>
            <a:r>
              <a:rPr lang="ru-RU" altLang="ru-RU" sz="3200" b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ЛЕКЦИИ</a:t>
            </a:r>
          </a:p>
        </p:txBody>
      </p:sp>
      <p:pic>
        <p:nvPicPr>
          <p:cNvPr id="1127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323999" y="1342504"/>
            <a:ext cx="8568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55600" indent="-355600">
              <a:spcAft>
                <a:spcPts val="800"/>
              </a:spcAft>
            </a:pPr>
            <a:r>
              <a:rPr lang="ru-RU" altLang="ru-RU" sz="2400" b="1" dirty="0" smtClean="0">
                <a:solidFill>
                  <a:srgbClr val="0070C0"/>
                </a:solidFill>
                <a:latin typeface="Arial" charset="0"/>
              </a:rPr>
              <a:t>1. </a:t>
            </a:r>
            <a:r>
              <a:rPr lang="ru-RU" altLang="ru-RU" sz="2400" spc="-30" dirty="0" smtClean="0">
                <a:latin typeface="Arial" charset="0"/>
              </a:rPr>
              <a:t>Обсудить </a:t>
            </a:r>
            <a:r>
              <a:rPr lang="ru-RU" altLang="ru-RU" sz="2400" b="1" spc="-30" dirty="0" smtClean="0">
                <a:solidFill>
                  <a:srgbClr val="0070C0"/>
                </a:solidFill>
                <a:latin typeface="Arial" charset="0"/>
              </a:rPr>
              <a:t>УСЛОВИЯ ПЕРЕХОДА </a:t>
            </a:r>
            <a:r>
              <a:rPr lang="ru-RU" altLang="ru-RU" sz="2400" spc="-30" dirty="0" smtClean="0">
                <a:latin typeface="Arial" charset="0"/>
              </a:rPr>
              <a:t>системы образования в новое качество (Ученый Совет АПК и ППРО, 2009 г.).</a:t>
            </a:r>
            <a:endParaRPr lang="ru-RU" altLang="ru-RU" sz="2400" b="1" spc="-30" dirty="0" smtClean="0">
              <a:solidFill>
                <a:srgbClr val="0070C0"/>
              </a:solidFill>
              <a:latin typeface="Arial" charset="0"/>
            </a:endParaRPr>
          </a:p>
          <a:p>
            <a:pPr marL="355600" indent="-355600">
              <a:spcAft>
                <a:spcPts val="800"/>
              </a:spcAft>
            </a:pPr>
            <a:r>
              <a:rPr lang="en-US" altLang="ru-RU" sz="2400" b="1" dirty="0" smtClean="0">
                <a:solidFill>
                  <a:srgbClr val="0070C0"/>
                </a:solidFill>
                <a:latin typeface="Arial" charset="0"/>
              </a:rPr>
              <a:t>2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charset="0"/>
              </a:rPr>
              <a:t>. </a:t>
            </a:r>
            <a:r>
              <a:rPr lang="ru-RU" altLang="ru-RU" sz="2400" spc="-30" dirty="0" smtClean="0">
                <a:latin typeface="Arial" charset="0"/>
              </a:rPr>
              <a:t>Представить </a:t>
            </a:r>
            <a:r>
              <a:rPr lang="ru-RU" altLang="ru-RU" sz="2400" b="1" spc="-40" dirty="0" smtClean="0">
                <a:solidFill>
                  <a:srgbClr val="0070C0"/>
                </a:solidFill>
                <a:latin typeface="Arial" charset="0"/>
              </a:rPr>
              <a:t>ВАРИАНТ ОТВЕТА НА ВОПРОС «КАК?» </a:t>
            </a:r>
            <a:r>
              <a:rPr lang="ru-RU" altLang="ru-RU" sz="2400" spc="-30" dirty="0" smtClean="0">
                <a:latin typeface="Arial" charset="0"/>
              </a:rPr>
              <a:t>в </a:t>
            </a:r>
            <a:r>
              <a:rPr lang="ru-RU" altLang="ru-RU" sz="2400" spc="-30" dirty="0">
                <a:latin typeface="Arial" charset="0"/>
              </a:rPr>
              <a:t>системе «Учусь учиться»</a:t>
            </a:r>
            <a:r>
              <a:rPr lang="ru-RU" altLang="ru-RU" sz="2400" dirty="0">
                <a:latin typeface="Arial" charset="0"/>
              </a:rPr>
              <a:t> </a:t>
            </a:r>
            <a:r>
              <a:rPr lang="ru-RU" altLang="ru-RU" sz="2400" b="1" spc="-30" dirty="0" smtClean="0">
                <a:solidFill>
                  <a:srgbClr val="002060"/>
                </a:solidFill>
                <a:latin typeface="Arial" charset="0"/>
              </a:rPr>
              <a:t>(механизмы, технологии, дидактика, преемственность, </a:t>
            </a:r>
            <a:r>
              <a:rPr lang="ru-RU" altLang="ru-RU" sz="2400" b="1" spc="-30" dirty="0" smtClean="0">
                <a:solidFill>
                  <a:srgbClr val="002060"/>
                </a:solidFill>
                <a:latin typeface="Arial" charset="0"/>
              </a:rPr>
              <a:t>учебники, результаты</a:t>
            </a:r>
            <a:r>
              <a:rPr lang="ru-RU" altLang="ru-RU" sz="2400" b="1" spc="-30" dirty="0" smtClean="0">
                <a:solidFill>
                  <a:srgbClr val="002060"/>
                </a:solidFill>
                <a:latin typeface="Arial" charset="0"/>
              </a:rPr>
              <a:t>).</a:t>
            </a:r>
          </a:p>
          <a:p>
            <a:pPr marL="355600" indent="-355600">
              <a:spcAft>
                <a:spcPts val="800"/>
              </a:spcAft>
            </a:pPr>
            <a:r>
              <a:rPr lang="en-US" altLang="ru-RU" sz="2400" b="1" dirty="0">
                <a:solidFill>
                  <a:srgbClr val="0070C0"/>
                </a:solidFill>
                <a:latin typeface="Arial" charset="0"/>
              </a:rPr>
              <a:t>3</a:t>
            </a:r>
            <a:r>
              <a:rPr lang="ru-RU" altLang="ru-RU" sz="2400" b="1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ru-RU" altLang="ru-RU" sz="2400" dirty="0">
                <a:latin typeface="Arial" charset="0"/>
              </a:rPr>
              <a:t> Привести </a:t>
            </a:r>
            <a:r>
              <a:rPr lang="ru-RU" altLang="ru-RU" sz="2400" b="1" dirty="0">
                <a:solidFill>
                  <a:srgbClr val="0070C0"/>
                </a:solidFill>
                <a:latin typeface="Arial" charset="0"/>
              </a:rPr>
              <a:t>ПРАКТИЧЕСКИЕ ПРИМЕРЫ МЕТОДИК </a:t>
            </a:r>
            <a:r>
              <a:rPr lang="ru-RU" altLang="ru-RU" sz="2400" spc="-40" dirty="0">
                <a:latin typeface="Arial" charset="0"/>
              </a:rPr>
              <a:t>реализации системы «Учусь учиться» в образовательном </a:t>
            </a:r>
            <a:r>
              <a:rPr lang="ru-RU" altLang="ru-RU" sz="2400" dirty="0">
                <a:latin typeface="Arial" charset="0"/>
              </a:rPr>
              <a:t>процессе, на примере курса математики 1–9).</a:t>
            </a:r>
          </a:p>
          <a:p>
            <a:pPr marL="355600" indent="-355600">
              <a:spcAft>
                <a:spcPts val="800"/>
              </a:spcAft>
            </a:pPr>
            <a:r>
              <a:rPr lang="ru-RU" altLang="ru-RU" sz="2400" b="1" dirty="0" smtClean="0">
                <a:solidFill>
                  <a:srgbClr val="0070C0"/>
                </a:solidFill>
                <a:latin typeface="Arial" charset="0"/>
              </a:rPr>
              <a:t>4.</a:t>
            </a:r>
            <a:r>
              <a:rPr lang="ru-RU" altLang="ru-RU" sz="2400" dirty="0" smtClean="0">
                <a:latin typeface="Arial" charset="0"/>
              </a:rPr>
              <a:t> </a:t>
            </a:r>
            <a:r>
              <a:rPr lang="ru-RU" altLang="ru-RU" sz="2400" dirty="0">
                <a:latin typeface="Arial" charset="0"/>
              </a:rPr>
              <a:t>Познакомить с </a:t>
            </a:r>
            <a:r>
              <a:rPr lang="ru-RU" altLang="ru-RU" sz="2400" b="1" dirty="0">
                <a:solidFill>
                  <a:srgbClr val="0070C0"/>
                </a:solidFill>
                <a:latin typeface="Arial" charset="0"/>
              </a:rPr>
              <a:t>ВОЗМОЖНОСТЯМИ ИСПОЛЬЗОВАНИЯ  РЕСУРСОВ ИНСТИТУТА СДП </a:t>
            </a:r>
            <a:r>
              <a:rPr lang="ru-RU" altLang="ru-RU" sz="2400" dirty="0">
                <a:latin typeface="Arial" charset="0"/>
              </a:rPr>
              <a:t>в области повышения качества математического образования на основе СДП</a:t>
            </a:r>
            <a:r>
              <a:rPr lang="ru-RU" altLang="ru-RU" sz="2400" dirty="0" smtClean="0">
                <a:latin typeface="Arial" charset="0"/>
              </a:rPr>
              <a:t>.</a:t>
            </a:r>
            <a:endParaRPr lang="ru-RU" altLang="ru-RU" sz="2400" dirty="0" smtClean="0">
              <a:latin typeface="Arial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-1" y="5915888"/>
            <a:ext cx="9108025" cy="969496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600" b="1" dirty="0">
                <a:solidFill>
                  <a:srgbClr val="FD5003"/>
                </a:solidFill>
                <a:latin typeface="Arial" pitchFamily="34" charset="0"/>
              </a:rPr>
              <a:t>НАШИ КОНТАКТЫ</a:t>
            </a:r>
            <a:r>
              <a:rPr lang="ru-RU" altLang="ru-RU" sz="2600" b="1" dirty="0" smtClean="0">
                <a:solidFill>
                  <a:srgbClr val="FD5003"/>
                </a:solidFill>
                <a:latin typeface="Arial" pitchFamily="34" charset="0"/>
              </a:rPr>
              <a:t>:        </a:t>
            </a:r>
            <a:r>
              <a:rPr lang="ru-RU" altLang="ru-RU" sz="1800" b="1" dirty="0" smtClean="0">
                <a:solidFill>
                  <a:srgbClr val="FD5003"/>
                </a:solidFill>
                <a:latin typeface="Arial" pitchFamily="34" charset="0"/>
              </a:rPr>
              <a:t>    </a:t>
            </a:r>
            <a:r>
              <a:rPr lang="en-US" altLang="ru-RU" sz="2600" b="1" dirty="0" smtClean="0">
                <a:solidFill>
                  <a:srgbClr val="002060"/>
                </a:solidFill>
                <a:latin typeface="Arial" pitchFamily="34" charset="0"/>
              </a:rPr>
              <a:t>https</a:t>
            </a:r>
            <a:r>
              <a:rPr lang="en-US" altLang="ru-RU" sz="2600" b="1" dirty="0">
                <a:solidFill>
                  <a:srgbClr val="002060"/>
                </a:solidFill>
                <a:latin typeface="Arial" pitchFamily="34" charset="0"/>
              </a:rPr>
              <a:t>://www.sch2000.ru</a:t>
            </a:r>
            <a:endParaRPr lang="ru-RU" altLang="ru-RU" sz="2600" b="1" dirty="0">
              <a:solidFill>
                <a:srgbClr val="00206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600" b="1" dirty="0" smtClean="0">
                <a:solidFill>
                  <a:srgbClr val="002060"/>
                </a:solidFill>
                <a:latin typeface="Arial" pitchFamily="34" charset="0"/>
              </a:rPr>
              <a:t>Тел. 8</a:t>
            </a:r>
            <a:r>
              <a:rPr lang="ru-RU" altLang="ru-RU" sz="105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altLang="ru-RU" sz="2600" b="1" dirty="0">
                <a:solidFill>
                  <a:srgbClr val="002060"/>
                </a:solidFill>
                <a:latin typeface="Arial" pitchFamily="34" charset="0"/>
              </a:rPr>
              <a:t>(495)</a:t>
            </a:r>
            <a:r>
              <a:rPr lang="ru-RU" altLang="ru-RU" sz="105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altLang="ru-RU" sz="2600" b="1" dirty="0">
                <a:solidFill>
                  <a:srgbClr val="002060"/>
                </a:solidFill>
                <a:latin typeface="Arial" pitchFamily="34" charset="0"/>
              </a:rPr>
              <a:t>797–89–77    </a:t>
            </a:r>
            <a:r>
              <a:rPr lang="ru-RU" altLang="ru-RU" sz="2600" b="1" dirty="0" smtClean="0">
                <a:solidFill>
                  <a:srgbClr val="002060"/>
                </a:solidFill>
                <a:latin typeface="Arial" pitchFamily="34" charset="0"/>
              </a:rPr>
              <a:t>   </a:t>
            </a:r>
            <a:r>
              <a:rPr lang="en-US" altLang="ru-RU" sz="2600" b="1" dirty="0" smtClean="0">
                <a:solidFill>
                  <a:srgbClr val="002060"/>
                </a:solidFill>
                <a:latin typeface="Arial" pitchFamily="34" charset="0"/>
              </a:rPr>
              <a:t>E-mail: info@sch2000.ru</a:t>
            </a:r>
            <a:endParaRPr lang="en-US" altLang="ru-RU" sz="26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70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3965854" y="1390055"/>
            <a:ext cx="4896000" cy="4091801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 bwMode="auto">
          <a:xfrm flipV="1">
            <a:off x="20982" y="5436544"/>
            <a:ext cx="9072000" cy="71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76568" y="253971"/>
            <a:ext cx="56523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rgbClr val="FF6600"/>
                </a:solidFill>
                <a:latin typeface="Arial" charset="0"/>
              </a:rPr>
              <a:t>СХЕМА «РЕФЛЕКСИВНАЯ САМООРГАНИЗАЦИЯ» («РЕФЛЕКСИЯ»)</a:t>
            </a:r>
          </a:p>
        </p:txBody>
      </p:sp>
      <p:pic>
        <p:nvPicPr>
          <p:cNvPr id="29" name="Picture 2" descr="C:\Users\sony\Pictures\i (4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76" y="131146"/>
            <a:ext cx="1008111" cy="95435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/>
          <a:stretch/>
        </p:blipFill>
        <p:spPr bwMode="auto">
          <a:xfrm>
            <a:off x="234719" y="5281936"/>
            <a:ext cx="1165681" cy="1401990"/>
          </a:xfrm>
          <a:prstGeom prst="roundRect">
            <a:avLst>
              <a:gd name="adj" fmla="val 168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" name="Oval 2"/>
          <p:cNvSpPr>
            <a:spLocks noChangeArrowheads="1"/>
          </p:cNvSpPr>
          <p:nvPr/>
        </p:nvSpPr>
        <p:spPr bwMode="auto">
          <a:xfrm>
            <a:off x="641350" y="2111276"/>
            <a:ext cx="2530475" cy="2698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90" name="Oval 3"/>
          <p:cNvSpPr>
            <a:spLocks noChangeArrowheads="1"/>
          </p:cNvSpPr>
          <p:nvPr/>
        </p:nvSpPr>
        <p:spPr bwMode="auto">
          <a:xfrm>
            <a:off x="1039813" y="1657251"/>
            <a:ext cx="1689100" cy="1579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ru-RU"/>
          </a:p>
        </p:txBody>
      </p:sp>
      <p:grpSp>
        <p:nvGrpSpPr>
          <p:cNvPr id="191" name="Группа 47"/>
          <p:cNvGrpSpPr>
            <a:grpSpLocks/>
          </p:cNvGrpSpPr>
          <p:nvPr/>
        </p:nvGrpSpPr>
        <p:grpSpPr bwMode="auto">
          <a:xfrm>
            <a:off x="1398588" y="1858864"/>
            <a:ext cx="306387" cy="755650"/>
            <a:chOff x="1861567" y="1291495"/>
            <a:chExt cx="306388" cy="756000"/>
          </a:xfrm>
        </p:grpSpPr>
        <p:sp>
          <p:nvSpPr>
            <p:cNvPr id="192" name="Line 4"/>
            <p:cNvSpPr>
              <a:spLocks noChangeShapeType="1"/>
            </p:cNvSpPr>
            <p:nvPr/>
          </p:nvSpPr>
          <p:spPr bwMode="auto">
            <a:xfrm>
              <a:off x="2167955" y="1291495"/>
              <a:ext cx="0" cy="756000"/>
            </a:xfrm>
            <a:prstGeom prst="line">
              <a:avLst/>
            </a:prstGeom>
            <a:noFill/>
            <a:ln w="57150">
              <a:solidFill>
                <a:srgbClr val="FF500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Text Box 5"/>
            <p:cNvSpPr txBox="1">
              <a:spLocks noChangeArrowheads="1"/>
            </p:cNvSpPr>
            <p:nvPr/>
          </p:nvSpPr>
          <p:spPr bwMode="auto">
            <a:xfrm>
              <a:off x="1861567" y="1407220"/>
              <a:ext cx="295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2</a:t>
              </a:r>
            </a:p>
          </p:txBody>
        </p:sp>
      </p:grpSp>
      <p:grpSp>
        <p:nvGrpSpPr>
          <p:cNvPr id="194" name="Группа 50"/>
          <p:cNvGrpSpPr>
            <a:grpSpLocks/>
          </p:cNvGrpSpPr>
          <p:nvPr/>
        </p:nvGrpSpPr>
        <p:grpSpPr bwMode="auto">
          <a:xfrm>
            <a:off x="1220788" y="2320826"/>
            <a:ext cx="1228725" cy="369888"/>
            <a:chOff x="1683767" y="2331178"/>
            <a:chExt cx="1454150" cy="369332"/>
          </a:xfrm>
        </p:grpSpPr>
        <p:sp>
          <p:nvSpPr>
            <p:cNvPr id="195" name="Line 6"/>
            <p:cNvSpPr>
              <a:spLocks noChangeShapeType="1"/>
            </p:cNvSpPr>
            <p:nvPr/>
          </p:nvSpPr>
          <p:spPr bwMode="auto">
            <a:xfrm>
              <a:off x="1683767" y="2372453"/>
              <a:ext cx="4540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Text Box 8"/>
            <p:cNvSpPr txBox="1">
              <a:spLocks noChangeArrowheads="1"/>
            </p:cNvSpPr>
            <p:nvPr/>
          </p:nvSpPr>
          <p:spPr bwMode="auto">
            <a:xfrm>
              <a:off x="1691705" y="2331178"/>
              <a:ext cx="29527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>
                  <a:latin typeface="Arial" charset="0"/>
                </a:rPr>
                <a:t>1</a:t>
              </a:r>
            </a:p>
          </p:txBody>
        </p:sp>
        <p:sp>
          <p:nvSpPr>
            <p:cNvPr id="197" name="Line 18"/>
            <p:cNvSpPr>
              <a:spLocks noChangeShapeType="1"/>
            </p:cNvSpPr>
            <p:nvPr/>
          </p:nvSpPr>
          <p:spPr bwMode="auto">
            <a:xfrm>
              <a:off x="2167955" y="2365607"/>
              <a:ext cx="9699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8" name="Line 7"/>
          <p:cNvSpPr>
            <a:spLocks noChangeShapeType="1"/>
          </p:cNvSpPr>
          <p:nvPr/>
        </p:nvSpPr>
        <p:spPr bwMode="auto">
          <a:xfrm flipH="1">
            <a:off x="1016000" y="2320826"/>
            <a:ext cx="658813" cy="17160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99" name="Группа 55"/>
          <p:cNvGrpSpPr>
            <a:grpSpLocks/>
          </p:cNvGrpSpPr>
          <p:nvPr/>
        </p:nvGrpSpPr>
        <p:grpSpPr bwMode="auto">
          <a:xfrm>
            <a:off x="1046163" y="3668614"/>
            <a:ext cx="611187" cy="703262"/>
            <a:chOff x="1545739" y="4221708"/>
            <a:chExt cx="600800" cy="650172"/>
          </a:xfrm>
        </p:grpSpPr>
        <p:sp>
          <p:nvSpPr>
            <p:cNvPr id="200" name="Line 10"/>
            <p:cNvSpPr>
              <a:spLocks noChangeShapeType="1"/>
            </p:cNvSpPr>
            <p:nvPr/>
          </p:nvSpPr>
          <p:spPr bwMode="auto">
            <a:xfrm>
              <a:off x="1545739" y="4556252"/>
              <a:ext cx="600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Text Box 11"/>
            <p:cNvSpPr txBox="1">
              <a:spLocks noChangeArrowheads="1"/>
            </p:cNvSpPr>
            <p:nvPr/>
          </p:nvSpPr>
          <p:spPr bwMode="auto">
            <a:xfrm>
              <a:off x="1652943" y="4221708"/>
              <a:ext cx="326926" cy="359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>
                  <a:latin typeface="Arial" charset="0"/>
                </a:rPr>
                <a:t>И</a:t>
              </a:r>
            </a:p>
          </p:txBody>
        </p:sp>
        <p:sp>
          <p:nvSpPr>
            <p:cNvPr id="202" name="Text Box 19"/>
            <p:cNvSpPr txBox="1">
              <a:spLocks noChangeArrowheads="1"/>
            </p:cNvSpPr>
            <p:nvPr/>
          </p:nvSpPr>
          <p:spPr bwMode="auto">
            <a:xfrm>
              <a:off x="1680767" y="4529939"/>
              <a:ext cx="271279" cy="34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4</a:t>
              </a:r>
            </a:p>
          </p:txBody>
        </p:sp>
      </p:grpSp>
      <p:grpSp>
        <p:nvGrpSpPr>
          <p:cNvPr id="203" name="Группа 59"/>
          <p:cNvGrpSpPr>
            <a:grpSpLocks/>
          </p:cNvGrpSpPr>
          <p:nvPr/>
        </p:nvGrpSpPr>
        <p:grpSpPr bwMode="auto">
          <a:xfrm>
            <a:off x="1651000" y="3660676"/>
            <a:ext cx="612775" cy="730250"/>
            <a:chOff x="2162520" y="3626737"/>
            <a:chExt cx="611838" cy="675213"/>
          </a:xfrm>
        </p:grpSpPr>
        <p:sp>
          <p:nvSpPr>
            <p:cNvPr id="204" name="Line 12"/>
            <p:cNvSpPr>
              <a:spLocks noChangeShapeType="1"/>
            </p:cNvSpPr>
            <p:nvPr/>
          </p:nvSpPr>
          <p:spPr bwMode="auto">
            <a:xfrm>
              <a:off x="2162520" y="3958632"/>
              <a:ext cx="6118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Text Box 13"/>
            <p:cNvSpPr txBox="1">
              <a:spLocks noChangeArrowheads="1"/>
            </p:cNvSpPr>
            <p:nvPr/>
          </p:nvSpPr>
          <p:spPr bwMode="auto">
            <a:xfrm>
              <a:off x="2278980" y="3626737"/>
              <a:ext cx="3332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>
                  <a:latin typeface="Arial" charset="0"/>
                </a:rPr>
                <a:t>К</a:t>
              </a:r>
            </a:p>
          </p:txBody>
        </p:sp>
        <p:sp>
          <p:nvSpPr>
            <p:cNvPr id="206" name="Text Box 20"/>
            <p:cNvSpPr txBox="1">
              <a:spLocks noChangeArrowheads="1"/>
            </p:cNvSpPr>
            <p:nvPr/>
          </p:nvSpPr>
          <p:spPr bwMode="auto">
            <a:xfrm>
              <a:off x="2278980" y="3960553"/>
              <a:ext cx="323359" cy="341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5</a:t>
              </a:r>
            </a:p>
          </p:txBody>
        </p:sp>
      </p:grpSp>
      <p:grpSp>
        <p:nvGrpSpPr>
          <p:cNvPr id="207" name="Группа 63"/>
          <p:cNvGrpSpPr>
            <a:grpSpLocks/>
          </p:cNvGrpSpPr>
          <p:nvPr/>
        </p:nvGrpSpPr>
        <p:grpSpPr bwMode="auto">
          <a:xfrm>
            <a:off x="2251075" y="3660676"/>
            <a:ext cx="611188" cy="730250"/>
            <a:chOff x="2898904" y="3626737"/>
            <a:chExt cx="611836" cy="728845"/>
          </a:xfrm>
        </p:grpSpPr>
        <p:sp>
          <p:nvSpPr>
            <p:cNvPr id="208" name="Line 14"/>
            <p:cNvSpPr>
              <a:spLocks noChangeShapeType="1"/>
            </p:cNvSpPr>
            <p:nvPr/>
          </p:nvSpPr>
          <p:spPr bwMode="auto">
            <a:xfrm>
              <a:off x="2898904" y="3976709"/>
              <a:ext cx="6118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Text Box 15"/>
            <p:cNvSpPr txBox="1">
              <a:spLocks noChangeArrowheads="1"/>
            </p:cNvSpPr>
            <p:nvPr/>
          </p:nvSpPr>
          <p:spPr bwMode="auto">
            <a:xfrm>
              <a:off x="2992483" y="3626737"/>
              <a:ext cx="3332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>
                  <a:latin typeface="Arial" charset="0"/>
                </a:rPr>
                <a:t>П</a:t>
              </a:r>
            </a:p>
          </p:txBody>
        </p:sp>
        <p:sp>
          <p:nvSpPr>
            <p:cNvPr id="210" name="Text Box 21"/>
            <p:cNvSpPr txBox="1">
              <a:spLocks noChangeArrowheads="1"/>
            </p:cNvSpPr>
            <p:nvPr/>
          </p:nvSpPr>
          <p:spPr bwMode="auto">
            <a:xfrm>
              <a:off x="3015170" y="3986250"/>
              <a:ext cx="2764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6</a:t>
              </a:r>
            </a:p>
          </p:txBody>
        </p:sp>
      </p:grpSp>
      <p:grpSp>
        <p:nvGrpSpPr>
          <p:cNvPr id="212" name="Группа 68"/>
          <p:cNvGrpSpPr>
            <a:grpSpLocks/>
          </p:cNvGrpSpPr>
          <p:nvPr/>
        </p:nvGrpSpPr>
        <p:grpSpPr bwMode="auto">
          <a:xfrm>
            <a:off x="1733550" y="1801714"/>
            <a:ext cx="455613" cy="369887"/>
            <a:chOff x="2197101" y="1811506"/>
            <a:chExt cx="455438" cy="369366"/>
          </a:xfrm>
        </p:grpSpPr>
        <p:sp>
          <p:nvSpPr>
            <p:cNvPr id="213" name="Line 17"/>
            <p:cNvSpPr>
              <a:spLocks noChangeShapeType="1"/>
            </p:cNvSpPr>
            <p:nvPr/>
          </p:nvSpPr>
          <p:spPr bwMode="auto">
            <a:xfrm>
              <a:off x="2197101" y="2170205"/>
              <a:ext cx="4554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Text Box 22"/>
            <p:cNvSpPr txBox="1">
              <a:spLocks noChangeArrowheads="1"/>
            </p:cNvSpPr>
            <p:nvPr/>
          </p:nvSpPr>
          <p:spPr bwMode="auto">
            <a:xfrm>
              <a:off x="2223286" y="1811506"/>
              <a:ext cx="367366" cy="369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8</a:t>
              </a:r>
            </a:p>
          </p:txBody>
        </p:sp>
      </p:grpSp>
      <p:sp>
        <p:nvSpPr>
          <p:cNvPr id="222" name="Правая фигурная скобка 221"/>
          <p:cNvSpPr/>
          <p:nvPr/>
        </p:nvSpPr>
        <p:spPr>
          <a:xfrm rot="5400000" flipV="1">
            <a:off x="1461294" y="3701157"/>
            <a:ext cx="238125" cy="1217613"/>
          </a:xfrm>
          <a:prstGeom prst="rightBrace">
            <a:avLst>
              <a:gd name="adj1" fmla="val 4375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1884363" y="5481856"/>
            <a:ext cx="708940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i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«Метод должен быть признан НЕОГРАНИЧЕННО ВСЕОБЩИМ, внутренним и внешним способом и СОВЕРШЕННО БЕСКОНЕЧНОЙ СИЛОЙ».</a:t>
            </a:r>
            <a:endParaRPr lang="ru-RU" sz="2200" dirty="0">
              <a:effectLst/>
              <a:latin typeface="Times New Roman"/>
              <a:ea typeface="Times New Roman"/>
            </a:endParaRPr>
          </a:p>
          <a:p>
            <a:pPr algn="r">
              <a:spcAft>
                <a:spcPts val="400"/>
              </a:spcAft>
            </a:pPr>
            <a:r>
              <a:rPr lang="ru-RU" sz="2000" i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ГЕГЕЛЬ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4017342" y="4931876"/>
            <a:ext cx="4883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8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– реализация построенного проекта</a:t>
            </a:r>
          </a:p>
        </p:txBody>
      </p: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3981004" y="1339255"/>
            <a:ext cx="488364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1</a:t>
            </a:r>
            <a:r>
              <a:rPr lang="ru-RU" dirty="0">
                <a:latin typeface="Arial" charset="0"/>
              </a:rPr>
              <a:t> –</a:t>
            </a:r>
            <a:r>
              <a:rPr lang="ru-RU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выполнение действия, которое привело к затруднению</a:t>
            </a: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981004" y="1968215"/>
            <a:ext cx="488364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2</a:t>
            </a:r>
            <a:r>
              <a:rPr lang="ru-RU" dirty="0">
                <a:latin typeface="Arial" charset="0"/>
              </a:rPr>
              <a:t> – фиксирование затруднения («я не могу решить данную конкретную задачу …»)</a:t>
            </a:r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3993704" y="2834493"/>
            <a:ext cx="488364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4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– выявление МЕСТА затруднения                                     (</a:t>
            </a:r>
            <a:r>
              <a:rPr lang="ru-RU" i="1" dirty="0">
                <a:latin typeface="Arial" charset="0"/>
              </a:rPr>
              <a:t>И – исследование</a:t>
            </a:r>
            <a:r>
              <a:rPr lang="ru-RU" dirty="0">
                <a:latin typeface="Arial" charset="0"/>
              </a:rPr>
              <a:t>)</a:t>
            </a:r>
          </a:p>
        </p:txBody>
      </p:sp>
      <p:sp>
        <p:nvSpPr>
          <p:cNvPr id="58" name="Text Box 23"/>
          <p:cNvSpPr txBox="1">
            <a:spLocks noChangeArrowheads="1"/>
          </p:cNvSpPr>
          <p:nvPr/>
        </p:nvSpPr>
        <p:spPr bwMode="auto">
          <a:xfrm>
            <a:off x="3981004" y="2543088"/>
            <a:ext cx="4883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3</a:t>
            </a:r>
            <a:r>
              <a:rPr lang="ru-RU" dirty="0">
                <a:latin typeface="Arial" charset="0"/>
              </a:rPr>
              <a:t> – выход в пространство мышления</a:t>
            </a:r>
          </a:p>
        </p:txBody>
      </p:sp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4018824" y="3984493"/>
            <a:ext cx="488364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6 </a:t>
            </a:r>
            <a:r>
              <a:rPr lang="ru-RU" dirty="0">
                <a:latin typeface="Arial" charset="0"/>
              </a:rPr>
              <a:t>– построение проекта выхода из затруднения (</a:t>
            </a:r>
            <a:r>
              <a:rPr lang="ru-RU" i="1" dirty="0">
                <a:latin typeface="Arial" charset="0"/>
              </a:rPr>
              <a:t>П – проект</a:t>
            </a:r>
            <a:r>
              <a:rPr lang="ru-RU" dirty="0">
                <a:latin typeface="Arial" charset="0"/>
              </a:rPr>
              <a:t>)</a:t>
            </a:r>
          </a:p>
        </p:txBody>
      </p:sp>
      <p:sp>
        <p:nvSpPr>
          <p:cNvPr id="60" name="Text Box 23"/>
          <p:cNvSpPr txBox="1">
            <a:spLocks noChangeArrowheads="1"/>
          </p:cNvSpPr>
          <p:nvPr/>
        </p:nvSpPr>
        <p:spPr bwMode="auto">
          <a:xfrm>
            <a:off x="4018824" y="4581128"/>
            <a:ext cx="4883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7 </a:t>
            </a:r>
            <a:r>
              <a:rPr lang="ru-RU" dirty="0">
                <a:latin typeface="Arial" charset="0"/>
              </a:rPr>
              <a:t>– возврат в деятельность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33550" y="2160489"/>
            <a:ext cx="1103313" cy="1828800"/>
            <a:chOff x="1733550" y="2160489"/>
            <a:chExt cx="1103313" cy="1828800"/>
          </a:xfrm>
        </p:grpSpPr>
        <p:sp>
          <p:nvSpPr>
            <p:cNvPr id="211" name="Line 16"/>
            <p:cNvSpPr>
              <a:spLocks noChangeShapeType="1"/>
            </p:cNvSpPr>
            <p:nvPr/>
          </p:nvSpPr>
          <p:spPr bwMode="auto">
            <a:xfrm flipH="1" flipV="1">
              <a:off x="1733550" y="2160489"/>
              <a:ext cx="1103313" cy="1828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Text Box 22"/>
            <p:cNvSpPr txBox="1">
              <a:spLocks noChangeArrowheads="1"/>
            </p:cNvSpPr>
            <p:nvPr/>
          </p:nvSpPr>
          <p:spPr bwMode="auto">
            <a:xfrm>
              <a:off x="2128920" y="2602718"/>
              <a:ext cx="367507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latin typeface="Arial" charset="0"/>
                </a:rPr>
                <a:t>7</a:t>
              </a:r>
            </a:p>
          </p:txBody>
        </p:sp>
      </p:grp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954002" y="2972605"/>
            <a:ext cx="36750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latin typeface="Arial" charset="0"/>
              </a:rPr>
              <a:t>3</a:t>
            </a: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4008834" y="3425805"/>
            <a:ext cx="4883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b="1" dirty="0">
                <a:latin typeface="Arial" charset="0"/>
              </a:rPr>
              <a:t>5 </a:t>
            </a:r>
            <a:r>
              <a:rPr lang="ru-RU" dirty="0">
                <a:latin typeface="Arial" charset="0"/>
              </a:rPr>
              <a:t>– анализ, выявление </a:t>
            </a:r>
            <a:r>
              <a:rPr lang="ru-RU" b="1" dirty="0">
                <a:solidFill>
                  <a:srgbClr val="FF6600"/>
                </a:solidFill>
                <a:latin typeface="Arial" charset="0"/>
              </a:rPr>
              <a:t>ПРИЧИНЫ ЗАТРУДНЕНИЯ </a:t>
            </a:r>
            <a:r>
              <a:rPr lang="ru-RU" dirty="0">
                <a:latin typeface="Arial" charset="0"/>
              </a:rPr>
              <a:t>(</a:t>
            </a:r>
            <a:r>
              <a:rPr lang="ru-RU" i="1" dirty="0">
                <a:latin typeface="Arial" charset="0"/>
              </a:rPr>
              <a:t>К</a:t>
            </a:r>
            <a:r>
              <a:rPr lang="ru-RU" dirty="0">
                <a:latin typeface="Arial" charset="0"/>
              </a:rPr>
              <a:t> – </a:t>
            </a:r>
            <a:r>
              <a:rPr lang="ru-RU" i="1" dirty="0">
                <a:latin typeface="Arial" charset="0"/>
              </a:rPr>
              <a:t>критика</a:t>
            </a:r>
            <a:r>
              <a:rPr lang="ru-RU" dirty="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6309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8" grpId="0" animBg="1"/>
      <p:bldP spid="222" grpId="0" animBg="1"/>
      <p:bldP spid="52" grpId="0"/>
      <p:bldP spid="55" grpId="0"/>
      <p:bldP spid="56" grpId="0"/>
      <p:bldP spid="58" grpId="0"/>
      <p:bldP spid="59" grpId="0"/>
      <p:bldP spid="60" grpId="0"/>
      <p:bldP spid="64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 flipV="1">
            <a:off x="20982" y="5461944"/>
            <a:ext cx="9072000" cy="71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76568" y="253971"/>
            <a:ext cx="56523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rgbClr val="FF6600"/>
                </a:solidFill>
                <a:latin typeface="Arial" charset="0"/>
              </a:rPr>
              <a:t>СХЕМА «РЕФЛЕКСИВНАЯ САМООРГАНИЗАЦИЯ» («РЕФЛЕКСИЯ»)</a:t>
            </a:r>
          </a:p>
        </p:txBody>
      </p:sp>
      <p:pic>
        <p:nvPicPr>
          <p:cNvPr id="29" name="Picture 2" descr="C:\Users\sony\Pictures\i (4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76" y="131146"/>
            <a:ext cx="1008111" cy="95435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/>
          <a:stretch/>
        </p:blipFill>
        <p:spPr bwMode="auto">
          <a:xfrm>
            <a:off x="234719" y="5307336"/>
            <a:ext cx="1165681" cy="1401990"/>
          </a:xfrm>
          <a:prstGeom prst="roundRect">
            <a:avLst>
              <a:gd name="adj" fmla="val 168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Прямоугольник 101"/>
          <p:cNvSpPr/>
          <p:nvPr/>
        </p:nvSpPr>
        <p:spPr>
          <a:xfrm>
            <a:off x="361762" y="1772816"/>
            <a:ext cx="86409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pitchFamily="34" charset="0"/>
              </a:rPr>
              <a:t>ЗАТРУДНЕНИЕ  –  АНАЛИЗ  –  </a:t>
            </a:r>
            <a:r>
              <a:rPr lang="ru-RU" sz="2200" b="1" dirty="0">
                <a:solidFill>
                  <a:srgbClr val="FF6600"/>
                </a:solidFill>
                <a:latin typeface="Arial Narrow" pitchFamily="34" charset="0"/>
                <a:cs typeface="Arial" pitchFamily="34" charset="0"/>
              </a:rPr>
              <a:t>ПРИЧИНА</a:t>
            </a:r>
            <a:r>
              <a:rPr lang="ru-RU" sz="2200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pitchFamily="34" charset="0"/>
              </a:rPr>
              <a:t>– ЦЕЛЬ, ПРОЕКТ – РЕАЛИЗАЦИЯ 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45443" y="1366168"/>
            <a:ext cx="86409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МЕТОД  РСО – МЕТОД ЭФФЕКТИВНОГО ПРЕОДОЛЕНИЯ ЗАТРУДНЕНИЙ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84363" y="5507256"/>
            <a:ext cx="708940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i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«Метод должен быть признан НЕОГРАНИЧЕННО ВСЕОБЩИМ, внутренним и внешним способом и СОВЕРШЕННО БЕСКОНЕЧНОЙ СИЛОЙ».</a:t>
            </a:r>
            <a:endParaRPr lang="ru-RU" sz="2200" dirty="0">
              <a:effectLst/>
              <a:latin typeface="Times New Roman"/>
              <a:ea typeface="Times New Roman"/>
            </a:endParaRPr>
          </a:p>
          <a:p>
            <a:pPr algn="r">
              <a:spcAft>
                <a:spcPts val="400"/>
              </a:spcAft>
            </a:pPr>
            <a:r>
              <a:rPr lang="ru-RU" sz="2000" i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ГЕГЕЛЬ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31775" y="2278874"/>
            <a:ext cx="7518849" cy="3166350"/>
            <a:chOff x="831775" y="2330595"/>
            <a:chExt cx="7518849" cy="31663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75" y="2485203"/>
              <a:ext cx="2232000" cy="2548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00"/>
            <a:stretch/>
          </p:blipFill>
          <p:spPr bwMode="auto">
            <a:xfrm>
              <a:off x="4509003" y="2330595"/>
              <a:ext cx="3841621" cy="316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21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2533357" y="232192"/>
            <a:ext cx="601196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600" b="1" dirty="0">
                <a:solidFill>
                  <a:srgbClr val="FF6600"/>
                </a:solidFill>
                <a:latin typeface="Arial" pitchFamily="34" charset="0"/>
              </a:rPr>
              <a:t>КОНЦЕПТУАЛЬНАЯ  ИДЕЯ</a:t>
            </a:r>
          </a:p>
          <a:p>
            <a:pPr algn="ctr" eaLnBrk="1" hangingPunct="1"/>
            <a:r>
              <a:rPr lang="ru-RU" altLang="ru-RU" sz="2600" b="1" dirty="0">
                <a:solidFill>
                  <a:srgbClr val="FF6600"/>
                </a:solidFill>
                <a:latin typeface="Arial" pitchFamily="34" charset="0"/>
              </a:rPr>
              <a:t>СИСТЕМЫ «УЧУСЬ УЧИТЬСЯ» 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668397" y="1742155"/>
            <a:ext cx="7716838" cy="4567165"/>
            <a:chOff x="498475" y="1742155"/>
            <a:chExt cx="7716838" cy="4567165"/>
          </a:xfrm>
        </p:grpSpPr>
        <p:grpSp>
          <p:nvGrpSpPr>
            <p:cNvPr id="75" name="Группа 2"/>
            <p:cNvGrpSpPr>
              <a:grpSpLocks/>
            </p:cNvGrpSpPr>
            <p:nvPr/>
          </p:nvGrpSpPr>
          <p:grpSpPr bwMode="auto">
            <a:xfrm>
              <a:off x="5724525" y="1742155"/>
              <a:ext cx="2490788" cy="1671713"/>
              <a:chOff x="6015078" y="2371278"/>
              <a:chExt cx="2293816" cy="1556078"/>
            </a:xfrm>
          </p:grpSpPr>
          <p:pic>
            <p:nvPicPr>
              <p:cNvPr id="78" name="Picture 26" descr="http://i039.radikal.ru/1108/c6/73a5f794058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15078" y="2371278"/>
                <a:ext cx="2265370" cy="1492001"/>
              </a:xfrm>
              <a:prstGeom prst="rect">
                <a:avLst/>
              </a:prstGeom>
              <a:noFill/>
              <a:ln w="28575">
                <a:solidFill>
                  <a:srgbClr val="0099CC"/>
                </a:solidFill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81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2532006"/>
                <a:ext cx="1295959" cy="894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Rectangle 16"/>
              <p:cNvSpPr>
                <a:spLocks noChangeArrowheads="1"/>
              </p:cNvSpPr>
              <p:nvPr/>
            </p:nvSpPr>
            <p:spPr bwMode="auto">
              <a:xfrm>
                <a:off x="6128347" y="2996952"/>
                <a:ext cx="2180547" cy="930404"/>
              </a:xfrm>
              <a:prstGeom prst="rect">
                <a:avLst/>
              </a:prstGeom>
              <a:noFill/>
              <a:ln w="19050"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600" b="1">
                    <a:solidFill>
                      <a:srgbClr val="FFFFFB"/>
                    </a:solidFill>
                  </a:rPr>
                  <a:t>Саморазвитие и </a:t>
                </a:r>
              </a:p>
              <a:p>
                <a:pPr algn="ctr" eaLnBrk="1" hangingPunct="1">
                  <a:defRPr/>
                </a:pPr>
                <a:r>
                  <a:rPr lang="ru-RU" sz="1600" b="1">
                    <a:solidFill>
                      <a:srgbClr val="FFFFFB"/>
                    </a:solidFill>
                  </a:rPr>
                  <a:t>самореализация </a:t>
                </a:r>
              </a:p>
              <a:p>
                <a:pPr algn="ctr" eaLnBrk="1" hangingPunct="1">
                  <a:defRPr/>
                </a:pPr>
                <a:r>
                  <a:rPr lang="ru-RU" sz="1600" b="1">
                    <a:solidFill>
                      <a:srgbClr val="FFFFFB"/>
                    </a:solidFill>
                  </a:rPr>
                  <a:t>личности </a:t>
                </a:r>
              </a:p>
            </p:txBody>
          </p:sp>
        </p:grpSp>
        <p:sp>
          <p:nvSpPr>
            <p:cNvPr id="76" name="Стрелка углом 75"/>
            <p:cNvSpPr/>
            <p:nvPr/>
          </p:nvSpPr>
          <p:spPr>
            <a:xfrm rot="5400000" flipH="1">
              <a:off x="3437819" y="1310669"/>
              <a:ext cx="2268170" cy="6336889"/>
            </a:xfrm>
            <a:prstGeom prst="bentArrow">
              <a:avLst>
                <a:gd name="adj1" fmla="val 25000"/>
                <a:gd name="adj2" fmla="val 30047"/>
                <a:gd name="adj3" fmla="val 13096"/>
                <a:gd name="adj4" fmla="val 43750"/>
              </a:avLst>
            </a:prstGeom>
            <a:gradFill>
              <a:gsLst>
                <a:gs pos="0">
                  <a:srgbClr val="0099CC"/>
                </a:gs>
                <a:gs pos="8000">
                  <a:srgbClr val="CCECFF"/>
                </a:gs>
                <a:gs pos="22000">
                  <a:schemeClr val="accent1">
                    <a:tint val="23500"/>
                    <a:satMod val="160000"/>
                    <a:alpha val="61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77" name="Picture 6" descr="DSC005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" r="19955"/>
            <a:stretch>
              <a:fillRect/>
            </a:stretch>
          </p:blipFill>
          <p:spPr bwMode="auto">
            <a:xfrm>
              <a:off x="498475" y="4691658"/>
              <a:ext cx="1620838" cy="1617662"/>
            </a:xfrm>
            <a:prstGeom prst="rect">
              <a:avLst/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Группа 86"/>
          <p:cNvGrpSpPr/>
          <p:nvPr/>
        </p:nvGrpSpPr>
        <p:grpSpPr>
          <a:xfrm>
            <a:off x="719680" y="1742155"/>
            <a:ext cx="3432698" cy="2502033"/>
            <a:chOff x="549758" y="1742155"/>
            <a:chExt cx="3432698" cy="2502033"/>
          </a:xfrm>
        </p:grpSpPr>
        <p:pic>
          <p:nvPicPr>
            <p:cNvPr id="88" name="Picture 2" descr="C:\Users\sony\Pictures\i (44)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7562" y="1767509"/>
              <a:ext cx="1059422" cy="1085427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07950" h="38100"/>
            </a:sp3d>
          </p:spPr>
        </p:pic>
        <p:pic>
          <p:nvPicPr>
            <p:cNvPr id="89" name="Picture 2" descr="C:\Users\sony\Pictures\i (45)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49758" y="3154972"/>
              <a:ext cx="1126928" cy="1066116"/>
            </a:xfrm>
            <a:prstGeom prst="ellipse">
              <a:avLst/>
            </a:prstGeom>
            <a:ln w="7620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07950" h="38100"/>
            </a:sp3d>
          </p:spPr>
        </p:pic>
        <p:sp>
          <p:nvSpPr>
            <p:cNvPr id="90" name="Стрелка вниз 89"/>
            <p:cNvSpPr/>
            <p:nvPr/>
          </p:nvSpPr>
          <p:spPr>
            <a:xfrm>
              <a:off x="2795588" y="2819820"/>
              <a:ext cx="282575" cy="28800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1" name="Rectangle 16"/>
            <p:cNvSpPr>
              <a:spLocks noChangeArrowheads="1"/>
            </p:cNvSpPr>
            <p:nvPr/>
          </p:nvSpPr>
          <p:spPr bwMode="auto">
            <a:xfrm>
              <a:off x="1832996" y="1742155"/>
              <a:ext cx="2149460" cy="10387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CC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defRPr/>
              </a:pPr>
              <a:r>
                <a:rPr lang="ru-RU" dirty="0"/>
                <a:t>Теория</a:t>
              </a:r>
            </a:p>
            <a:p>
              <a:pPr algn="ctr" eaLnBrk="1" hangingPunct="1">
                <a:defRPr/>
              </a:pPr>
              <a:r>
                <a:rPr lang="ru-RU" dirty="0"/>
                <a:t>деятельности</a:t>
              </a:r>
            </a:p>
            <a:p>
              <a:pPr algn="ctr" eaLnBrk="1" hangingPunct="1">
                <a:defRPr/>
              </a:pPr>
              <a:r>
                <a:rPr lang="ru-RU" dirty="0"/>
                <a:t>(ММПК)</a:t>
              </a:r>
            </a:p>
          </p:txBody>
        </p:sp>
        <p:sp>
          <p:nvSpPr>
            <p:cNvPr id="92" name="Rectangle 16"/>
            <p:cNvSpPr>
              <a:spLocks noChangeArrowheads="1"/>
            </p:cNvSpPr>
            <p:nvPr/>
          </p:nvSpPr>
          <p:spPr bwMode="auto">
            <a:xfrm>
              <a:off x="1823938" y="3162820"/>
              <a:ext cx="2149460" cy="10813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CC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dirty="0"/>
                <a:t>Дидактическая </a:t>
              </a:r>
            </a:p>
            <a:p>
              <a:pPr algn="ctr" eaLnBrk="1" hangingPunct="1">
                <a:defRPr/>
              </a:pPr>
              <a:r>
                <a:rPr lang="ru-RU" dirty="0"/>
                <a:t>система </a:t>
              </a:r>
            </a:p>
            <a:p>
              <a:pPr algn="ctr" eaLnBrk="1" hangingPunct="1">
                <a:defRPr/>
              </a:pPr>
              <a:r>
                <a:rPr lang="ru-RU" dirty="0"/>
                <a:t>(ИСДП)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2557522" y="3732089"/>
            <a:ext cx="6262950" cy="2574056"/>
            <a:chOff x="2387600" y="3732089"/>
            <a:chExt cx="6262950" cy="2574056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3729700" y="4252789"/>
              <a:ext cx="1443539" cy="2047006"/>
              <a:chOff x="3752850" y="4252789"/>
              <a:chExt cx="1443539" cy="2047006"/>
            </a:xfrm>
          </p:grpSpPr>
          <p:sp>
            <p:nvSpPr>
              <p:cNvPr id="109" name="Стрелка вниз 108"/>
              <p:cNvSpPr/>
              <p:nvPr/>
            </p:nvSpPr>
            <p:spPr>
              <a:xfrm rot="19200000" flipH="1">
                <a:off x="3752850" y="4252789"/>
                <a:ext cx="282575" cy="288925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sp>
            <p:nvSpPr>
              <p:cNvPr id="110" name="Text Box 9"/>
              <p:cNvSpPr txBox="1">
                <a:spLocks noChangeArrowheads="1"/>
              </p:cNvSpPr>
              <p:nvPr/>
            </p:nvSpPr>
            <p:spPr bwMode="auto">
              <a:xfrm>
                <a:off x="4247064" y="5837833"/>
                <a:ext cx="949325" cy="461962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rgbClr val="0099CC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altLang="ru-RU" sz="2400" b="1" dirty="0">
                    <a:solidFill>
                      <a:srgbClr val="F25C00"/>
                    </a:solidFill>
                    <a:latin typeface="Arial" pitchFamily="34" charset="0"/>
                  </a:rPr>
                  <a:t>НОО</a:t>
                </a:r>
                <a:endParaRPr lang="ru-RU" altLang="ru-RU" sz="2800" b="1" dirty="0">
                  <a:solidFill>
                    <a:srgbClr val="F25C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95" name="Группа 94"/>
            <p:cNvGrpSpPr/>
            <p:nvPr/>
          </p:nvGrpSpPr>
          <p:grpSpPr>
            <a:xfrm>
              <a:off x="2387600" y="3732089"/>
              <a:ext cx="6262950" cy="2574056"/>
              <a:chOff x="2387600" y="3732089"/>
              <a:chExt cx="6262950" cy="2574056"/>
            </a:xfrm>
          </p:grpSpPr>
          <p:grpSp>
            <p:nvGrpSpPr>
              <p:cNvPr id="96" name="Группа 95"/>
              <p:cNvGrpSpPr/>
              <p:nvPr/>
            </p:nvGrpSpPr>
            <p:grpSpPr>
              <a:xfrm>
                <a:off x="4060825" y="3732089"/>
                <a:ext cx="4589725" cy="1165026"/>
                <a:chOff x="4060825" y="3732089"/>
                <a:chExt cx="4589725" cy="1165026"/>
              </a:xfrm>
            </p:grpSpPr>
            <p:sp>
              <p:nvSpPr>
                <p:cNvPr id="106" name="Стрелка вниз 105"/>
                <p:cNvSpPr/>
                <p:nvPr/>
              </p:nvSpPr>
              <p:spPr>
                <a:xfrm rot="16712321">
                  <a:off x="4063206" y="3729708"/>
                  <a:ext cx="282575" cy="287338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solidFill>
                    <a:srgbClr val="005DA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pic>
              <p:nvPicPr>
                <p:cNvPr id="107" name="Picture 13" descr="pedcoll4_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24000" contrast="3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663" y="3852540"/>
                  <a:ext cx="1463675" cy="1044575"/>
                </a:xfrm>
                <a:prstGeom prst="rect">
                  <a:avLst/>
                </a:prstGeom>
                <a:noFill/>
                <a:ln w="28575">
                  <a:solidFill>
                    <a:srgbClr val="3399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8002850" y="4227190"/>
                  <a:ext cx="647700" cy="46196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CC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altLang="ru-RU" sz="2400" b="1" dirty="0">
                      <a:solidFill>
                        <a:srgbClr val="F25C00"/>
                      </a:solidFill>
                      <a:latin typeface="Arial" pitchFamily="34" charset="0"/>
                    </a:rPr>
                    <a:t>ПО</a:t>
                  </a:r>
                  <a:endParaRPr lang="ru-RU" altLang="ru-RU" sz="2800" b="1" dirty="0">
                    <a:solidFill>
                      <a:srgbClr val="F25C00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97" name="Группа 96"/>
              <p:cNvGrpSpPr/>
              <p:nvPr/>
            </p:nvGrpSpPr>
            <p:grpSpPr>
              <a:xfrm>
                <a:off x="2387600" y="4281364"/>
                <a:ext cx="1358900" cy="2024781"/>
                <a:chOff x="2387600" y="4281364"/>
                <a:chExt cx="1358900" cy="2024781"/>
              </a:xfrm>
            </p:grpSpPr>
            <p:sp>
              <p:nvSpPr>
                <p:cNvPr id="103" name="Стрелка вниз 102"/>
                <p:cNvSpPr/>
                <p:nvPr/>
              </p:nvSpPr>
              <p:spPr>
                <a:xfrm>
                  <a:off x="2790825" y="4281364"/>
                  <a:ext cx="282575" cy="287337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solidFill>
                    <a:srgbClr val="005DA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pic>
              <p:nvPicPr>
                <p:cNvPr id="104" name="Picture 14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42000" contrast="3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7600" y="4718645"/>
                  <a:ext cx="1358900" cy="992188"/>
                </a:xfrm>
                <a:prstGeom prst="rect">
                  <a:avLst/>
                </a:prstGeom>
                <a:noFill/>
                <a:ln w="28575">
                  <a:solidFill>
                    <a:srgbClr val="0066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627313" y="5837833"/>
                  <a:ext cx="900112" cy="468312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rgbClr val="0099CC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altLang="ru-RU" sz="2400" b="1" dirty="0">
                      <a:solidFill>
                        <a:srgbClr val="F25C00"/>
                      </a:solidFill>
                      <a:latin typeface="Arial" pitchFamily="34" charset="0"/>
                    </a:rPr>
                    <a:t>ДОО</a:t>
                  </a:r>
                  <a:endParaRPr lang="ru-RU" altLang="ru-RU" sz="2800" b="1" dirty="0">
                    <a:solidFill>
                      <a:srgbClr val="F25C00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98" name="Группа 97"/>
              <p:cNvGrpSpPr/>
              <p:nvPr/>
            </p:nvGrpSpPr>
            <p:grpSpPr>
              <a:xfrm>
                <a:off x="4056063" y="4049589"/>
                <a:ext cx="2932087" cy="2256556"/>
                <a:chOff x="4056063" y="4049589"/>
                <a:chExt cx="2932087" cy="2256556"/>
              </a:xfrm>
            </p:grpSpPr>
            <p:sp>
              <p:nvSpPr>
                <p:cNvPr id="100" name="Стрелка вниз 99"/>
                <p:cNvSpPr/>
                <p:nvPr/>
              </p:nvSpPr>
              <p:spPr>
                <a:xfrm rot="18000000">
                  <a:off x="4058444" y="4047208"/>
                  <a:ext cx="282575" cy="287337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solidFill>
                    <a:srgbClr val="005DA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/>
                </a:p>
              </p:txBody>
            </p:sp>
            <p:pic>
              <p:nvPicPr>
                <p:cNvPr id="101" name="Picture 14" descr="f3-0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114" r="26608"/>
                <a:stretch>
                  <a:fillRect/>
                </a:stretch>
              </p:blipFill>
              <p:spPr bwMode="auto">
                <a:xfrm>
                  <a:off x="5610141" y="4734686"/>
                  <a:ext cx="1378009" cy="993600"/>
                </a:xfrm>
                <a:prstGeom prst="rect">
                  <a:avLst/>
                </a:prstGeom>
                <a:noFill/>
                <a:ln w="28575">
                  <a:solidFill>
                    <a:srgbClr val="C44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851850" y="5837833"/>
                  <a:ext cx="935038" cy="468312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rgbClr val="0099CC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altLang="ru-RU" sz="2400" b="1" dirty="0">
                      <a:solidFill>
                        <a:srgbClr val="F25C00"/>
                      </a:solidFill>
                      <a:latin typeface="Arial" pitchFamily="34" charset="0"/>
                    </a:rPr>
                    <a:t>ООО</a:t>
                  </a:r>
                  <a:endParaRPr lang="ru-RU" altLang="ru-RU" sz="2800" b="1" dirty="0">
                    <a:solidFill>
                      <a:srgbClr val="F25C00"/>
                    </a:solidFill>
                    <a:latin typeface="Arial" pitchFamily="34" charset="0"/>
                  </a:endParaRPr>
                </a:p>
              </p:txBody>
            </p:sp>
          </p:grpSp>
          <p:pic>
            <p:nvPicPr>
              <p:cNvPr id="99" name="Picture 6" descr="C:\Users\sony\Desktop\Documents\ФОТО\ФОТО_ДЕТИ\Троицк_КЛАССНЫЕ ФОТО\ДЕТИ\DSC09114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17"/>
              <a:stretch/>
            </p:blipFill>
            <p:spPr bwMode="auto">
              <a:xfrm>
                <a:off x="3969546" y="4735453"/>
                <a:ext cx="1471067" cy="993600"/>
              </a:xfrm>
              <a:prstGeom prst="rect">
                <a:avLst/>
              </a:prstGeom>
              <a:noFill/>
              <a:ln w="22225">
                <a:solidFill>
                  <a:srgbClr val="92D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672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95537" y="1881008"/>
            <a:ext cx="2879674" cy="3348192"/>
            <a:chOff x="687852" y="1736992"/>
            <a:chExt cx="2879674" cy="3348192"/>
          </a:xfrm>
          <a:solidFill>
            <a:schemeClr val="bg1"/>
          </a:solidFill>
        </p:grpSpPr>
        <p:sp>
          <p:nvSpPr>
            <p:cNvPr id="79" name="Овал 78"/>
            <p:cNvSpPr/>
            <p:nvPr/>
          </p:nvSpPr>
          <p:spPr>
            <a:xfrm>
              <a:off x="1190833" y="1736992"/>
              <a:ext cx="1860095" cy="166339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687852" y="1959355"/>
              <a:ext cx="2879674" cy="312582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97086" y="95752"/>
            <a:ext cx="6832326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600" b="1" dirty="0">
                <a:solidFill>
                  <a:srgbClr val="FF6600"/>
                </a:solidFill>
                <a:latin typeface="Arial" charset="0"/>
              </a:rPr>
              <a:t>ТЕХНОЛОГИЯ  ДЕЯТЕЛЬНСТНОГО МЕТОДА (ТДМ)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b="1" dirty="0">
                <a:solidFill>
                  <a:srgbClr val="FF6600"/>
                </a:solidFill>
                <a:latin typeface="Arial" pitchFamily="34" charset="0"/>
              </a:rPr>
              <a:t>структура урока открытия нового знания</a:t>
            </a:r>
            <a:endParaRPr lang="ru-RU" altLang="ru-RU" sz="26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33" name="Text Box 42"/>
          <p:cNvSpPr txBox="1">
            <a:spLocks noChangeArrowheads="1"/>
          </p:cNvSpPr>
          <p:nvPr/>
        </p:nvSpPr>
        <p:spPr bwMode="auto">
          <a:xfrm>
            <a:off x="3593041" y="1427901"/>
            <a:ext cx="5371447" cy="3926571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20000"/>
              </a:spcAft>
              <a:buFont typeface="Times New Roman" pitchFamily="18" charset="0"/>
              <a:buNone/>
            </a:pPr>
            <a:endParaRPr lang="ru-RU" sz="1450" dirty="0">
              <a:latin typeface="Arial" charset="0"/>
            </a:endParaRP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395536" y="2098680"/>
            <a:ext cx="2879675" cy="3030169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1179609" y="4569174"/>
            <a:ext cx="324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rgbClr val="000000"/>
                </a:solidFill>
                <a:latin typeface="Arial" charset="0"/>
              </a:rPr>
              <a:t>3</a:t>
            </a:r>
            <a:endParaRPr lang="ru-RU" sz="1600" dirty="0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842732" y="4336761"/>
            <a:ext cx="531117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1367539" y="4336761"/>
            <a:ext cx="538393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AutoShape 21"/>
          <p:cNvSpPr>
            <a:spLocks/>
          </p:cNvSpPr>
          <p:nvPr/>
        </p:nvSpPr>
        <p:spPr bwMode="auto">
          <a:xfrm rot="5400000">
            <a:off x="1199065" y="4006193"/>
            <a:ext cx="240237" cy="969108"/>
          </a:xfrm>
          <a:prstGeom prst="rightBrace">
            <a:avLst>
              <a:gd name="adj1" fmla="val 33234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919411" y="1832950"/>
            <a:ext cx="1839203" cy="17297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1367087" y="2560756"/>
            <a:ext cx="590046" cy="8631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1656012" y="1970206"/>
            <a:ext cx="566024" cy="487668"/>
            <a:chOff x="1944688" y="2200275"/>
            <a:chExt cx="598487" cy="538163"/>
          </a:xfrm>
        </p:grpSpPr>
        <p:sp>
          <p:nvSpPr>
            <p:cNvPr id="43" name="Line 10"/>
            <p:cNvSpPr>
              <a:spLocks noChangeShapeType="1"/>
            </p:cNvSpPr>
            <p:nvPr/>
          </p:nvSpPr>
          <p:spPr bwMode="auto">
            <a:xfrm flipV="1">
              <a:off x="1995488" y="2554288"/>
              <a:ext cx="3762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1944688" y="2200275"/>
              <a:ext cx="598487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 dirty="0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ru-RU" sz="16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83768" y="1516139"/>
            <a:ext cx="693991" cy="877512"/>
            <a:chOff x="2819400" y="1706563"/>
            <a:chExt cx="873125" cy="968375"/>
          </a:xfrm>
        </p:grpSpPr>
        <p:sp>
          <p:nvSpPr>
            <p:cNvPr id="46" name="Oval 7"/>
            <p:cNvSpPr>
              <a:spLocks noChangeArrowheads="1"/>
            </p:cNvSpPr>
            <p:nvPr/>
          </p:nvSpPr>
          <p:spPr bwMode="auto">
            <a:xfrm>
              <a:off x="2971800" y="2495550"/>
              <a:ext cx="117475" cy="11747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47" name="Arc 13"/>
            <p:cNvSpPr>
              <a:spLocks/>
            </p:cNvSpPr>
            <p:nvPr/>
          </p:nvSpPr>
          <p:spPr bwMode="auto">
            <a:xfrm flipV="1">
              <a:off x="3060700" y="1706563"/>
              <a:ext cx="631825" cy="858837"/>
            </a:xfrm>
            <a:custGeom>
              <a:avLst/>
              <a:gdLst>
                <a:gd name="T0" fmla="*/ 0 w 18212"/>
                <a:gd name="T1" fmla="*/ 0 h 21600"/>
                <a:gd name="T2" fmla="*/ 2147483647 w 18212"/>
                <a:gd name="T3" fmla="*/ 2147483647 h 21600"/>
                <a:gd name="T4" fmla="*/ 0 w 18212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12" h="21600" fill="none" extrusionOk="0">
                  <a:moveTo>
                    <a:pt x="-1" y="0"/>
                  </a:moveTo>
                  <a:cubicBezTo>
                    <a:pt x="7377" y="0"/>
                    <a:pt x="14245" y="3765"/>
                    <a:pt x="18212" y="9986"/>
                  </a:cubicBezTo>
                </a:path>
                <a:path w="18212" h="21600" stroke="0" extrusionOk="0">
                  <a:moveTo>
                    <a:pt x="-1" y="0"/>
                  </a:moveTo>
                  <a:cubicBezTo>
                    <a:pt x="7377" y="0"/>
                    <a:pt x="14245" y="3765"/>
                    <a:pt x="18212" y="9986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2819400" y="2138363"/>
              <a:ext cx="6032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 dirty="0">
                  <a:solidFill>
                    <a:srgbClr val="000000"/>
                  </a:solidFill>
                  <a:latin typeface="Arial" charset="0"/>
                </a:rPr>
                <a:t>9</a:t>
              </a:r>
              <a:endParaRPr lang="ru-RU" sz="16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254210" y="2293044"/>
            <a:ext cx="567525" cy="507935"/>
            <a:chOff x="2573463" y="2554288"/>
            <a:chExt cx="600075" cy="560529"/>
          </a:xfrm>
        </p:grpSpPr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V="1">
              <a:off x="2604253" y="2554288"/>
              <a:ext cx="3778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2573463" y="2573480"/>
              <a:ext cx="600075" cy="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>
                  <a:solidFill>
                    <a:srgbClr val="000000"/>
                  </a:solidFill>
                  <a:latin typeface="Arial" charset="0"/>
                </a:rPr>
                <a:t>8</a:t>
              </a:r>
              <a:endParaRPr lang="ru-RU" sz="1600"/>
            </a:p>
          </p:txBody>
        </p:sp>
      </p:grp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1397480" y="1974795"/>
            <a:ext cx="540059" cy="45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rgbClr val="000000"/>
                </a:solidFill>
                <a:latin typeface="Arial" charset="0"/>
              </a:rPr>
              <a:t>5</a:t>
            </a:r>
            <a:endParaRPr lang="ru-RU" sz="1600" dirty="0"/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 flipV="1">
            <a:off x="1367087" y="2275950"/>
            <a:ext cx="342895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" name="Line 24"/>
          <p:cNvSpPr>
            <a:spLocks noChangeShapeType="1"/>
          </p:cNvSpPr>
          <p:nvPr/>
        </p:nvSpPr>
        <p:spPr bwMode="auto">
          <a:xfrm flipH="1" flipV="1">
            <a:off x="1381374" y="2254342"/>
            <a:ext cx="1055830" cy="208242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1923368" y="4340798"/>
            <a:ext cx="548006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1992213" y="4373895"/>
            <a:ext cx="570528" cy="48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>
                <a:solidFill>
                  <a:srgbClr val="000000"/>
                </a:solidFill>
                <a:latin typeface="Arial" charset="0"/>
              </a:rPr>
              <a:t>4</a:t>
            </a:r>
            <a:endParaRPr lang="ru-RU" sz="1600"/>
          </a:p>
        </p:txBody>
      </p:sp>
      <p:grpSp>
        <p:nvGrpSpPr>
          <p:cNvPr id="59" name="Группа 58"/>
          <p:cNvGrpSpPr/>
          <p:nvPr/>
        </p:nvGrpSpPr>
        <p:grpSpPr>
          <a:xfrm>
            <a:off x="1920114" y="2293046"/>
            <a:ext cx="566024" cy="491982"/>
            <a:chOff x="2239963" y="2554288"/>
            <a:chExt cx="598487" cy="542925"/>
          </a:xfrm>
        </p:grpSpPr>
        <p:sp>
          <p:nvSpPr>
            <p:cNvPr id="60" name="Line 11"/>
            <p:cNvSpPr>
              <a:spLocks noChangeShapeType="1"/>
            </p:cNvSpPr>
            <p:nvPr/>
          </p:nvSpPr>
          <p:spPr bwMode="auto">
            <a:xfrm flipV="1">
              <a:off x="2330450" y="2554288"/>
              <a:ext cx="381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Text Box 26"/>
            <p:cNvSpPr txBox="1">
              <a:spLocks noChangeArrowheads="1"/>
            </p:cNvSpPr>
            <p:nvPr/>
          </p:nvSpPr>
          <p:spPr bwMode="auto">
            <a:xfrm>
              <a:off x="2239963" y="2559050"/>
              <a:ext cx="598487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 dirty="0">
                  <a:solidFill>
                    <a:srgbClr val="000000"/>
                  </a:solidFill>
                  <a:latin typeface="Arial" charset="0"/>
                </a:rPr>
                <a:t>7</a:t>
              </a:r>
              <a:endParaRPr lang="ru-RU" sz="16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76562" y="2182931"/>
            <a:ext cx="567525" cy="838672"/>
            <a:chOff x="1265238" y="2413000"/>
            <a:chExt cx="600075" cy="925513"/>
          </a:xfrm>
        </p:grpSpPr>
        <p:sp>
          <p:nvSpPr>
            <p:cNvPr id="63" name="Text Box 28"/>
            <p:cNvSpPr txBox="1">
              <a:spLocks noChangeArrowheads="1"/>
            </p:cNvSpPr>
            <p:nvPr/>
          </p:nvSpPr>
          <p:spPr bwMode="auto">
            <a:xfrm>
              <a:off x="1265238" y="2800350"/>
              <a:ext cx="600075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 dirty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ru-RU" sz="1600" dirty="0"/>
            </a:p>
          </p:txBody>
        </p:sp>
        <p:sp>
          <p:nvSpPr>
            <p:cNvPr id="64" name="Line 30"/>
            <p:cNvSpPr>
              <a:spLocks noChangeShapeType="1"/>
            </p:cNvSpPr>
            <p:nvPr/>
          </p:nvSpPr>
          <p:spPr bwMode="auto">
            <a:xfrm flipH="1">
              <a:off x="1655763" y="2413000"/>
              <a:ext cx="0" cy="70485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Line 31"/>
            <p:cNvSpPr>
              <a:spLocks noChangeShapeType="1"/>
            </p:cNvSpPr>
            <p:nvPr/>
          </p:nvSpPr>
          <p:spPr bwMode="auto">
            <a:xfrm flipV="1">
              <a:off x="1274763" y="2790825"/>
              <a:ext cx="381000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529176" y="1881852"/>
            <a:ext cx="771715" cy="712080"/>
            <a:chOff x="776288" y="2120900"/>
            <a:chExt cx="815975" cy="785813"/>
          </a:xfrm>
        </p:grpSpPr>
        <p:sp>
          <p:nvSpPr>
            <p:cNvPr id="67" name="Text Box 27"/>
            <p:cNvSpPr txBox="1">
              <a:spLocks noChangeArrowheads="1"/>
            </p:cNvSpPr>
            <p:nvPr/>
          </p:nvSpPr>
          <p:spPr bwMode="auto">
            <a:xfrm>
              <a:off x="969963" y="2368550"/>
              <a:ext cx="600075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600" dirty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ru-RU" sz="1600" dirty="0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776288" y="2120900"/>
              <a:ext cx="815975" cy="738188"/>
              <a:chOff x="776288" y="2120900"/>
              <a:chExt cx="815975" cy="738188"/>
            </a:xfrm>
          </p:grpSpPr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1166813" y="2740025"/>
                <a:ext cx="120650" cy="1190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70" name="Arc 33"/>
              <p:cNvSpPr>
                <a:spLocks/>
              </p:cNvSpPr>
              <p:nvPr/>
            </p:nvSpPr>
            <p:spPr bwMode="auto">
              <a:xfrm rot="16200000" flipH="1">
                <a:off x="858838" y="2038350"/>
                <a:ext cx="650875" cy="815975"/>
              </a:xfrm>
              <a:custGeom>
                <a:avLst/>
                <a:gdLst>
                  <a:gd name="T0" fmla="*/ 0 w 18212"/>
                  <a:gd name="T1" fmla="*/ 0 h 21600"/>
                  <a:gd name="T2" fmla="*/ 2147483647 w 18212"/>
                  <a:gd name="T3" fmla="*/ 2147483647 h 21600"/>
                  <a:gd name="T4" fmla="*/ 0 w 18212"/>
                  <a:gd name="T5" fmla="*/ 214748364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12" h="21600" fill="none" extrusionOk="0">
                    <a:moveTo>
                      <a:pt x="-1" y="0"/>
                    </a:moveTo>
                    <a:cubicBezTo>
                      <a:pt x="7377" y="0"/>
                      <a:pt x="14245" y="3765"/>
                      <a:pt x="18212" y="9986"/>
                    </a:cubicBezTo>
                  </a:path>
                  <a:path w="18212" h="21600" stroke="0" extrusionOk="0">
                    <a:moveTo>
                      <a:pt x="-1" y="0"/>
                    </a:moveTo>
                    <a:cubicBezTo>
                      <a:pt x="7377" y="0"/>
                      <a:pt x="14245" y="3765"/>
                      <a:pt x="18212" y="9986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" name="Text Box 42"/>
          <p:cNvSpPr txBox="1">
            <a:spLocks noChangeArrowheads="1"/>
          </p:cNvSpPr>
          <p:nvPr/>
        </p:nvSpPr>
        <p:spPr bwMode="auto">
          <a:xfrm>
            <a:off x="3596776" y="1412776"/>
            <a:ext cx="5314106" cy="39416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1)   Мотивация к учебной деятельности.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2)   Актуализация знаний и                            фиксирование индивидуального затруднения в пробном действии.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3)   Выявление </a:t>
            </a:r>
            <a:r>
              <a:rPr lang="ru-RU" sz="1750" b="1" dirty="0">
                <a:solidFill>
                  <a:srgbClr val="FF6600"/>
                </a:solidFill>
                <a:latin typeface="Arial" charset="0"/>
              </a:rPr>
              <a:t>МЕСТА И ПРИЧИНЫ </a:t>
            </a:r>
            <a:r>
              <a:rPr lang="ru-RU" sz="1750" dirty="0">
                <a:latin typeface="Arial" charset="0"/>
              </a:rPr>
              <a:t>затруднения.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4)   Построение проекта выхода из затруднения.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5)   Реализация построенного проекта.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6)   Первичное закрепление с проговариванием  во внешней речи.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7)  Самостоятельная работа с самопроверкой  по эталону. </a:t>
            </a:r>
          </a:p>
          <a:p>
            <a:pPr marL="361950" indent="-361950"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8)  Включение в систему знаний и повторение.</a:t>
            </a:r>
          </a:p>
          <a:p>
            <a:pPr eaLnBrk="1" hangingPunct="1">
              <a:spcAft>
                <a:spcPts val="100"/>
              </a:spcAft>
              <a:buFont typeface="Times New Roman" pitchFamily="18" charset="0"/>
              <a:buNone/>
            </a:pPr>
            <a:r>
              <a:rPr lang="ru-RU" sz="1750" dirty="0">
                <a:latin typeface="Arial" charset="0"/>
              </a:rPr>
              <a:t>9)  Рефлексия учебной</a:t>
            </a:r>
            <a:r>
              <a:rPr lang="ru-RU" sz="1750" dirty="0">
                <a:solidFill>
                  <a:srgbClr val="000000"/>
                </a:solidFill>
                <a:latin typeface="Arial" charset="0"/>
              </a:rPr>
              <a:t> деятельности.</a:t>
            </a:r>
            <a:endParaRPr lang="ru-RU" sz="1750" dirty="0">
              <a:latin typeface="Arial" charset="0"/>
            </a:endParaRPr>
          </a:p>
        </p:txBody>
      </p:sp>
      <p:sp>
        <p:nvSpPr>
          <p:cNvPr id="72" name="Line 22"/>
          <p:cNvSpPr>
            <a:spLocks noChangeShapeType="1"/>
          </p:cNvSpPr>
          <p:nvPr/>
        </p:nvSpPr>
        <p:spPr bwMode="auto">
          <a:xfrm flipH="1">
            <a:off x="842731" y="2633782"/>
            <a:ext cx="468271" cy="170298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" name="Picture 7" descr="01036199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6639"/>
          <a:stretch>
            <a:fillRect/>
          </a:stretch>
        </p:blipFill>
        <p:spPr bwMode="auto">
          <a:xfrm>
            <a:off x="259991" y="5517232"/>
            <a:ext cx="1549748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" name="Picture 9" descr="P31008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7" b="13112"/>
          <a:stretch>
            <a:fillRect/>
          </a:stretch>
        </p:blipFill>
        <p:spPr bwMode="auto">
          <a:xfrm>
            <a:off x="2011829" y="5517232"/>
            <a:ext cx="1584947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4" name="Picture 12" descr="010362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1388"/>
          <a:stretch>
            <a:fillRect/>
          </a:stretch>
        </p:blipFill>
        <p:spPr bwMode="auto">
          <a:xfrm>
            <a:off x="3798866" y="5517232"/>
            <a:ext cx="1476000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8237" r="44012" b="21115"/>
          <a:stretch/>
        </p:blipFill>
        <p:spPr bwMode="auto">
          <a:xfrm>
            <a:off x="5476956" y="5517232"/>
            <a:ext cx="1498421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10РС 01-12.2017_2018\ФИП_ВЭП\БУКЛЕТ ВЭП 2016\ФОТО ЗАГОТОВКИ\ТВЕРЬ_21_открытый урок МИД 4 кл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66" y="5517232"/>
            <a:ext cx="1647280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625804" y="2047365"/>
            <a:ext cx="5314106" cy="16189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14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11674" y="387648"/>
            <a:ext cx="6832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FF6600"/>
                </a:solidFill>
                <a:latin typeface="Arial" charset="0"/>
              </a:rPr>
              <a:t>ТДМ: </a:t>
            </a:r>
            <a:r>
              <a:rPr lang="ru-RU" sz="2800" b="1" dirty="0">
                <a:solidFill>
                  <a:srgbClr val="FF6600"/>
                </a:solidFill>
                <a:latin typeface="Arial" pitchFamily="34" charset="0"/>
              </a:rPr>
              <a:t>СИСТЕМНЫЙ ТРЕНИНГ УУД</a:t>
            </a:r>
            <a:endParaRPr lang="ru-RU" altLang="ru-RU" sz="2800" b="1" dirty="0">
              <a:solidFill>
                <a:srgbClr val="FF6600"/>
              </a:solidFill>
              <a:latin typeface="Arial" charset="0"/>
            </a:endParaRPr>
          </a:p>
        </p:txBody>
      </p:sp>
      <p:graphicFrame>
        <p:nvGraphicFramePr>
          <p:cNvPr id="73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62471"/>
              </p:ext>
            </p:extLst>
          </p:nvPr>
        </p:nvGraphicFramePr>
        <p:xfrm>
          <a:off x="420936" y="1484313"/>
          <a:ext cx="8352928" cy="3739064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65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131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spc="-40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Этап 4. ПОСТРОЕНИЕ ПРОЕКТА ВЫХОДА ИЗ ЗАТРУДНЕНИЯ                 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Требования к этапу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УУД, выполняемые учащимися 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 данном этапе учащиеся в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коммуникативной форме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обдумывают проект будущих учебных действий: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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самостоятельно ставят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цель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своей учебной деятельности;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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выбирают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способ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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строят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план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достижения цели;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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определяют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средства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ресурсы и сроки.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 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формулирование познавательной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цели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выбор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способов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средств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18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решения задач 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планирование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 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аргументация своего мнения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учет разных мнений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осознанное построение речевого высказывания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);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смыслообразование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(Л).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7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17523" y="5372654"/>
            <a:ext cx="8712000" cy="110799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ru-RU" altLang="ru-RU" sz="2200" spc="-20" dirty="0">
                <a:latin typeface="Arial" charset="0"/>
              </a:rPr>
              <a:t>При реализации ТДМ в цикле уроков по любой теме </a:t>
            </a:r>
            <a:r>
              <a:rPr lang="ru-RU" altLang="ru-RU" sz="2200" b="1" spc="-20" dirty="0">
                <a:solidFill>
                  <a:srgbClr val="0070C0"/>
                </a:solidFill>
                <a:latin typeface="Arial" charset="0"/>
              </a:rPr>
              <a:t>КАЖДЫЙ </a:t>
            </a:r>
            <a:r>
              <a:rPr lang="ru-RU" altLang="ru-RU" sz="2200" b="1" dirty="0">
                <a:solidFill>
                  <a:srgbClr val="0070C0"/>
                </a:solidFill>
                <a:latin typeface="Arial" charset="0"/>
              </a:rPr>
              <a:t>УЧАЩИЙСЯ  ПОЛУЧАЕТ  ВОЗМОЖНОСТЬ  ТРЕНИРОВАТЬ </a:t>
            </a:r>
            <a:r>
              <a:rPr lang="ru-RU" altLang="ru-RU" sz="2200" b="1" spc="-20" dirty="0">
                <a:solidFill>
                  <a:srgbClr val="0070C0"/>
                </a:solidFill>
                <a:latin typeface="Arial" charset="0"/>
              </a:rPr>
              <a:t>ВЕСЬ КОМПЛЕКС УУД ФГОС.</a:t>
            </a:r>
            <a:endParaRPr lang="ru-RU" altLang="ru-RU" sz="22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84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31"/>
          <p:cNvSpPr>
            <a:spLocks noChangeArrowheads="1"/>
          </p:cNvSpPr>
          <p:nvPr/>
        </p:nvSpPr>
        <p:spPr bwMode="auto">
          <a:xfrm>
            <a:off x="755576" y="1552222"/>
            <a:ext cx="4032000" cy="1196035"/>
          </a:xfrm>
          <a:prstGeom prst="rect">
            <a:avLst/>
          </a:prstGeom>
          <a:solidFill>
            <a:srgbClr val="99FF99"/>
          </a:solidFill>
          <a:ln w="28575">
            <a:solidFill>
              <a:srgbClr val="00A84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n w="28575">
                <a:solidFill>
                  <a:srgbClr val="00A84C"/>
                </a:solidFill>
              </a:ln>
            </a:endParaRPr>
          </a:p>
        </p:txBody>
      </p:sp>
      <p:sp>
        <p:nvSpPr>
          <p:cNvPr id="115" name="Rectangle 130"/>
          <p:cNvSpPr>
            <a:spLocks noChangeArrowheads="1"/>
          </p:cNvSpPr>
          <p:nvPr/>
        </p:nvSpPr>
        <p:spPr bwMode="auto">
          <a:xfrm>
            <a:off x="768774" y="2755538"/>
            <a:ext cx="4032000" cy="3387188"/>
          </a:xfrm>
          <a:prstGeom prst="rect">
            <a:avLst/>
          </a:prstGeom>
          <a:solidFill>
            <a:srgbClr val="FFABFF"/>
          </a:solidFill>
          <a:ln w="2857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994794" y="1857014"/>
            <a:ext cx="3600000" cy="7048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Arial" pitchFamily="34" charset="0"/>
              </a:rPr>
              <a:t>Первичный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</a:rPr>
              <a:t>ОПЫТ  </a:t>
            </a:r>
            <a:r>
              <a:rPr lang="ru-RU" sz="2000" b="1" dirty="0">
                <a:latin typeface="Arial" pitchFamily="34" charset="0"/>
              </a:rPr>
              <a:t>действия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18594" y="5336799"/>
            <a:ext cx="3600000" cy="498032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</a:pPr>
            <a:endParaRPr lang="ru-RU" sz="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"/>
              </a:spcBef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КОНТРОЛЬ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716238" y="5001868"/>
            <a:ext cx="4713" cy="42069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18594" y="3023826"/>
            <a:ext cx="3600000" cy="763991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sz="4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</a:rPr>
              <a:t>Приобретение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</a:rPr>
              <a:t>ЗНАНИЙ </a:t>
            </a:r>
            <a:r>
              <a:rPr lang="ru-RU" sz="2000" b="1" dirty="0">
                <a:latin typeface="Arial" pitchFamily="34" charset="0"/>
              </a:rPr>
              <a:t>о способе его выполнения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18594" y="4204093"/>
            <a:ext cx="3600000" cy="764910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sz="4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ctr" eaLnBrk="1" hangingPunct="1"/>
            <a:r>
              <a:rPr lang="ru-RU" b="1" dirty="0">
                <a:latin typeface="Arial" pitchFamily="34" charset="0"/>
              </a:rPr>
              <a:t>Осознанное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ПРИМЕНЕНИЕ,</a:t>
            </a:r>
            <a:r>
              <a:rPr lang="ru-RU" b="1" dirty="0">
                <a:solidFill>
                  <a:srgbClr val="FF6600"/>
                </a:solidFill>
                <a:latin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САМОКОНТРОЛЬ,</a:t>
            </a:r>
            <a:r>
              <a:rPr lang="ru-RU" sz="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КОРРЕКЦИЯ</a:t>
            </a: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2718594" y="3833713"/>
            <a:ext cx="0" cy="4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2716213" y="2587263"/>
            <a:ext cx="4762" cy="4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5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2123728" y="116632"/>
            <a:ext cx="70848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FF6600"/>
                </a:solidFill>
                <a:latin typeface="Arial" pitchFamily="34" charset="0"/>
              </a:rPr>
              <a:t>КАК НАУЧИТЬ УЧИТЬСЯ</a:t>
            </a:r>
          </a:p>
          <a:p>
            <a:pPr algn="ctr" eaLnBrk="1" hangingPunct="1"/>
            <a:r>
              <a:rPr lang="ru-RU" altLang="ru-RU" sz="2800" b="1" dirty="0">
                <a:solidFill>
                  <a:srgbClr val="FF6600"/>
                </a:solidFill>
                <a:latin typeface="Arial" pitchFamily="34" charset="0"/>
              </a:rPr>
              <a:t>(система «УЧУСЬ УЧИТЬСЯ») </a:t>
            </a:r>
            <a:endParaRPr lang="ru-RU" altLang="ru-RU" sz="28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 rot="10800000" flipV="1">
            <a:off x="-1" y="6489383"/>
            <a:ext cx="9180513" cy="396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ОПЫТ  – ЗНАНИЕ – ПРИМЕНЕНИЕ, КОРРЕКЦИЯ – КОНТРОЛЬ    </a:t>
            </a:r>
          </a:p>
        </p:txBody>
      </p:sp>
    </p:spTree>
    <p:extLst>
      <p:ext uri="{BB962C8B-B14F-4D97-AF65-F5344CB8AC3E}">
        <p14:creationId xmlns:p14="http://schemas.microsoft.com/office/powerpoint/2010/main" val="4155264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2303999" y="117475"/>
            <a:ext cx="6840001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483768" y="255080"/>
            <a:ext cx="6408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FF6600"/>
                </a:solidFill>
                <a:latin typeface="Arial" pitchFamily="34" charset="0"/>
              </a:rPr>
              <a:t>ФОРМИРОВАНИЕ СИСТЕМЫ ЗНАНИЙ ОБ УЧЕБНОЙ ДЕЯТЕЛЬНОСТИ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182" b="40548"/>
          <a:stretch/>
        </p:blipFill>
        <p:spPr bwMode="auto">
          <a:xfrm>
            <a:off x="343952" y="2129704"/>
            <a:ext cx="3435959" cy="234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89" y="3696985"/>
            <a:ext cx="1073225" cy="697843"/>
          </a:xfrm>
          <a:prstGeom prst="rect">
            <a:avLst/>
          </a:prstGeom>
          <a:noFill/>
          <a:ln w="349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587830" y="4561478"/>
            <a:ext cx="3316514" cy="1279633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txBody>
          <a:bodyPr anchor="ctr"/>
          <a:lstStyle/>
          <a:p>
            <a:pPr>
              <a:spcAft>
                <a:spcPts val="300"/>
              </a:spcAft>
            </a:pPr>
            <a:r>
              <a:rPr lang="ru-RU" altLang="ru-RU" sz="19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</a:t>
            </a:r>
            <a:r>
              <a:rPr lang="ru-RU" altLang="ru-RU" sz="1900" b="1" dirty="0">
                <a:latin typeface="Arial" pitchFamily="34" charset="0"/>
                <a:sym typeface="Wingdings 2" pitchFamily="18" charset="2"/>
              </a:rPr>
              <a:t>  </a:t>
            </a:r>
            <a:r>
              <a:rPr lang="ru-RU" altLang="ru-RU" sz="1600" b="1" dirty="0">
                <a:latin typeface="Arial" pitchFamily="34" charset="0"/>
              </a:rPr>
              <a:t>учебное пособие с 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latin typeface="Arial" pitchFamily="34" charset="0"/>
              </a:rPr>
              <a:t>      наклейкам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разрезной материал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эталоны к урокам</a:t>
            </a:r>
          </a:p>
        </p:txBody>
      </p:sp>
      <p:sp>
        <p:nvSpPr>
          <p:cNvPr id="26" name="Rectangle 68"/>
          <p:cNvSpPr>
            <a:spLocks noChangeArrowheads="1"/>
          </p:cNvSpPr>
          <p:nvPr/>
        </p:nvSpPr>
        <p:spPr bwMode="auto">
          <a:xfrm>
            <a:off x="4644008" y="4545280"/>
            <a:ext cx="4264301" cy="1404000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txBody>
          <a:bodyPr anchor="ctr"/>
          <a:lstStyle/>
          <a:p>
            <a:pPr>
              <a:spcAft>
                <a:spcPts val="300"/>
              </a:spcAft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методические рекомендации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диск с презентациями и материалами  к каждому занятию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демонстрационный материал</a:t>
            </a:r>
          </a:p>
          <a:p>
            <a:pPr>
              <a:spcAft>
                <a:spcPts val="30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Arial" pitchFamily="34" charset="0"/>
                <a:sym typeface="Wingdings 2" pitchFamily="18" charset="2"/>
              </a:rPr>
              <a:t>   </a:t>
            </a:r>
            <a:r>
              <a:rPr lang="ru-RU" altLang="ru-RU" sz="1600" b="1" dirty="0">
                <a:latin typeface="Arial" pitchFamily="34" charset="0"/>
              </a:rPr>
              <a:t>комплексная диагностика УУД</a:t>
            </a:r>
          </a:p>
        </p:txBody>
      </p: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65478"/>
            <a:ext cx="7852397" cy="89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r="20797" b="40548"/>
          <a:stretch/>
        </p:blipFill>
        <p:spPr bwMode="auto">
          <a:xfrm>
            <a:off x="5024759" y="2155398"/>
            <a:ext cx="2980070" cy="226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70" y="3292623"/>
            <a:ext cx="883247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29214" y="1378848"/>
            <a:ext cx="832047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itchFamily="34" charset="0"/>
              </a:rPr>
              <a:t>Надпредметный курс «Мир деятельности» –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</a:rPr>
              <a:t>НЕДОСТАЮЩЕЕ КЛЮЧЕВОЕ ЗВЕНО ФОРМИРОВАНИЯ УМЕНИЯ УЧИТЬСЯ.</a:t>
            </a:r>
          </a:p>
        </p:txBody>
      </p:sp>
    </p:spTree>
    <p:extLst>
      <p:ext uri="{BB962C8B-B14F-4D97-AF65-F5344CB8AC3E}">
        <p14:creationId xmlns:p14="http://schemas.microsoft.com/office/powerpoint/2010/main" val="425281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31"/>
          <p:cNvSpPr>
            <a:spLocks noChangeArrowheads="1"/>
          </p:cNvSpPr>
          <p:nvPr/>
        </p:nvSpPr>
        <p:spPr bwMode="auto">
          <a:xfrm>
            <a:off x="755576" y="1552222"/>
            <a:ext cx="4032000" cy="1196035"/>
          </a:xfrm>
          <a:prstGeom prst="rect">
            <a:avLst/>
          </a:prstGeom>
          <a:solidFill>
            <a:srgbClr val="99FF99"/>
          </a:solidFill>
          <a:ln w="28575">
            <a:solidFill>
              <a:srgbClr val="00A84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n w="28575">
                <a:solidFill>
                  <a:srgbClr val="00A84C"/>
                </a:solidFill>
              </a:ln>
            </a:endParaRPr>
          </a:p>
        </p:txBody>
      </p:sp>
      <p:sp>
        <p:nvSpPr>
          <p:cNvPr id="115" name="Rectangle 130"/>
          <p:cNvSpPr>
            <a:spLocks noChangeArrowheads="1"/>
          </p:cNvSpPr>
          <p:nvPr/>
        </p:nvSpPr>
        <p:spPr bwMode="auto">
          <a:xfrm>
            <a:off x="768774" y="2755538"/>
            <a:ext cx="4032000" cy="3387188"/>
          </a:xfrm>
          <a:prstGeom prst="rect">
            <a:avLst/>
          </a:prstGeom>
          <a:solidFill>
            <a:srgbClr val="FFABFF"/>
          </a:solidFill>
          <a:ln w="2857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994794" y="1857014"/>
            <a:ext cx="3600000" cy="7048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Arial" pitchFamily="34" charset="0"/>
              </a:rPr>
              <a:t>Первичный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</a:rPr>
              <a:t>ОПЫТ  </a:t>
            </a:r>
            <a:r>
              <a:rPr lang="ru-RU" sz="2000" b="1" dirty="0">
                <a:latin typeface="Arial" pitchFamily="34" charset="0"/>
              </a:rPr>
              <a:t>действия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18594" y="5336799"/>
            <a:ext cx="3600000" cy="498032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</a:pPr>
            <a:endParaRPr lang="ru-RU" sz="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"/>
              </a:spcBef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КОНТРОЛЬ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716238" y="5001868"/>
            <a:ext cx="4713" cy="42069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18594" y="3023826"/>
            <a:ext cx="3600000" cy="763991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sz="4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</a:rPr>
              <a:t>Приобретение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</a:rPr>
              <a:t>ЗНАНИЙ </a:t>
            </a:r>
            <a:r>
              <a:rPr lang="ru-RU" sz="2000" b="1" dirty="0">
                <a:latin typeface="Arial" pitchFamily="34" charset="0"/>
              </a:rPr>
              <a:t>о способе его выполнения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18594" y="4204093"/>
            <a:ext cx="3600000" cy="764910"/>
          </a:xfrm>
          <a:prstGeom prst="rect">
            <a:avLst/>
          </a:prstGeom>
          <a:solidFill>
            <a:srgbClr val="FFFFFF"/>
          </a:solidFill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 lIns="65837" tIns="32918" rIns="65837" bIns="32918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 sz="4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ctr" eaLnBrk="1" hangingPunct="1"/>
            <a:r>
              <a:rPr lang="ru-RU" b="1" dirty="0">
                <a:latin typeface="Arial" pitchFamily="34" charset="0"/>
              </a:rPr>
              <a:t>Осознанное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ПРИМЕНЕНИЕ,</a:t>
            </a:r>
            <a:r>
              <a:rPr lang="ru-RU" b="1" dirty="0">
                <a:solidFill>
                  <a:srgbClr val="FF6600"/>
                </a:solidFill>
                <a:latin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САМОКОНТРОЛЬ,</a:t>
            </a:r>
            <a:r>
              <a:rPr lang="ru-RU" sz="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</a:rPr>
              <a:t>КОРРЕКЦИЯ</a:t>
            </a: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2718594" y="3833713"/>
            <a:ext cx="0" cy="4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2716213" y="2587263"/>
            <a:ext cx="4762" cy="4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364088" y="2949833"/>
            <a:ext cx="3294504" cy="915479"/>
            <a:chOff x="5594970" y="2953361"/>
            <a:chExt cx="3294504" cy="915479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7877603" y="2953361"/>
              <a:ext cx="1011871" cy="908936"/>
              <a:chOff x="6462140" y="3397018"/>
              <a:chExt cx="1145687" cy="982584"/>
            </a:xfrm>
          </p:grpSpPr>
          <p:pic>
            <p:nvPicPr>
              <p:cNvPr id="38" name="Picture 4" descr="http://www.sch2000.ru/upload/iblock/42a/mid-2-u-3d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46"/>
              <a:stretch/>
            </p:blipFill>
            <p:spPr bwMode="auto">
              <a:xfrm>
                <a:off x="6462140" y="3397018"/>
                <a:ext cx="525338" cy="767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4" descr="http://www.sch2000.ru/upload/iblock/f39/mid-3-pol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78" t="4351" r="3528" b="5217"/>
              <a:stretch/>
            </p:blipFill>
            <p:spPr bwMode="auto">
              <a:xfrm>
                <a:off x="6724809" y="3596913"/>
                <a:ext cx="883018" cy="782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Text Box 109"/>
            <p:cNvSpPr txBox="1">
              <a:spLocks noChangeArrowheads="1"/>
            </p:cNvSpPr>
            <p:nvPr/>
          </p:nvSpPr>
          <p:spPr bwMode="auto">
            <a:xfrm>
              <a:off x="5594970" y="3037843"/>
              <a:ext cx="1800000" cy="8309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Надпредметный </a:t>
              </a:r>
            </a:p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курс  «Мир деятельности»</a:t>
              </a:r>
              <a:r>
                <a:rPr lang="ru-RU" sz="16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364088" y="1720159"/>
            <a:ext cx="3067271" cy="962144"/>
            <a:chOff x="5671171" y="1742737"/>
            <a:chExt cx="3067271" cy="962144"/>
          </a:xfrm>
        </p:grpSpPr>
        <p:grpSp>
          <p:nvGrpSpPr>
            <p:cNvPr id="41" name="Group 66"/>
            <p:cNvGrpSpPr>
              <a:grpSpLocks/>
            </p:cNvGrpSpPr>
            <p:nvPr/>
          </p:nvGrpSpPr>
          <p:grpSpPr bwMode="auto">
            <a:xfrm>
              <a:off x="7952432" y="1742737"/>
              <a:ext cx="786010" cy="962144"/>
              <a:chOff x="3510" y="1575"/>
              <a:chExt cx="1007" cy="1205"/>
            </a:xfrm>
          </p:grpSpPr>
          <p:sp>
            <p:nvSpPr>
              <p:cNvPr id="44" name="Oval 67"/>
              <p:cNvSpPr>
                <a:spLocks noChangeArrowheads="1"/>
              </p:cNvSpPr>
              <p:nvPr/>
            </p:nvSpPr>
            <p:spPr bwMode="auto">
              <a:xfrm>
                <a:off x="3510" y="1707"/>
                <a:ext cx="980" cy="107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Oval 68"/>
              <p:cNvSpPr>
                <a:spLocks noChangeArrowheads="1"/>
              </p:cNvSpPr>
              <p:nvPr/>
            </p:nvSpPr>
            <p:spPr bwMode="auto">
              <a:xfrm>
                <a:off x="3697" y="1575"/>
                <a:ext cx="619" cy="584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Oval 69"/>
              <p:cNvSpPr>
                <a:spLocks noChangeArrowheads="1"/>
              </p:cNvSpPr>
              <p:nvPr/>
            </p:nvSpPr>
            <p:spPr bwMode="auto">
              <a:xfrm>
                <a:off x="4267" y="1792"/>
                <a:ext cx="45" cy="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Oval 70"/>
              <p:cNvSpPr>
                <a:spLocks noChangeArrowheads="1"/>
              </p:cNvSpPr>
              <p:nvPr/>
            </p:nvSpPr>
            <p:spPr bwMode="auto">
              <a:xfrm>
                <a:off x="3692" y="1792"/>
                <a:ext cx="45" cy="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9" name="Line 71"/>
              <p:cNvSpPr>
                <a:spLocks noChangeShapeType="1"/>
              </p:cNvSpPr>
              <p:nvPr/>
            </p:nvSpPr>
            <p:spPr bwMode="auto">
              <a:xfrm>
                <a:off x="3519" y="1627"/>
                <a:ext cx="175" cy="17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Line 72"/>
              <p:cNvSpPr>
                <a:spLocks noChangeShapeType="1"/>
              </p:cNvSpPr>
              <p:nvPr/>
            </p:nvSpPr>
            <p:spPr bwMode="auto">
              <a:xfrm>
                <a:off x="3892" y="1706"/>
                <a:ext cx="0" cy="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Line 73"/>
              <p:cNvSpPr>
                <a:spLocks noChangeShapeType="1"/>
              </p:cNvSpPr>
              <p:nvPr/>
            </p:nvSpPr>
            <p:spPr bwMode="auto">
              <a:xfrm flipV="1">
                <a:off x="4310" y="1696"/>
                <a:ext cx="207" cy="1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Line 74"/>
              <p:cNvSpPr>
                <a:spLocks noChangeShapeType="1"/>
              </p:cNvSpPr>
              <p:nvPr/>
            </p:nvSpPr>
            <p:spPr bwMode="auto">
              <a:xfrm flipH="1">
                <a:off x="3627" y="1822"/>
                <a:ext cx="251" cy="6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Line 75"/>
              <p:cNvSpPr>
                <a:spLocks noChangeShapeType="1"/>
              </p:cNvSpPr>
              <p:nvPr/>
            </p:nvSpPr>
            <p:spPr bwMode="auto">
              <a:xfrm>
                <a:off x="3853" y="2503"/>
                <a:ext cx="2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Line 76"/>
              <p:cNvSpPr>
                <a:spLocks noChangeShapeType="1"/>
              </p:cNvSpPr>
              <p:nvPr/>
            </p:nvSpPr>
            <p:spPr bwMode="auto">
              <a:xfrm flipH="1" flipV="1">
                <a:off x="3891" y="1801"/>
                <a:ext cx="399" cy="7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Line 77"/>
              <p:cNvSpPr>
                <a:spLocks noChangeShapeType="1"/>
              </p:cNvSpPr>
              <p:nvPr/>
            </p:nvSpPr>
            <p:spPr bwMode="auto">
              <a:xfrm>
                <a:off x="4076" y="2503"/>
                <a:ext cx="2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Line 78"/>
              <p:cNvSpPr>
                <a:spLocks noChangeShapeType="1"/>
              </p:cNvSpPr>
              <p:nvPr/>
            </p:nvSpPr>
            <p:spPr bwMode="auto">
              <a:xfrm>
                <a:off x="3633" y="2503"/>
                <a:ext cx="2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AutoShape 79"/>
              <p:cNvSpPr>
                <a:spLocks/>
              </p:cNvSpPr>
              <p:nvPr/>
            </p:nvSpPr>
            <p:spPr bwMode="auto">
              <a:xfrm rot="5400000">
                <a:off x="3819" y="2358"/>
                <a:ext cx="54" cy="396"/>
              </a:xfrm>
              <a:prstGeom prst="rightBrace">
                <a:avLst>
                  <a:gd name="adj1" fmla="val 6111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70" name="Group 80"/>
              <p:cNvGrpSpPr>
                <a:grpSpLocks/>
              </p:cNvGrpSpPr>
              <p:nvPr/>
            </p:nvGrpSpPr>
            <p:grpSpPr bwMode="auto">
              <a:xfrm>
                <a:off x="3745" y="1791"/>
                <a:ext cx="533" cy="44"/>
                <a:chOff x="1016" y="1156"/>
                <a:chExt cx="533" cy="44"/>
              </a:xfrm>
            </p:grpSpPr>
            <p:sp>
              <p:nvSpPr>
                <p:cNvPr id="71" name="Line 81"/>
                <p:cNvSpPr>
                  <a:spLocks noChangeShapeType="1"/>
                </p:cNvSpPr>
                <p:nvPr/>
              </p:nvSpPr>
              <p:spPr bwMode="auto">
                <a:xfrm>
                  <a:off x="1156" y="1178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Line 82"/>
                <p:cNvSpPr>
                  <a:spLocks noChangeShapeType="1"/>
                </p:cNvSpPr>
                <p:nvPr/>
              </p:nvSpPr>
              <p:spPr bwMode="auto">
                <a:xfrm>
                  <a:off x="1278" y="1178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" name="Line 83"/>
                <p:cNvSpPr>
                  <a:spLocks noChangeShapeType="1"/>
                </p:cNvSpPr>
                <p:nvPr/>
              </p:nvSpPr>
              <p:spPr bwMode="auto">
                <a:xfrm>
                  <a:off x="1399" y="1178"/>
                  <a:ext cx="1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4" name="Line 84"/>
                <p:cNvSpPr>
                  <a:spLocks noChangeShapeType="1"/>
                </p:cNvSpPr>
                <p:nvPr/>
              </p:nvSpPr>
              <p:spPr bwMode="auto">
                <a:xfrm>
                  <a:off x="1016" y="1178"/>
                  <a:ext cx="1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5" name="Oval 85"/>
                <p:cNvSpPr>
                  <a:spLocks noChangeArrowheads="1"/>
                </p:cNvSpPr>
                <p:nvPr/>
              </p:nvSpPr>
              <p:spPr bwMode="auto">
                <a:xfrm>
                  <a:off x="1137" y="1156"/>
                  <a:ext cx="45" cy="44"/>
                </a:xfrm>
                <a:prstGeom prst="ellipse">
                  <a:avLst/>
                </a:prstGeom>
                <a:solidFill>
                  <a:srgbClr val="CC44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>
                    <a:solidFill>
                      <a:srgbClr val="CC4400"/>
                    </a:solidFill>
                  </a:endParaRPr>
                </a:p>
              </p:txBody>
            </p:sp>
          </p:grpSp>
        </p:grpSp>
        <p:sp>
          <p:nvSpPr>
            <p:cNvPr id="43" name="Text Box 109"/>
            <p:cNvSpPr txBox="1">
              <a:spLocks noChangeArrowheads="1"/>
            </p:cNvSpPr>
            <p:nvPr/>
          </p:nvSpPr>
          <p:spPr bwMode="auto">
            <a:xfrm>
              <a:off x="5671171" y="1872088"/>
              <a:ext cx="1800000" cy="8309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Уроки в ТДМ по математике  </a:t>
              </a:r>
            </a:p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«Учусь учиться» 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364088" y="4078042"/>
            <a:ext cx="3102832" cy="962144"/>
            <a:chOff x="5652120" y="4100620"/>
            <a:chExt cx="3102832" cy="962144"/>
          </a:xfrm>
        </p:grpSpPr>
        <p:grpSp>
          <p:nvGrpSpPr>
            <p:cNvPr id="77" name="Group 66"/>
            <p:cNvGrpSpPr>
              <a:grpSpLocks/>
            </p:cNvGrpSpPr>
            <p:nvPr/>
          </p:nvGrpSpPr>
          <p:grpSpPr bwMode="auto">
            <a:xfrm>
              <a:off x="7968942" y="4100620"/>
              <a:ext cx="786010" cy="962144"/>
              <a:chOff x="3510" y="1575"/>
              <a:chExt cx="1007" cy="1205"/>
            </a:xfrm>
          </p:grpSpPr>
          <p:sp>
            <p:nvSpPr>
              <p:cNvPr id="80" name="Oval 67"/>
              <p:cNvSpPr>
                <a:spLocks noChangeArrowheads="1"/>
              </p:cNvSpPr>
              <p:nvPr/>
            </p:nvSpPr>
            <p:spPr bwMode="auto">
              <a:xfrm>
                <a:off x="3510" y="1707"/>
                <a:ext cx="980" cy="107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" name="Oval 68"/>
              <p:cNvSpPr>
                <a:spLocks noChangeArrowheads="1"/>
              </p:cNvSpPr>
              <p:nvPr/>
            </p:nvSpPr>
            <p:spPr bwMode="auto">
              <a:xfrm>
                <a:off x="3697" y="1575"/>
                <a:ext cx="619" cy="584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" name="Oval 69"/>
              <p:cNvSpPr>
                <a:spLocks noChangeArrowheads="1"/>
              </p:cNvSpPr>
              <p:nvPr/>
            </p:nvSpPr>
            <p:spPr bwMode="auto">
              <a:xfrm>
                <a:off x="4267" y="1792"/>
                <a:ext cx="45" cy="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" name="Oval 70"/>
              <p:cNvSpPr>
                <a:spLocks noChangeArrowheads="1"/>
              </p:cNvSpPr>
              <p:nvPr/>
            </p:nvSpPr>
            <p:spPr bwMode="auto">
              <a:xfrm>
                <a:off x="3692" y="1792"/>
                <a:ext cx="45" cy="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4" name="Line 71"/>
              <p:cNvSpPr>
                <a:spLocks noChangeShapeType="1"/>
              </p:cNvSpPr>
              <p:nvPr/>
            </p:nvSpPr>
            <p:spPr bwMode="auto">
              <a:xfrm>
                <a:off x="3519" y="1627"/>
                <a:ext cx="175" cy="17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" name="Line 72"/>
              <p:cNvSpPr>
                <a:spLocks noChangeShapeType="1"/>
              </p:cNvSpPr>
              <p:nvPr/>
            </p:nvSpPr>
            <p:spPr bwMode="auto">
              <a:xfrm>
                <a:off x="3892" y="1706"/>
                <a:ext cx="0" cy="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Line 73"/>
              <p:cNvSpPr>
                <a:spLocks noChangeShapeType="1"/>
              </p:cNvSpPr>
              <p:nvPr/>
            </p:nvSpPr>
            <p:spPr bwMode="auto">
              <a:xfrm flipV="1">
                <a:off x="4310" y="1696"/>
                <a:ext cx="207" cy="1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" name="Line 74"/>
              <p:cNvSpPr>
                <a:spLocks noChangeShapeType="1"/>
              </p:cNvSpPr>
              <p:nvPr/>
            </p:nvSpPr>
            <p:spPr bwMode="auto">
              <a:xfrm flipH="1">
                <a:off x="3627" y="1822"/>
                <a:ext cx="251" cy="6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" name="Line 75"/>
              <p:cNvSpPr>
                <a:spLocks noChangeShapeType="1"/>
              </p:cNvSpPr>
              <p:nvPr/>
            </p:nvSpPr>
            <p:spPr bwMode="auto">
              <a:xfrm>
                <a:off x="3853" y="2503"/>
                <a:ext cx="2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" name="Line 76"/>
              <p:cNvSpPr>
                <a:spLocks noChangeShapeType="1"/>
              </p:cNvSpPr>
              <p:nvPr/>
            </p:nvSpPr>
            <p:spPr bwMode="auto">
              <a:xfrm flipH="1" flipV="1">
                <a:off x="3891" y="1801"/>
                <a:ext cx="399" cy="7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" name="Line 77"/>
              <p:cNvSpPr>
                <a:spLocks noChangeShapeType="1"/>
              </p:cNvSpPr>
              <p:nvPr/>
            </p:nvSpPr>
            <p:spPr bwMode="auto">
              <a:xfrm>
                <a:off x="4076" y="2503"/>
                <a:ext cx="2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>
                <a:off x="3633" y="2503"/>
                <a:ext cx="2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" name="AutoShape 79"/>
              <p:cNvSpPr>
                <a:spLocks/>
              </p:cNvSpPr>
              <p:nvPr/>
            </p:nvSpPr>
            <p:spPr bwMode="auto">
              <a:xfrm rot="5400000">
                <a:off x="3819" y="2358"/>
                <a:ext cx="54" cy="396"/>
              </a:xfrm>
              <a:prstGeom prst="rightBrace">
                <a:avLst>
                  <a:gd name="adj1" fmla="val 6111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93" name="Group 80"/>
              <p:cNvGrpSpPr>
                <a:grpSpLocks/>
              </p:cNvGrpSpPr>
              <p:nvPr/>
            </p:nvGrpSpPr>
            <p:grpSpPr bwMode="auto">
              <a:xfrm>
                <a:off x="3745" y="1791"/>
                <a:ext cx="533" cy="44"/>
                <a:chOff x="1016" y="1156"/>
                <a:chExt cx="533" cy="44"/>
              </a:xfrm>
            </p:grpSpPr>
            <p:sp>
              <p:nvSpPr>
                <p:cNvPr id="94" name="Line 81"/>
                <p:cNvSpPr>
                  <a:spLocks noChangeShapeType="1"/>
                </p:cNvSpPr>
                <p:nvPr/>
              </p:nvSpPr>
              <p:spPr bwMode="auto">
                <a:xfrm>
                  <a:off x="1156" y="1178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Line 82"/>
                <p:cNvSpPr>
                  <a:spLocks noChangeShapeType="1"/>
                </p:cNvSpPr>
                <p:nvPr/>
              </p:nvSpPr>
              <p:spPr bwMode="auto">
                <a:xfrm>
                  <a:off x="1278" y="1178"/>
                  <a:ext cx="13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" name="Line 83"/>
                <p:cNvSpPr>
                  <a:spLocks noChangeShapeType="1"/>
                </p:cNvSpPr>
                <p:nvPr/>
              </p:nvSpPr>
              <p:spPr bwMode="auto">
                <a:xfrm>
                  <a:off x="1399" y="1178"/>
                  <a:ext cx="1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Line 84"/>
                <p:cNvSpPr>
                  <a:spLocks noChangeShapeType="1"/>
                </p:cNvSpPr>
                <p:nvPr/>
              </p:nvSpPr>
              <p:spPr bwMode="auto">
                <a:xfrm>
                  <a:off x="1016" y="1178"/>
                  <a:ext cx="1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" name="Oval 85"/>
                <p:cNvSpPr>
                  <a:spLocks noChangeArrowheads="1"/>
                </p:cNvSpPr>
                <p:nvPr/>
              </p:nvSpPr>
              <p:spPr bwMode="auto">
                <a:xfrm>
                  <a:off x="1137" y="1156"/>
                  <a:ext cx="45" cy="44"/>
                </a:xfrm>
                <a:prstGeom prst="ellipse">
                  <a:avLst/>
                </a:prstGeom>
                <a:solidFill>
                  <a:srgbClr val="CC44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>
                    <a:solidFill>
                      <a:srgbClr val="CC4400"/>
                    </a:solidFill>
                  </a:endParaRPr>
                </a:p>
              </p:txBody>
            </p:sp>
          </p:grpSp>
        </p:grpSp>
        <p:sp>
          <p:nvSpPr>
            <p:cNvPr id="79" name="Text Box 109"/>
            <p:cNvSpPr txBox="1">
              <a:spLocks noChangeArrowheads="1"/>
            </p:cNvSpPr>
            <p:nvPr/>
          </p:nvSpPr>
          <p:spPr bwMode="auto">
            <a:xfrm>
              <a:off x="5652120" y="4191820"/>
              <a:ext cx="1800000" cy="8309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Уроки в ТДМ по математике  </a:t>
              </a:r>
            </a:p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«Учусь учиться»</a:t>
              </a:r>
              <a:r>
                <a:rPr lang="ru-RU" sz="1400" dirty="0">
                  <a:latin typeface="Arial" pitchFamily="34" charset="0"/>
                </a:rPr>
                <a:t>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364088" y="5240568"/>
            <a:ext cx="3117468" cy="972000"/>
            <a:chOff x="5671171" y="5167896"/>
            <a:chExt cx="3117468" cy="972000"/>
          </a:xfrm>
        </p:grpSpPr>
        <p:sp>
          <p:nvSpPr>
            <p:cNvPr id="100" name="Text Box 109"/>
            <p:cNvSpPr txBox="1">
              <a:spLocks noChangeArrowheads="1"/>
            </p:cNvSpPr>
            <p:nvPr/>
          </p:nvSpPr>
          <p:spPr bwMode="auto">
            <a:xfrm>
              <a:off x="5671171" y="5212446"/>
              <a:ext cx="1800000" cy="8309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600" dirty="0">
                  <a:latin typeface="Arial" pitchFamily="34" charset="0"/>
                </a:rPr>
                <a:t>Комплексный  мониторинг УУД всех видов </a:t>
              </a:r>
            </a:p>
          </p:txBody>
        </p:sp>
        <p:pic>
          <p:nvPicPr>
            <p:cNvPr id="10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768" y="5167896"/>
              <a:ext cx="751871" cy="9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3" name="Прямоугольник 10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5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2123728" y="116632"/>
            <a:ext cx="70848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FF6600"/>
                </a:solidFill>
                <a:latin typeface="Arial" pitchFamily="34" charset="0"/>
              </a:rPr>
              <a:t>КАК НАУЧИТЬ УЧИТЬСЯ</a:t>
            </a:r>
          </a:p>
          <a:p>
            <a:pPr algn="ctr" eaLnBrk="1" hangingPunct="1"/>
            <a:r>
              <a:rPr lang="ru-RU" altLang="ru-RU" sz="2800" b="1" dirty="0">
                <a:solidFill>
                  <a:srgbClr val="FF6600"/>
                </a:solidFill>
                <a:latin typeface="Arial" pitchFamily="34" charset="0"/>
              </a:rPr>
              <a:t>(система «УЧУСЬ УЧИТЬСЯ») </a:t>
            </a:r>
            <a:endParaRPr lang="ru-RU" altLang="ru-RU" sz="28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 rot="10800000" flipV="1">
            <a:off x="-1" y="6489383"/>
            <a:ext cx="9180513" cy="3960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ОПЫТ  – ЗНАНИЕ – ПРИМЕНЕНИЕ, КОРРЕКЦИЯ – КОНТРОЛЬ    </a:t>
            </a:r>
          </a:p>
        </p:txBody>
      </p:sp>
    </p:spTree>
    <p:extLst>
      <p:ext uri="{BB962C8B-B14F-4D97-AF65-F5344CB8AC3E}">
        <p14:creationId xmlns:p14="http://schemas.microsoft.com/office/powerpoint/2010/main" val="4260680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51088" y="293747"/>
            <a:ext cx="67929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rgbClr val="FF6600"/>
                </a:solidFill>
                <a:latin typeface="Arial" charset="0"/>
              </a:rPr>
              <a:t>ПРЕЕМСТВЕННОСТЬ ТДМ  МЕЖДУ РАЗНЫМИ УРОВНЯМИ ОБРАЗОВАНИЯ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2502442" y="1359690"/>
            <a:ext cx="4008876" cy="951869"/>
            <a:chOff x="2223042" y="1524790"/>
            <a:chExt cx="4008876" cy="951869"/>
          </a:xfrm>
        </p:grpSpPr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3203850" y="1593009"/>
              <a:ext cx="2241298" cy="77222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rgbClr val="071493"/>
                  </a:solidFill>
                  <a:latin typeface="Arial" pitchFamily="34" charset="0"/>
                  <a:cs typeface="Arial" pitchFamily="34" charset="0"/>
                </a:rPr>
                <a:t>ИНСТРУМЕНТЫ </a:t>
              </a:r>
            </a:p>
            <a:p>
              <a:pPr algn="ctr"/>
              <a:r>
                <a:rPr lang="ru-RU" b="1" dirty="0">
                  <a:solidFill>
                    <a:srgbClr val="071493"/>
                  </a:solidFill>
                  <a:latin typeface="Arial" pitchFamily="34" charset="0"/>
                  <a:cs typeface="Arial" pitchFamily="34" charset="0"/>
                </a:rPr>
                <a:t>ММПК</a:t>
              </a:r>
            </a:p>
          </p:txBody>
        </p:sp>
        <p:pic>
          <p:nvPicPr>
            <p:cNvPr id="24" name="Picture 2" descr="C:\Users\sony\Pictures\i (44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042" y="1524790"/>
              <a:ext cx="925690" cy="951869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304" y="1649883"/>
              <a:ext cx="612614" cy="778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2439567" y="2137737"/>
            <a:ext cx="4161357" cy="1147247"/>
            <a:chOff x="2159799" y="2334667"/>
            <a:chExt cx="4161357" cy="1147247"/>
          </a:xfrm>
        </p:grpSpPr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3203849" y="2537154"/>
              <a:ext cx="2241298" cy="83621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rgbClr val="071493"/>
                  </a:solidFill>
                  <a:latin typeface="Arial" pitchFamily="34" charset="0"/>
                  <a:cs typeface="Arial" pitchFamily="34" charset="0"/>
                </a:rPr>
                <a:t>ТДМ</a:t>
              </a:r>
            </a:p>
          </p:txBody>
        </p:sp>
        <p:pic>
          <p:nvPicPr>
            <p:cNvPr id="28" name="Picture 2" descr="C:\Users\sony\Pictures\i (45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799" y="2556111"/>
              <a:ext cx="975865" cy="925803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785" y="2617818"/>
              <a:ext cx="681371" cy="82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Стрелка вниз 29"/>
            <p:cNvSpPr/>
            <p:nvPr/>
          </p:nvSpPr>
          <p:spPr>
            <a:xfrm>
              <a:off x="4263771" y="2334667"/>
              <a:ext cx="274583" cy="25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64332" y="3166368"/>
            <a:ext cx="8805069" cy="3884240"/>
            <a:chOff x="690747" y="3421666"/>
            <a:chExt cx="8123054" cy="3163682"/>
          </a:xfrm>
        </p:grpSpPr>
        <p:sp>
          <p:nvSpPr>
            <p:cNvPr id="32" name="Стрелка вниз 31"/>
            <p:cNvSpPr/>
            <p:nvPr/>
          </p:nvSpPr>
          <p:spPr>
            <a:xfrm rot="2400000">
              <a:off x="4206995" y="3421666"/>
              <a:ext cx="258755" cy="26878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трелка вниз 32"/>
            <p:cNvSpPr/>
            <p:nvPr/>
          </p:nvSpPr>
          <p:spPr>
            <a:xfrm rot="19200000" flipH="1">
              <a:off x="4947582" y="3421666"/>
              <a:ext cx="258755" cy="26878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47" y="3633348"/>
              <a:ext cx="8123054" cy="29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D:\10РС 01-12.2017_2018\ФИП_ВЭП\БУКЛЕТ ВЭП 2016\ФОТО ЗАГОТОВКИ\1679-09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2" y="1615737"/>
            <a:ext cx="1859589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0РС 01-12.2017_2018\ФИП_ВЭП\БУКЛЕТ ВЭП 2016\ФОТО ЗАГОТОВКИ\1315-09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01" y="1615737"/>
            <a:ext cx="1871563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300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67744" y="293747"/>
            <a:ext cx="6792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6600"/>
                </a:solidFill>
                <a:latin typeface="Arial" charset="0"/>
              </a:rPr>
              <a:t>СИСТЕМА ДИДАКТИЧЕСКИХ ПРИНЦИПОВ ДЕЯТЕЛЬНОСТНОГО МЕТОДА </a:t>
            </a:r>
          </a:p>
        </p:txBody>
      </p:sp>
      <p:sp>
        <p:nvSpPr>
          <p:cNvPr id="89" name="Стрелка вниз 88"/>
          <p:cNvSpPr>
            <a:spLocks noChangeArrowheads="1"/>
          </p:cNvSpPr>
          <p:nvPr/>
        </p:nvSpPr>
        <p:spPr bwMode="auto">
          <a:xfrm rot="16200000" flipH="1">
            <a:off x="2387088" y="2246812"/>
            <a:ext cx="252000" cy="324000"/>
          </a:xfrm>
          <a:prstGeom prst="downArrow">
            <a:avLst>
              <a:gd name="adj1" fmla="val 50000"/>
              <a:gd name="adj2" fmla="val 49986"/>
            </a:avLst>
          </a:prstGeom>
          <a:solidFill>
            <a:srgbClr val="00B0F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ru-RU" b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0724"/>
            <a:ext cx="3672408" cy="201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4" y="1516527"/>
            <a:ext cx="145133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18170" y="3472453"/>
            <a:ext cx="8885336" cy="3080911"/>
            <a:chOff x="118170" y="3472453"/>
            <a:chExt cx="8885336" cy="308091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8170" y="3472453"/>
              <a:ext cx="888533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ru-RU" sz="2200" b="1" dirty="0">
                  <a:solidFill>
                    <a:srgbClr val="00518E"/>
                  </a:solidFill>
                  <a:latin typeface="Arial Narrow" pitchFamily="34" charset="0"/>
                </a:rPr>
                <a:t>ПРЕЕМСТВЕННОСТЬ ДП МЕЖДУ РАЗНЫМИ УРОВНЯМИ ОБРАЗОВАНИЯ</a:t>
              </a:r>
            </a:p>
          </p:txBody>
        </p:sp>
        <p:grpSp>
          <p:nvGrpSpPr>
            <p:cNvPr id="148" name="Группа 147"/>
            <p:cNvGrpSpPr/>
            <p:nvPr/>
          </p:nvGrpSpPr>
          <p:grpSpPr>
            <a:xfrm>
              <a:off x="3342031" y="3997364"/>
              <a:ext cx="5328000" cy="2556000"/>
              <a:chOff x="1682155" y="3695387"/>
              <a:chExt cx="5544000" cy="2771003"/>
            </a:xfrm>
          </p:grpSpPr>
          <p:pic>
            <p:nvPicPr>
              <p:cNvPr id="14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8329"/>
              <a:stretch/>
            </p:blipFill>
            <p:spPr bwMode="auto">
              <a:xfrm>
                <a:off x="1695221" y="3695387"/>
                <a:ext cx="5526000" cy="48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0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78"/>
              <a:stretch/>
            </p:blipFill>
            <p:spPr bwMode="auto">
              <a:xfrm>
                <a:off x="1682155" y="3726549"/>
                <a:ext cx="5544000" cy="2739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125" name="Picture 5" descr="http://termos-fryazino.ru/wp-content/uploads/2018/12/fce8e9fbe1060c7c459ca5b94851d8bf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389157"/>
              <a:ext cx="2412000" cy="16819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0543"/>
          <a:stretch/>
        </p:blipFill>
        <p:spPr bwMode="auto">
          <a:xfrm>
            <a:off x="6914356" y="1536331"/>
            <a:ext cx="1728000" cy="1702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507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351088" y="115888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03999" y="332656"/>
            <a:ext cx="6660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442913" indent="14288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/>
            <a:r>
              <a:rPr lang="ru-RU" altLang="ru-RU" sz="3200" b="1" dirty="0" smtClean="0">
                <a:solidFill>
                  <a:srgbClr val="FF6600"/>
                </a:solidFill>
                <a:latin typeface="Arial" charset="0"/>
              </a:rPr>
              <a:t>АНОНС</a:t>
            </a:r>
            <a:endParaRPr lang="ru-RU" altLang="ru-RU" sz="32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1127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328626" y="1365716"/>
            <a:ext cx="8568000" cy="204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68288" indent="-268288" algn="ctr">
              <a:spcAft>
                <a:spcPts val="800"/>
              </a:spcAft>
            </a:pPr>
            <a:r>
              <a:rPr lang="ru-RU" altLang="ru-RU" sz="2400" b="1" spc="-30" dirty="0" smtClean="0">
                <a:solidFill>
                  <a:srgbClr val="FD5003"/>
                </a:solidFill>
                <a:latin typeface="Arial" charset="0"/>
              </a:rPr>
              <a:t>Региональная научно-практическая конференция </a:t>
            </a:r>
            <a:endParaRPr lang="ru-RU" altLang="ru-RU" sz="2400" b="1" spc="-30" dirty="0">
              <a:solidFill>
                <a:srgbClr val="FD5003"/>
              </a:solidFill>
              <a:latin typeface="Arial" charset="0"/>
            </a:endParaRPr>
          </a:p>
          <a:p>
            <a:pPr algn="ctr">
              <a:spcAft>
                <a:spcPts val="800"/>
              </a:spcAft>
            </a:pPr>
            <a:r>
              <a:rPr lang="ru-RU" altLang="ru-RU" sz="2400" b="1" spc="-30" dirty="0">
                <a:solidFill>
                  <a:srgbClr val="0070C0"/>
                </a:solidFill>
                <a:latin typeface="Arial" charset="0"/>
              </a:rPr>
              <a:t>«Образовательная система </a:t>
            </a:r>
            <a:r>
              <a:rPr lang="ru-RU" altLang="ru-RU" sz="2400" b="1" spc="-30" dirty="0" smtClean="0">
                <a:solidFill>
                  <a:srgbClr val="0070C0"/>
                </a:solidFill>
                <a:latin typeface="Arial" charset="0"/>
              </a:rPr>
              <a:t>и </a:t>
            </a:r>
            <a:r>
              <a:rPr lang="ru-RU" altLang="ru-RU" sz="2400" b="1" spc="-30" dirty="0">
                <a:solidFill>
                  <a:srgbClr val="0070C0"/>
                </a:solidFill>
                <a:latin typeface="Arial" charset="0"/>
              </a:rPr>
              <a:t>непрерывный курс математики </a:t>
            </a:r>
            <a:r>
              <a:rPr lang="en-US" altLang="ru-RU" sz="2400" b="1" spc="-30" dirty="0" smtClean="0">
                <a:solidFill>
                  <a:srgbClr val="0070C0"/>
                </a:solidFill>
                <a:latin typeface="Arial" charset="0"/>
              </a:rPr>
              <a:t>“</a:t>
            </a:r>
            <a:r>
              <a:rPr lang="ru-RU" altLang="ru-RU" sz="2400" b="1" spc="-30" dirty="0" smtClean="0">
                <a:solidFill>
                  <a:srgbClr val="0070C0"/>
                </a:solidFill>
                <a:latin typeface="Arial" charset="0"/>
              </a:rPr>
              <a:t>Учусь учиться</a:t>
            </a:r>
            <a:r>
              <a:rPr lang="en-US" altLang="ru-RU" sz="2400" b="1" spc="-30" dirty="0" smtClean="0">
                <a:solidFill>
                  <a:srgbClr val="0070C0"/>
                </a:solidFill>
                <a:latin typeface="Arial" charset="0"/>
              </a:rPr>
              <a:t>”</a:t>
            </a:r>
            <a:r>
              <a:rPr lang="ru-RU" altLang="ru-RU" sz="2400" b="1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400" b="1" spc="-30" dirty="0">
                <a:solidFill>
                  <a:srgbClr val="0070C0"/>
                </a:solidFill>
                <a:latin typeface="Arial" charset="0"/>
              </a:rPr>
              <a:t>как инструмент повышения качества современного математического образования (ДО–НОО–ООО)»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2322" y="395728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30" dirty="0">
                <a:solidFill>
                  <a:srgbClr val="00B0F0"/>
                </a:solidFill>
                <a:latin typeface="Arial" charset="0"/>
              </a:rPr>
              <a:t>Место проведения: </a:t>
            </a:r>
            <a:r>
              <a:rPr lang="en-US" sz="2400" b="1" spc="-3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г. Казань, </a:t>
            </a:r>
            <a:r>
              <a:rPr lang="ru-RU" sz="2400" spc="-30" dirty="0">
                <a:latin typeface="Arial" charset="0"/>
              </a:rPr>
              <a:t>ул. </a:t>
            </a:r>
            <a:r>
              <a:rPr lang="ru-RU" sz="2400" spc="-30" dirty="0" err="1" smtClean="0">
                <a:latin typeface="Arial" charset="0"/>
              </a:rPr>
              <a:t>Абсалямова</a:t>
            </a:r>
            <a:r>
              <a:rPr lang="ru-RU" sz="2400" spc="-30" dirty="0" smtClean="0">
                <a:latin typeface="Arial" charset="0"/>
              </a:rPr>
              <a:t>, 29А МБОУ «</a:t>
            </a:r>
            <a:r>
              <a:rPr lang="ru-RU" sz="2400" spc="-30" dirty="0">
                <a:latin typeface="Arial" charset="0"/>
              </a:rPr>
              <a:t>Гимназия № 179-центр образования</a:t>
            </a:r>
            <a:r>
              <a:rPr lang="ru-RU" sz="2400" spc="-30" dirty="0" smtClean="0">
                <a:latin typeface="Arial" charset="0"/>
              </a:rPr>
              <a:t>»</a:t>
            </a:r>
            <a:endParaRPr lang="ru-RU" sz="2400" spc="-30" dirty="0"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322" y="3526124"/>
            <a:ext cx="6918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7 февраля в 12.00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(регистрация 11.30–12.00)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4118" y="5411725"/>
            <a:ext cx="8592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30" dirty="0">
                <a:solidFill>
                  <a:srgbClr val="00B0F0"/>
                </a:solidFill>
                <a:latin typeface="Arial" charset="0"/>
              </a:rPr>
              <a:t>Место проведения: </a:t>
            </a:r>
            <a:r>
              <a:rPr lang="en-US" sz="2400" b="1" spc="-3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г. Набережные Челны, </a:t>
            </a:r>
            <a:r>
              <a:rPr lang="ru-RU" sz="2400" spc="-30" dirty="0">
                <a:latin typeface="Arial" charset="0"/>
              </a:rPr>
              <a:t>Новый город, б-р 60-летия Октября, д. 10 (7/14), МАОУ </a:t>
            </a:r>
            <a:r>
              <a:rPr lang="ru-RU" sz="2400" spc="-30" dirty="0" smtClean="0">
                <a:latin typeface="Arial" charset="0"/>
              </a:rPr>
              <a:t>«СОШ </a:t>
            </a:r>
            <a:r>
              <a:rPr lang="ru-RU" sz="2400" spc="-30" dirty="0">
                <a:latin typeface="Arial" charset="0"/>
              </a:rPr>
              <a:t>№ 35 с углубленным изучением отдельных предметов»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4118" y="4980567"/>
            <a:ext cx="6918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sz="2400" b="1" dirty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февраля в </a:t>
            </a:r>
            <a:r>
              <a:rPr lang="ru-RU" sz="2400" b="1" dirty="0" smtClean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10.00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регистрация 9.30–10.00)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25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0" y="139700"/>
            <a:ext cx="91440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906"/>
            <a:ext cx="7254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5725" y="139700"/>
            <a:ext cx="903605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dirty="0">
                <a:latin typeface="Arial" charset="0"/>
              </a:rPr>
              <a:t>МЕЖДУНАРОДНЫЙ ИССЛЕДОВАТЕЛЬСКИЙ ПРОЕКТ  (ВИП)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spc="-30" dirty="0">
                <a:latin typeface="Arial" charset="0"/>
              </a:rPr>
              <a:t>ФЕДЕРАЛЬНАЯ ИННОВАЦИОННАЯ ПЛОЩАДКА МИНПРОСВЕЩЕНИЯ РОССИИ</a:t>
            </a: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422847"/>
            <a:ext cx="1427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8" descr="ÐÐ°ÑÑÐ¸Ð½ÐºÐ¸ Ð¿Ð¾ Ð·Ð°Ð¿ÑÐ¾ÑÑ Ð»Ð¾Ð³Ð¾ÑÐ¸Ð¿ Ð¼Ð¸Ð½Ð¾Ð±Ñ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5083"/>
            <a:ext cx="8874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458" y="3680817"/>
            <a:ext cx="9144000" cy="14763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180846" y="4071439"/>
            <a:ext cx="8785225" cy="6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200" b="1" spc="-40" dirty="0">
                <a:solidFill>
                  <a:schemeClr val="bg1"/>
                </a:solidFill>
                <a:latin typeface="Arial" pitchFamily="34" charset="0"/>
              </a:rPr>
              <a:t>АПРОБАЦИЯ. РЕЗУЛЬТАТЫ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525" y="2423790"/>
            <a:ext cx="889158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30" dirty="0">
                <a:solidFill>
                  <a:srgbClr val="FF6600"/>
                </a:solidFill>
                <a:latin typeface="Arial" pitchFamily="34" charset="0"/>
              </a:rPr>
              <a:t>КОМПОНЕНТЫ СИСТЕМЫ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30" dirty="0">
                <a:solidFill>
                  <a:srgbClr val="FF6600"/>
                </a:solidFill>
                <a:latin typeface="Arial" pitchFamily="34" charset="0"/>
              </a:rPr>
              <a:t>«УЧУСЬ УЧИТЬСЯ» </a:t>
            </a: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-1588" y="6408738"/>
            <a:ext cx="9145588" cy="46166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5000">
                <a:schemeClr val="bg1"/>
              </a:gs>
              <a:gs pos="43000">
                <a:schemeClr val="bg1"/>
              </a:gs>
              <a:gs pos="100000">
                <a:srgbClr val="CCECFF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4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</p:spTree>
    <p:extLst>
      <p:ext uri="{BB962C8B-B14F-4D97-AF65-F5344CB8AC3E}">
        <p14:creationId xmlns:p14="http://schemas.microsoft.com/office/powerpoint/2010/main" val="2177142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2165013" y="-1120660"/>
            <a:ext cx="79446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ru-RU" altLang="ru-RU" sz="2200" b="1" dirty="0">
                <a:solidFill>
                  <a:srgbClr val="FF5001"/>
                </a:solidFill>
                <a:latin typeface="Arial" charset="0"/>
              </a:rPr>
              <a:t>: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20333" r="22062" b="10000"/>
          <a:stretch/>
        </p:blipFill>
        <p:spPr bwMode="auto">
          <a:xfrm>
            <a:off x="30155" y="6739"/>
            <a:ext cx="9712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903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9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2267744" y="278358"/>
            <a:ext cx="6732497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rgbClr val="FF6600"/>
                </a:solidFill>
                <a:latin typeface="Arial" pitchFamily="34" charset="0"/>
                <a:cs typeface="+mn-cs"/>
              </a:rPr>
              <a:t>МЕТОДИЧЕСКОЕ ОБЕСПЕЧЕНИЕ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6600"/>
                </a:solidFill>
                <a:latin typeface="Arial" charset="0"/>
              </a:rPr>
              <a:t>курса математики «Учусь учиться» 1–9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030611" y="3850639"/>
            <a:ext cx="3969630" cy="1428796"/>
            <a:chOff x="5030611" y="3850639"/>
            <a:chExt cx="3969630" cy="1428796"/>
          </a:xfrm>
        </p:grpSpPr>
        <p:sp>
          <p:nvSpPr>
            <p:cNvPr id="33" name="Text Box 71"/>
            <p:cNvSpPr txBox="1">
              <a:spLocks noChangeArrowheads="1"/>
            </p:cNvSpPr>
            <p:nvPr/>
          </p:nvSpPr>
          <p:spPr bwMode="auto">
            <a:xfrm>
              <a:off x="5030611" y="3850639"/>
              <a:ext cx="39696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ЭТАЛОНЫ </a:t>
              </a:r>
            </a:p>
            <a:p>
              <a:pPr algn="ctr" eaLnBrk="1" hangingPunct="1"/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«ПОСТРОЙ СВОЮ МАТЕМАТИКУ»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5102915" y="4533848"/>
              <a:ext cx="3780000" cy="745587"/>
              <a:chOff x="5102915" y="4555621"/>
              <a:chExt cx="3720859" cy="748639"/>
            </a:xfrm>
          </p:grpSpPr>
          <p:pic>
            <p:nvPicPr>
              <p:cNvPr id="62" name="Picture 72" descr="build0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0289" y="4555621"/>
                <a:ext cx="594479" cy="74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73" descr="build0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6714" y="4555621"/>
                <a:ext cx="556677" cy="74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74" descr="build0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5709" y="4555621"/>
                <a:ext cx="554107" cy="748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75" descr="build0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915" y="4555621"/>
                <a:ext cx="565896" cy="748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5" descr="build0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666" y="4555621"/>
                <a:ext cx="555579" cy="748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96" descr="build0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4143" y="4555621"/>
                <a:ext cx="559631" cy="748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1" name="Прямоугольник 140"/>
          <p:cNvSpPr/>
          <p:nvPr/>
        </p:nvSpPr>
        <p:spPr>
          <a:xfrm rot="10800000" flipV="1">
            <a:off x="-32542" y="6519040"/>
            <a:ext cx="9176541" cy="357187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РАЗВЕТВЛЕННОЕ МЕТОДИЧЕСКОЕ ОБЕСПЕЧЕНИЕ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27137" y="1340768"/>
            <a:ext cx="8593335" cy="815616"/>
            <a:chOff x="171236" y="1357214"/>
            <a:chExt cx="8793252" cy="815616"/>
          </a:xfrm>
        </p:grpSpPr>
        <p:pic>
          <p:nvPicPr>
            <p:cNvPr id="191" name="Рисунок 19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778" y="1383912"/>
              <a:ext cx="612000" cy="76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Рисунок 19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36" y="1360698"/>
              <a:ext cx="612000" cy="79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Рисунок 1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07" y="1370516"/>
              <a:ext cx="612000" cy="76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Рисунок 19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549" y="1380001"/>
              <a:ext cx="612000" cy="780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2" descr="C:\Users\Марина\Desktop\математика_для Бинома\обложки для эфу\обложки для эфу\Математика_4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633" y="1368492"/>
              <a:ext cx="612000" cy="79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Picture 10" descr="C:\Users\Марина\Desktop\математика_для Бинома\обложки для эфу\обложки для эфу\Математика_3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862" y="1360837"/>
              <a:ext cx="612000" cy="79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9" descr="C:\Users\Марина\Desktop\математика_для Бинома\обложки для эфу\обложки для эфу\Математика_2 класс ПетерсонЛГ Част2_учебник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091" y="1365079"/>
              <a:ext cx="612000" cy="79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8" descr="C:\Users\Марина\Desktop\математика_для Бинома\обложки для эфу\обложки для эфу\Математика_1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320" y="1371145"/>
              <a:ext cx="612000" cy="785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3" descr="C:\Users\Марина\Desktop\математика_для Бинома\обложки для эфу\обложки для эфу\Математика_5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404" y="1375289"/>
              <a:ext cx="612000" cy="79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4" descr="C:\Users\Марина\Desktop\математика_для Бинома\обложки для эфу\обложки для эфу\Математика_6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175" y="1371650"/>
              <a:ext cx="612000" cy="7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5" descr="C:\Users\Марина\Desktop\математика_для Бинома\обложки для эфу\обложки для эфу\Алгебра_1 класс ПетерсонЛГ Част3_учебник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946" y="1371650"/>
              <a:ext cx="612000" cy="79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6" descr="C:\Users\Марина\Desktop\математика_для Бинома\обложки для эфу\обложки для эфу\Алгебра_8 класс ПетерсонЛГ_Часть2_учебник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717" y="1357214"/>
              <a:ext cx="612000" cy="807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7" descr="C:\Users\Марина\Desktop\математика_для Бинома\обложки для эфу\обложки для эфу\Алгебра_9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2488" y="1383250"/>
              <a:ext cx="612000" cy="784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5002467" y="2204864"/>
            <a:ext cx="3828167" cy="1620072"/>
            <a:chOff x="5002467" y="2204864"/>
            <a:chExt cx="3828167" cy="1620072"/>
          </a:xfrm>
        </p:grpSpPr>
        <p:sp>
          <p:nvSpPr>
            <p:cNvPr id="75" name="Text Box 71"/>
            <p:cNvSpPr txBox="1">
              <a:spLocks noChangeArrowheads="1"/>
            </p:cNvSpPr>
            <p:nvPr/>
          </p:nvSpPr>
          <p:spPr bwMode="auto">
            <a:xfrm>
              <a:off x="5002467" y="2204864"/>
              <a:ext cx="38281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 dirty="0">
                  <a:solidFill>
                    <a:srgbClr val="0070C0"/>
                  </a:solidFill>
                  <a:latin typeface="Arial" charset="0"/>
                  <a:cs typeface="+mn-cs"/>
                </a:rPr>
                <a:t>САМОСТОЯТЕЛЬНЫЕ  </a:t>
              </a:r>
            </a:p>
            <a:p>
              <a:pPr algn="ctr" eaLnBrk="1" hangingPunct="1"/>
              <a:r>
                <a:rPr lang="ru-RU" altLang="ru-RU" b="1" dirty="0">
                  <a:solidFill>
                    <a:srgbClr val="0070C0"/>
                  </a:solidFill>
                  <a:latin typeface="Arial" charset="0"/>
                  <a:cs typeface="+mn-cs"/>
                </a:rPr>
                <a:t>И  КОНТРОЛЬНЫЕ РАБОТЫ</a:t>
              </a: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5148472" y="2852936"/>
              <a:ext cx="3672000" cy="972000"/>
              <a:chOff x="5071546" y="2850183"/>
              <a:chExt cx="3748926" cy="1025258"/>
            </a:xfrm>
          </p:grpSpPr>
          <p:pic>
            <p:nvPicPr>
              <p:cNvPr id="77" name="Picture 13" descr="C:\Users\Марина\Desktop\математика_для Бинома\Самост контр_раб_тетр\Самост контр_раб_тетр\Петерсон 1 класс Сам КР\Математика_Выпуск1-2_ПетерсонЛГ_СамКР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9959" y="2850183"/>
                <a:ext cx="592637" cy="746430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78" name="Picture 14" descr="C:\Users\Марина\Desktop\математика_для Бинома\Самост контр_раб_тетр\Самост контр_раб_тетр\Петерсон 1 класс Сам КР\Математика_Выпуск1-1_ПетерсонЛГ_СамКР.jp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1546" y="3070855"/>
                <a:ext cx="587945" cy="736922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86" name="Picture 15" descr="C:\Users\Марина\Desktop\математика_для Бинома\Самост контр_раб_тетр\Самост контр_раб_тетр\Петерсон 2 класс Сам КР\Obl_SamKontr_2kl_vip2-2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315" y="2880400"/>
                <a:ext cx="592251" cy="741912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87" name="Picture 16" descr="C:\Users\Марина\Desktop\математика_для Бинома\Самост контр_раб_тетр\Самост контр_раб_тетр\Петерсон 2 класс Сам КР\Obl_SamKontr_2kl_vip1-1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3064" y="3083994"/>
                <a:ext cx="592251" cy="741912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grpSp>
            <p:nvGrpSpPr>
              <p:cNvPr id="80" name="Группа 79"/>
              <p:cNvGrpSpPr/>
              <p:nvPr/>
            </p:nvGrpSpPr>
            <p:grpSpPr>
              <a:xfrm>
                <a:off x="6666034" y="2890478"/>
                <a:ext cx="941790" cy="967705"/>
                <a:chOff x="6209324" y="3723454"/>
                <a:chExt cx="965260" cy="1026784"/>
              </a:xfrm>
            </p:grpSpPr>
            <p:pic>
              <p:nvPicPr>
                <p:cNvPr id="84" name="Picture 17" descr="C:\Users\Марина\Desktop\математика_для Бинома\Самост контр_раб_тетр\Самост контр_раб_тетр\Петерсон 3 класс Сам КР\Obl_SamKontr_3kl_vip2-1.jpg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3840" y="3723454"/>
                  <a:ext cx="600744" cy="788400"/>
                </a:xfrm>
                <a:prstGeom prst="rect">
                  <a:avLst/>
                </a:prstGeom>
                <a:solidFill>
                  <a:srgbClr val="C5E2FF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85" name="Picture 18" descr="C:\Users\Марина\Desktop\математика_для Бинома\Самост контр_раб_тетр\Самост контр_раб_тетр\Петерсон 3 класс Сам КР\Obl_SamKontr_3kl_vip1-1.jpg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09324" y="3961838"/>
                  <a:ext cx="601155" cy="788400"/>
                </a:xfrm>
                <a:prstGeom prst="rect">
                  <a:avLst/>
                </a:prstGeom>
                <a:solidFill>
                  <a:srgbClr val="C5E2FF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</p:pic>
          </p:grpSp>
          <p:pic>
            <p:nvPicPr>
              <p:cNvPr id="82" name="Picture 19" descr="C:\Users\Марина\Desktop\математика_для Бинома\Самост контр_раб_тетр\Самост контр_раб_тетр\Петерсон 4 класс Сам КР\Математика_Выпуск4-2_ПетерсонЛГ_СамКР.jp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8703" y="2899577"/>
                <a:ext cx="589143" cy="743037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83" name="Picture 20" descr="C:\Users\Марина\Desktop\математика_для Бинома\Самост контр_раб_тетр\Самост контр_раб_тетр\Петерсон 4 класс Сам КР\Математика_Выпуск4-1_ПетерсонЛГ_СамКР.jp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292" y="3115146"/>
                <a:ext cx="589943" cy="743037"/>
              </a:xfrm>
              <a:prstGeom prst="rect">
                <a:avLst/>
              </a:prstGeom>
              <a:solidFill>
                <a:srgbClr val="C5E2FF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74" name="Picture 8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7446" y="3132658"/>
                <a:ext cx="553026" cy="74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2" name="Группа 21"/>
          <p:cNvGrpSpPr/>
          <p:nvPr/>
        </p:nvGrpSpPr>
        <p:grpSpPr>
          <a:xfrm>
            <a:off x="362878" y="5363924"/>
            <a:ext cx="8457594" cy="976266"/>
            <a:chOff x="362878" y="5363924"/>
            <a:chExt cx="8457594" cy="976266"/>
          </a:xfrm>
        </p:grpSpPr>
        <p:sp>
          <p:nvSpPr>
            <p:cNvPr id="159" name="Text Box 71"/>
            <p:cNvSpPr txBox="1">
              <a:spLocks noChangeArrowheads="1"/>
            </p:cNvSpPr>
            <p:nvPr/>
          </p:nvSpPr>
          <p:spPr bwMode="auto">
            <a:xfrm>
              <a:off x="1420975" y="5363924"/>
              <a:ext cx="6712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ЭЛЕКТРОННАЯ ФОРМА УЧЕБНИКОВ, 1–9</a:t>
              </a:r>
            </a:p>
          </p:txBody>
        </p:sp>
        <p:grpSp>
          <p:nvGrpSpPr>
            <p:cNvPr id="161" name="Группа 160"/>
            <p:cNvGrpSpPr/>
            <p:nvPr/>
          </p:nvGrpSpPr>
          <p:grpSpPr>
            <a:xfrm>
              <a:off x="362878" y="5759895"/>
              <a:ext cx="747764" cy="558516"/>
              <a:chOff x="412120" y="2900553"/>
              <a:chExt cx="707620" cy="558516"/>
            </a:xfrm>
          </p:grpSpPr>
          <p:pic>
            <p:nvPicPr>
              <p:cNvPr id="251" name="Picture 3" descr="F:\Видео монтаж ЭУ\Архив\Обложки электронных учебников 1-9\Vid_1.jpg"/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4" t="25861" r="82493" b="55334"/>
              <a:stretch/>
            </p:blipFill>
            <p:spPr bwMode="auto">
              <a:xfrm>
                <a:off x="412120" y="2900553"/>
                <a:ext cx="707620" cy="558516"/>
              </a:xfrm>
              <a:prstGeom prst="roundRect">
                <a:avLst>
                  <a:gd name="adj" fmla="val 8566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2" name="Группа 251"/>
              <p:cNvGrpSpPr/>
              <p:nvPr/>
            </p:nvGrpSpPr>
            <p:grpSpPr>
              <a:xfrm>
                <a:off x="960889" y="3326346"/>
                <a:ext cx="158851" cy="117986"/>
                <a:chOff x="5843397" y="5735411"/>
                <a:chExt cx="133949" cy="74393"/>
              </a:xfrm>
            </p:grpSpPr>
            <p:pic>
              <p:nvPicPr>
                <p:cNvPr id="254" name="Picture 4" descr="F:\Видео монтаж ЭУ\Архив\Обложки электронных учебников 1-9\2-1.jpg"/>
                <p:cNvPicPr>
                  <a:picLocks noChangeAspect="1" noChangeArrowheads="1"/>
                </p:cNvPicPr>
                <p:nvPr/>
              </p:nvPicPr>
              <p:blipFill rotWithShape="1"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357" t="75725" r="4552" b="20619"/>
                <a:stretch/>
              </p:blipFill>
              <p:spPr bwMode="auto">
                <a:xfrm>
                  <a:off x="5868156" y="5735411"/>
                  <a:ext cx="109190" cy="45719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5" name="Picture 4" descr="F:\Видео монтаж ЭУ\Архив\Обложки электронных учебников 1-9\2-1.jpg"/>
                <p:cNvPicPr>
                  <a:picLocks noChangeAspect="1" noChangeArrowheads="1"/>
                </p:cNvPicPr>
                <p:nvPr/>
              </p:nvPicPr>
              <p:blipFill rotWithShape="1"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6" t="83988" r="75721" b="4683"/>
                <a:stretch/>
              </p:blipFill>
              <p:spPr bwMode="auto">
                <a:xfrm>
                  <a:off x="5843397" y="5758610"/>
                  <a:ext cx="133932" cy="51194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53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234" y="3376509"/>
                <a:ext cx="136139" cy="54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5" name="Группа 174"/>
            <p:cNvGrpSpPr/>
            <p:nvPr/>
          </p:nvGrpSpPr>
          <p:grpSpPr>
            <a:xfrm>
              <a:off x="1320931" y="5747321"/>
              <a:ext cx="744003" cy="570956"/>
              <a:chOff x="4670093" y="4735893"/>
              <a:chExt cx="744716" cy="492375"/>
            </a:xfrm>
          </p:grpSpPr>
          <p:grpSp>
            <p:nvGrpSpPr>
              <p:cNvPr id="245" name="Группа 244"/>
              <p:cNvGrpSpPr/>
              <p:nvPr/>
            </p:nvGrpSpPr>
            <p:grpSpPr>
              <a:xfrm>
                <a:off x="4670093" y="4735893"/>
                <a:ext cx="744716" cy="492375"/>
                <a:chOff x="5780499" y="5518399"/>
                <a:chExt cx="505333" cy="360000"/>
              </a:xfrm>
            </p:grpSpPr>
            <p:pic>
              <p:nvPicPr>
                <p:cNvPr id="247" name="Picture 4" descr="F:\Видео монтаж ЭУ\Архив\Обложки электронных учебников 1-9\2-1.jpg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0499" y="5518399"/>
                  <a:ext cx="501914" cy="360000"/>
                </a:xfrm>
                <a:prstGeom prst="roundRect">
                  <a:avLst>
                    <a:gd name="adj" fmla="val 7909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8" name="Группа 247"/>
                <p:cNvGrpSpPr/>
                <p:nvPr/>
              </p:nvGrpSpPr>
              <p:grpSpPr>
                <a:xfrm>
                  <a:off x="6151900" y="5812024"/>
                  <a:ext cx="133932" cy="59380"/>
                  <a:chOff x="5846821" y="5735411"/>
                  <a:chExt cx="133932" cy="59380"/>
                </a:xfrm>
              </p:grpSpPr>
              <p:pic>
                <p:nvPicPr>
                  <p:cNvPr id="249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57" t="75725" r="4552" b="20619"/>
                  <a:stretch/>
                </p:blipFill>
                <p:spPr bwMode="auto">
                  <a:xfrm>
                    <a:off x="5868144" y="5735411"/>
                    <a:ext cx="109190" cy="45719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0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6" t="83988" r="75721" b="4683"/>
                  <a:stretch/>
                </p:blipFill>
                <p:spPr bwMode="auto">
                  <a:xfrm>
                    <a:off x="5846821" y="5743597"/>
                    <a:ext cx="133932" cy="51194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46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9034" y="5144643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0" name="Группа 209"/>
            <p:cNvGrpSpPr/>
            <p:nvPr/>
          </p:nvGrpSpPr>
          <p:grpSpPr>
            <a:xfrm>
              <a:off x="2275223" y="5745390"/>
              <a:ext cx="739052" cy="581026"/>
              <a:chOff x="5334096" y="4200981"/>
              <a:chExt cx="739761" cy="501060"/>
            </a:xfrm>
          </p:grpSpPr>
          <p:grpSp>
            <p:nvGrpSpPr>
              <p:cNvPr id="239" name="Группа 238"/>
              <p:cNvGrpSpPr/>
              <p:nvPr/>
            </p:nvGrpSpPr>
            <p:grpSpPr>
              <a:xfrm>
                <a:off x="5334096" y="4200981"/>
                <a:ext cx="739761" cy="501060"/>
                <a:chOff x="6444208" y="5008893"/>
                <a:chExt cx="501971" cy="366350"/>
              </a:xfrm>
            </p:grpSpPr>
            <p:pic>
              <p:nvPicPr>
                <p:cNvPr id="241" name="Picture 5" descr="F:\Видео монтаж ЭУ\Архив\Обложки электронных учебников 1-9\3-1.jpg"/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4208" y="5008893"/>
                  <a:ext cx="501971" cy="360000"/>
                </a:xfrm>
                <a:prstGeom prst="roundRect">
                  <a:avLst>
                    <a:gd name="adj" fmla="val 8743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2" name="Группа 241"/>
                <p:cNvGrpSpPr/>
                <p:nvPr/>
              </p:nvGrpSpPr>
              <p:grpSpPr>
                <a:xfrm>
                  <a:off x="6810190" y="5300848"/>
                  <a:ext cx="129600" cy="74395"/>
                  <a:chOff x="5843402" y="5735411"/>
                  <a:chExt cx="133932" cy="74395"/>
                </a:xfrm>
              </p:grpSpPr>
              <p:pic>
                <p:nvPicPr>
                  <p:cNvPr id="243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57" t="75725" r="4552" b="20619"/>
                  <a:stretch/>
                </p:blipFill>
                <p:spPr bwMode="auto">
                  <a:xfrm>
                    <a:off x="5868144" y="5735411"/>
                    <a:ext cx="109190" cy="45719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4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6" t="83988" r="75721" b="4683"/>
                  <a:stretch/>
                </p:blipFill>
                <p:spPr bwMode="auto">
                  <a:xfrm>
                    <a:off x="5843402" y="5758612"/>
                    <a:ext cx="133932" cy="51194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40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6944" y="4617229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1" name="Группа 210"/>
            <p:cNvGrpSpPr/>
            <p:nvPr/>
          </p:nvGrpSpPr>
          <p:grpSpPr>
            <a:xfrm>
              <a:off x="3224564" y="5745388"/>
              <a:ext cx="738871" cy="580070"/>
              <a:chOff x="5813318" y="4763997"/>
              <a:chExt cx="739580" cy="500235"/>
            </a:xfrm>
          </p:grpSpPr>
          <p:grpSp>
            <p:nvGrpSpPr>
              <p:cNvPr id="233" name="Группа 232"/>
              <p:cNvGrpSpPr/>
              <p:nvPr/>
            </p:nvGrpSpPr>
            <p:grpSpPr>
              <a:xfrm>
                <a:off x="5813318" y="4763997"/>
                <a:ext cx="739580" cy="500235"/>
                <a:chOff x="6444208" y="5462407"/>
                <a:chExt cx="501848" cy="365747"/>
              </a:xfrm>
            </p:grpSpPr>
            <p:pic>
              <p:nvPicPr>
                <p:cNvPr id="235" name="Picture 6" descr="F:\Видео монтаж ЭУ\Архив\Обложки электронных учебников 1-9\4-1.jpg"/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4208" y="5462407"/>
                  <a:ext cx="501848" cy="360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36" name="Группа 235"/>
                <p:cNvGrpSpPr/>
                <p:nvPr/>
              </p:nvGrpSpPr>
              <p:grpSpPr>
                <a:xfrm>
                  <a:off x="6810190" y="5753759"/>
                  <a:ext cx="129600" cy="74395"/>
                  <a:chOff x="5843402" y="5735411"/>
                  <a:chExt cx="133932" cy="74395"/>
                </a:xfrm>
              </p:grpSpPr>
              <p:pic>
                <p:nvPicPr>
                  <p:cNvPr id="237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57" t="75725" r="4552" b="20619"/>
                  <a:stretch/>
                </p:blipFill>
                <p:spPr bwMode="auto">
                  <a:xfrm>
                    <a:off x="5868144" y="5735411"/>
                    <a:ext cx="109190" cy="45719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8" name="Picture 4" descr="F:\Видео монтаж ЭУ\Архив\Обложки электронных учебников 1-9\2-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6" t="83988" r="75721" b="4683"/>
                  <a:stretch/>
                </p:blipFill>
                <p:spPr bwMode="auto">
                  <a:xfrm>
                    <a:off x="5843402" y="5758612"/>
                    <a:ext cx="133932" cy="51194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34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6166" y="5191277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2" name="Группа 211"/>
            <p:cNvGrpSpPr/>
            <p:nvPr/>
          </p:nvGrpSpPr>
          <p:grpSpPr>
            <a:xfrm>
              <a:off x="7996769" y="5752191"/>
              <a:ext cx="823703" cy="576000"/>
              <a:chOff x="6528482" y="3513545"/>
              <a:chExt cx="522334" cy="342917"/>
            </a:xfrm>
          </p:grpSpPr>
          <p:grpSp>
            <p:nvGrpSpPr>
              <p:cNvPr id="229" name="Группа 228"/>
              <p:cNvGrpSpPr/>
              <p:nvPr/>
            </p:nvGrpSpPr>
            <p:grpSpPr>
              <a:xfrm>
                <a:off x="6528482" y="3513545"/>
                <a:ext cx="522334" cy="342917"/>
                <a:chOff x="6528482" y="3513545"/>
                <a:chExt cx="522334" cy="342917"/>
              </a:xfrm>
            </p:grpSpPr>
            <p:pic>
              <p:nvPicPr>
                <p:cNvPr id="231" name="Picture 11" descr="F:\Видео монтаж ЭУ\Архив\Обложки электронных учебников 1-9\9-2.jpg"/>
                <p:cNvPicPr>
                  <a:picLocks noChangeAspect="1" noChangeArrowheads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8482" y="3513545"/>
                  <a:ext cx="522334" cy="342917"/>
                </a:xfrm>
                <a:prstGeom prst="roundRect">
                  <a:avLst>
                    <a:gd name="adj" fmla="val 22375"/>
                  </a:avLst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" name="Picture 10" descr="F:\Видео монтаж ЭУ\Архив\Обложки электронных учебников 1-9\8-3.jpg"/>
                <p:cNvPicPr>
                  <a:picLocks noChangeAspect="1" noChangeArrowheads="1"/>
                </p:cNvPicPr>
                <p:nvPr/>
              </p:nvPicPr>
              <p:blipFill rotWithShape="1"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076" r="81171" b="7583"/>
                <a:stretch/>
              </p:blipFill>
              <p:spPr bwMode="auto">
                <a:xfrm>
                  <a:off x="6958082" y="3770510"/>
                  <a:ext cx="90000" cy="840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30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2934" y="3795431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3" name="Группа 212"/>
            <p:cNvGrpSpPr/>
            <p:nvPr/>
          </p:nvGrpSpPr>
          <p:grpSpPr>
            <a:xfrm>
              <a:off x="7024703" y="5762538"/>
              <a:ext cx="761775" cy="575999"/>
              <a:chOff x="5968247" y="3505849"/>
              <a:chExt cx="483063" cy="342917"/>
            </a:xfrm>
          </p:grpSpPr>
          <p:grpSp>
            <p:nvGrpSpPr>
              <p:cNvPr id="225" name="Группа 224"/>
              <p:cNvGrpSpPr/>
              <p:nvPr/>
            </p:nvGrpSpPr>
            <p:grpSpPr>
              <a:xfrm>
                <a:off x="5968247" y="3505849"/>
                <a:ext cx="475442" cy="342917"/>
                <a:chOff x="5968247" y="3505849"/>
                <a:chExt cx="475442" cy="342917"/>
              </a:xfrm>
            </p:grpSpPr>
            <p:pic>
              <p:nvPicPr>
                <p:cNvPr id="227" name="Picture 10" descr="F:\Видео монтаж ЭУ\Архив\Обложки электронных учебников 1-9\8-3.jpg"/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68247" y="3505849"/>
                  <a:ext cx="474877" cy="342917"/>
                </a:xfrm>
                <a:prstGeom prst="roundRect">
                  <a:avLst>
                    <a:gd name="adj" fmla="val 21194"/>
                  </a:avLst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8" name="Picture 10" descr="F:\Видео монтаж ЭУ\Архив\Обложки электронных учебников 1-9\8-3.jpg"/>
                <p:cNvPicPr>
                  <a:picLocks noChangeAspect="1" noChangeArrowheads="1"/>
                </p:cNvPicPr>
                <p:nvPr/>
              </p:nvPicPr>
              <p:blipFill rotWithShape="1"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076" r="81171" b="7583"/>
                <a:stretch/>
              </p:blipFill>
              <p:spPr bwMode="auto">
                <a:xfrm>
                  <a:off x="6353689" y="3761168"/>
                  <a:ext cx="90000" cy="840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6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7310" y="3784561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4" name="Группа 213"/>
            <p:cNvGrpSpPr/>
            <p:nvPr/>
          </p:nvGrpSpPr>
          <p:grpSpPr>
            <a:xfrm>
              <a:off x="6034071" y="5762536"/>
              <a:ext cx="780343" cy="577052"/>
              <a:chOff x="5386098" y="3505849"/>
              <a:chExt cx="494838" cy="343544"/>
            </a:xfrm>
          </p:grpSpPr>
          <p:grpSp>
            <p:nvGrpSpPr>
              <p:cNvPr id="221" name="Группа 220"/>
              <p:cNvGrpSpPr/>
              <p:nvPr/>
            </p:nvGrpSpPr>
            <p:grpSpPr>
              <a:xfrm>
                <a:off x="5386098" y="3505849"/>
                <a:ext cx="494838" cy="343544"/>
                <a:chOff x="5386098" y="3505849"/>
                <a:chExt cx="494838" cy="343544"/>
              </a:xfrm>
            </p:grpSpPr>
            <p:pic>
              <p:nvPicPr>
                <p:cNvPr id="223" name="Picture 9" descr="F:\Видео монтаж ЭУ\Архив\Обложки электронных учебников 1-9\7-1.jpg"/>
                <p:cNvPicPr>
                  <a:picLocks noChangeAspect="1" noChangeArrowheads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6098" y="3505849"/>
                  <a:ext cx="474111" cy="342917"/>
                </a:xfrm>
                <a:prstGeom prst="roundRect">
                  <a:avLst>
                    <a:gd name="adj" fmla="val 17848"/>
                  </a:avLst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" name="Picture 10" descr="F:\Видео монтаж ЭУ\Архив\Обложки электронных учебников 1-9\8-3.jpg"/>
                <p:cNvPicPr>
                  <a:picLocks noChangeAspect="1" noChangeArrowheads="1"/>
                </p:cNvPicPr>
                <p:nvPr/>
              </p:nvPicPr>
              <p:blipFill rotWithShape="1"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076" r="81171" b="7583"/>
                <a:stretch/>
              </p:blipFill>
              <p:spPr bwMode="auto">
                <a:xfrm>
                  <a:off x="5790936" y="3765378"/>
                  <a:ext cx="90000" cy="840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2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8936" y="3782531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" name="Группа 214"/>
            <p:cNvGrpSpPr/>
            <p:nvPr/>
          </p:nvGrpSpPr>
          <p:grpSpPr>
            <a:xfrm>
              <a:off x="5094191" y="5764189"/>
              <a:ext cx="729591" cy="576001"/>
              <a:chOff x="4755852" y="3513958"/>
              <a:chExt cx="462656" cy="342917"/>
            </a:xfrm>
          </p:grpSpPr>
          <p:pic>
            <p:nvPicPr>
              <p:cNvPr id="219" name="Picture 4" descr="C:\Users\Марина\Desktop\математика_для Бинома\обложки для эфу\обложки для эфу\Математика_6 кл Ч3 ПетерсонЛГ_учебник.jpg"/>
              <p:cNvPicPr>
                <a:picLocks noChangeAspect="1" noChangeArrowheads="1"/>
              </p:cNvPicPr>
              <p:nvPr/>
            </p:nvPicPr>
            <p:blipFill rotWithShape="1"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193" b="40932"/>
              <a:stretch/>
            </p:blipFill>
            <p:spPr bwMode="auto">
              <a:xfrm>
                <a:off x="4755852" y="3513958"/>
                <a:ext cx="462656" cy="342917"/>
              </a:xfrm>
              <a:prstGeom prst="roundRect">
                <a:avLst>
                  <a:gd name="adj" fmla="val 12778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2279" y="3800838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6" name="Группа 215"/>
            <p:cNvGrpSpPr/>
            <p:nvPr/>
          </p:nvGrpSpPr>
          <p:grpSpPr>
            <a:xfrm>
              <a:off x="4173724" y="5762548"/>
              <a:ext cx="710178" cy="576000"/>
              <a:chOff x="4157290" y="3516381"/>
              <a:chExt cx="450344" cy="342916"/>
            </a:xfrm>
          </p:grpSpPr>
          <p:pic>
            <p:nvPicPr>
              <p:cNvPr id="217" name="Picture 3" descr="C:\Users\Марина\Desktop\математика_для Бинома\обложки для эфу\обложки для эфу\Математика_5 класс ПетерсонЛГ Част1_учебник.jpg"/>
              <p:cNvPicPr>
                <a:picLocks noChangeAspect="1" noChangeArrowheads="1"/>
              </p:cNvPicPr>
              <p:nvPr/>
            </p:nvPicPr>
            <p:blipFill rotWithShape="1"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8367" b="40931"/>
              <a:stretch/>
            </p:blipFill>
            <p:spPr bwMode="auto">
              <a:xfrm>
                <a:off x="4157290" y="3516381"/>
                <a:ext cx="440495" cy="342916"/>
              </a:xfrm>
              <a:prstGeom prst="roundRect">
                <a:avLst>
                  <a:gd name="adj" fmla="val 1082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C:\Users\sony\Desktop\logo_2.ep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3634" y="3804237"/>
                <a:ext cx="144000" cy="46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255175" y="3864486"/>
            <a:ext cx="4705266" cy="1493150"/>
            <a:chOff x="255175" y="3864486"/>
            <a:chExt cx="4705266" cy="1493150"/>
          </a:xfrm>
        </p:grpSpPr>
        <p:sp>
          <p:nvSpPr>
            <p:cNvPr id="142" name="Text Box 71"/>
            <p:cNvSpPr txBox="1">
              <a:spLocks noChangeArrowheads="1"/>
            </p:cNvSpPr>
            <p:nvPr/>
          </p:nvSpPr>
          <p:spPr bwMode="auto">
            <a:xfrm>
              <a:off x="278522" y="3864486"/>
              <a:ext cx="427720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СЦЕНАРИИ  УРОКОВ 1–9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255175" y="4274605"/>
              <a:ext cx="4068000" cy="936000"/>
              <a:chOff x="255176" y="4274605"/>
              <a:chExt cx="4567671" cy="1044612"/>
            </a:xfrm>
          </p:grpSpPr>
          <p:pic>
            <p:nvPicPr>
              <p:cNvPr id="144" name="Picture 25"/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85"/>
              <a:stretch/>
            </p:blipFill>
            <p:spPr bwMode="auto">
              <a:xfrm>
                <a:off x="1278831" y="4274605"/>
                <a:ext cx="776170" cy="8328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" name="Picture 27"/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777" y="4469355"/>
                <a:ext cx="761283" cy="84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" name="Picture 28"/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76" y="4274605"/>
                <a:ext cx="766830" cy="84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7" name="Picture 37"/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2772" y="4455757"/>
                <a:ext cx="773463" cy="863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8" name="Picture 34"/>
              <p:cNvPicPr>
                <a:picLocks noChangeAspect="1"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217" y="4510149"/>
                <a:ext cx="765567" cy="809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9" name="Picture 38"/>
              <p:cNvPicPr>
                <a:picLocks noChangeAspect="1" noChangeArrowheads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4006" y="4274605"/>
                <a:ext cx="738440" cy="797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0" name="Picture 33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3555" y="4274605"/>
                <a:ext cx="667824" cy="8056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1" name="Picture 36"/>
              <p:cNvPicPr>
                <a:picLocks noChangeAspect="1" noChangeArrowheads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9150" y="4516948"/>
                <a:ext cx="666805" cy="802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2" name="Picture 35"/>
              <p:cNvPicPr>
                <a:picLocks noChangeAspect="1" noChangeArrowheads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3729" y="4274605"/>
                <a:ext cx="669118" cy="8056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" name="Picture 8" descr="http://www.sch2000.ru/upload/iblock/b36/b36c5654893a3cdb217b69775cd8f9e4.jpg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338" y="4741515"/>
              <a:ext cx="656103" cy="61612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4" descr="http://www.sch2000.ru/upload/iblock/45a/45a27062bb5c3499e54f8f96ef05fdb4.jpg"/>
            <p:cNvPicPr>
              <a:picLocks noChangeAspect="1" noChangeArrowheads="1"/>
            </p:cNvPicPr>
            <p:nvPr/>
          </p:nvPicPr>
          <p:blipFill>
            <a:blip r:embed="rId5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422" y="4542306"/>
              <a:ext cx="617743" cy="6177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27137" y="2204864"/>
            <a:ext cx="4605185" cy="1641475"/>
            <a:chOff x="227137" y="2204864"/>
            <a:chExt cx="4605185" cy="1641475"/>
          </a:xfrm>
        </p:grpSpPr>
        <p:sp>
          <p:nvSpPr>
            <p:cNvPr id="140" name="Text Box 71"/>
            <p:cNvSpPr txBox="1">
              <a:spLocks noChangeArrowheads="1"/>
            </p:cNvSpPr>
            <p:nvPr/>
          </p:nvSpPr>
          <p:spPr bwMode="auto">
            <a:xfrm>
              <a:off x="228616" y="2204864"/>
              <a:ext cx="46037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ПРОГРАММЫ, </a:t>
              </a:r>
            </a:p>
            <a:p>
              <a:pPr algn="ctr" eaLnBrk="1" hangingPunct="1"/>
              <a:r>
                <a:rPr lang="ru-RU" altLang="ru-RU" b="1" spc="-20" dirty="0">
                  <a:solidFill>
                    <a:srgbClr val="0070C0"/>
                  </a:solidFill>
                  <a:latin typeface="Arial" charset="0"/>
                  <a:cs typeface="+mn-cs"/>
                </a:rPr>
                <a:t>МЕТОДИЧЕСКИЕ РЕКОМЕНДАЦИИ</a:t>
              </a: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227137" y="2910339"/>
              <a:ext cx="4416391" cy="936000"/>
              <a:chOff x="227137" y="2910339"/>
              <a:chExt cx="4416391" cy="936000"/>
            </a:xfrm>
          </p:grpSpPr>
          <p:pic>
            <p:nvPicPr>
              <p:cNvPr id="163" name="Рисунок 162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3252" y="2911559"/>
                <a:ext cx="516800" cy="679854"/>
              </a:xfrm>
              <a:prstGeom prst="rect">
                <a:avLst/>
              </a:prstGeom>
            </p:spPr>
          </p:pic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762" y="3134559"/>
                <a:ext cx="521768" cy="679854"/>
              </a:xfrm>
              <a:prstGeom prst="rect">
                <a:avLst/>
              </a:prstGeom>
            </p:spPr>
          </p:pic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3239" y="2911559"/>
                <a:ext cx="515972" cy="679854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4920" y="3134559"/>
                <a:ext cx="513486" cy="679854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4116" y="2911559"/>
                <a:ext cx="514315" cy="679854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4140" y="3134559"/>
                <a:ext cx="512657" cy="679854"/>
              </a:xfrm>
              <a:prstGeom prst="rect">
                <a:avLst/>
              </a:prstGeom>
              <a:ln>
                <a:solidFill>
                  <a:srgbClr val="CCECFF"/>
                </a:solidFill>
              </a:ln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507" y="2911559"/>
                <a:ext cx="511831" cy="679854"/>
              </a:xfrm>
              <a:prstGeom prst="rect">
                <a:avLst/>
              </a:prstGeom>
              <a:ln>
                <a:solidFill>
                  <a:srgbClr val="CCECFF"/>
                </a:solidFill>
              </a:ln>
            </p:spPr>
          </p:pic>
          <p:pic>
            <p:nvPicPr>
              <p:cNvPr id="170" name="Рисунок 169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0042" y="3134559"/>
                <a:ext cx="513486" cy="679854"/>
              </a:xfrm>
              <a:prstGeom prst="rect">
                <a:avLst/>
              </a:prstGeom>
              <a:ln>
                <a:solidFill>
                  <a:srgbClr val="CCECFF"/>
                </a:solidFill>
              </a:ln>
            </p:spPr>
          </p:pic>
          <p:pic>
            <p:nvPicPr>
              <p:cNvPr id="171" name="Рисунок 170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321" y="3134559"/>
                <a:ext cx="529222" cy="679854"/>
              </a:xfrm>
              <a:prstGeom prst="rect">
                <a:avLst/>
              </a:prstGeom>
            </p:spPr>
          </p:pic>
          <p:pic>
            <p:nvPicPr>
              <p:cNvPr id="172" name="Picture 3" descr="D:\0ДИСК С\0_МОИ ДОКУМЕНТЫ\ОБЛОЖКИ\БИНОМ\OBL-PROG7-9KLASS.jpg"/>
              <p:cNvPicPr>
                <a:picLocks noChangeAspect="1"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390" y="2910339"/>
                <a:ext cx="547548" cy="681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37" y="2916123"/>
                <a:ext cx="570048" cy="808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4" name="Picture 2" descr="D:\0ДИСК С\0_МОИ ДОКУМЕНТЫ\ОБЛОЖКИ\БИНОМ\OBL-PROG5-6KLASS.jpg"/>
              <p:cNvPicPr>
                <a:picLocks noChangeAspect="1" noChangeArrowheads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379" y="3165266"/>
                <a:ext cx="546897" cy="681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3764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/>
          <a:stretch/>
        </p:blipFill>
        <p:spPr bwMode="auto">
          <a:xfrm>
            <a:off x="309014" y="1477868"/>
            <a:ext cx="1621569" cy="22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22954" y="2105561"/>
            <a:ext cx="3613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492 ОО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ДОО, школ, ИПК,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более 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3000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педагогов и  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45 000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обучающихся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195736" y="1477868"/>
            <a:ext cx="3098287" cy="2257785"/>
            <a:chOff x="3050191" y="1726237"/>
            <a:chExt cx="2412000" cy="2016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050191" y="1726237"/>
              <a:ext cx="2412000" cy="2016000"/>
              <a:chOff x="3082428" y="1726237"/>
              <a:chExt cx="2412000" cy="2076814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428" y="3428997"/>
                <a:ext cx="2412000" cy="374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3082428" y="1726237"/>
                <a:ext cx="2412000" cy="1713743"/>
                <a:chOff x="3082428" y="1726237"/>
                <a:chExt cx="2412000" cy="1713743"/>
              </a:xfrm>
            </p:grpSpPr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52"/>
                <a:stretch/>
              </p:blipFill>
              <p:spPr bwMode="auto">
                <a:xfrm>
                  <a:off x="3082428" y="1726237"/>
                  <a:ext cx="2412000" cy="17137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6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3350" y="1726237"/>
                  <a:ext cx="720000" cy="981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105" y="2913896"/>
              <a:ext cx="192623" cy="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Прямоугольник 27"/>
          <p:cNvSpPr/>
          <p:nvPr/>
        </p:nvSpPr>
        <p:spPr>
          <a:xfrm>
            <a:off x="288472" y="5229200"/>
            <a:ext cx="8532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личностных качеств детей, их мотивации, воспитанности, результатов в конкурсах и олимпиадах (вплоть до международных), </a:t>
            </a:r>
          </a:p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рост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профессионализма учителей, </a:t>
            </a:r>
            <a:r>
              <a:rPr lang="ru-RU" sz="2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РЕЙТИНГА ШКОЛ.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3933056"/>
            <a:ext cx="870096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spc="-30" dirty="0">
                <a:latin typeface="Arial" pitchFamily="34" charset="0"/>
                <a:cs typeface="Arial" pitchFamily="34" charset="0"/>
              </a:rPr>
              <a:t>СТАБИЛЬНОЕ ПРЕВЫШЕНИЕ ОБЩЕРОССИЙСКИХ ПОКАЗАТЕЛЕЙ</a:t>
            </a:r>
          </a:p>
          <a:p>
            <a:pPr algn="ctr"/>
            <a:r>
              <a:rPr lang="ru-RU" sz="2000" b="1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spc="4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ВПР, ОГЭ, ЕГЭ  </a:t>
            </a:r>
            <a:r>
              <a:rPr lang="ru-RU" sz="2200" b="1" spc="40" dirty="0">
                <a:solidFill>
                  <a:srgbClr val="F25C00"/>
                </a:solidFill>
                <a:latin typeface="Arial" pitchFamily="34" charset="0"/>
                <a:cs typeface="Arial" pitchFamily="34" charset="0"/>
              </a:rPr>
              <a:t>на 15–30% </a:t>
            </a:r>
          </a:p>
          <a:p>
            <a:pPr algn="ctr"/>
            <a:r>
              <a:rPr lang="ru-RU" sz="2000" b="1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spc="4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МЕТАПРЕДМЕТНЫЕ РЕЗУЛЬТАТЫ </a:t>
            </a:r>
            <a:r>
              <a:rPr lang="ru-RU" sz="2200" b="1" spc="40" dirty="0">
                <a:solidFill>
                  <a:srgbClr val="F25C00"/>
                </a:solidFill>
                <a:latin typeface="Arial" pitchFamily="34" charset="0"/>
                <a:cs typeface="Arial" pitchFamily="34" charset="0"/>
              </a:rPr>
              <a:t>на 20–50%, до 100%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6453898"/>
            <a:ext cx="9144000" cy="43088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www.sch2000.ru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КНИГА ЭКСПЕРИМЕНТА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303999" y="152669"/>
            <a:ext cx="673249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РЕЗУЛЬТАТЫ (2011–2017 гг.)</a:t>
            </a:r>
          </a:p>
          <a:p>
            <a:pPr algn="ctr" eaLnBrk="1" hangingPunct="1"/>
            <a:r>
              <a:rPr lang="ru-RU" altLang="ru-RU" sz="2100" b="1" dirty="0">
                <a:solidFill>
                  <a:srgbClr val="FF6600"/>
                </a:solidFill>
                <a:latin typeface="Arial" charset="0"/>
              </a:rPr>
              <a:t>ВЭП Центра СДП «Школа</a:t>
            </a:r>
            <a:r>
              <a:rPr lang="ru-RU" altLang="ru-RU" sz="1100" b="1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ru-RU" altLang="ru-RU" sz="2100" b="1" dirty="0">
                <a:solidFill>
                  <a:srgbClr val="FF6600"/>
                </a:solidFill>
                <a:latin typeface="Arial" charset="0"/>
              </a:rPr>
              <a:t>2000…»</a:t>
            </a:r>
            <a:r>
              <a:rPr lang="ru-RU" altLang="ru-RU" sz="600" b="1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ru-RU" altLang="ru-RU" sz="2100" b="1" dirty="0">
                <a:solidFill>
                  <a:srgbClr val="FF6600"/>
                </a:solidFill>
                <a:latin typeface="Arial" charset="0"/>
              </a:rPr>
              <a:t>АПК и ППРО</a:t>
            </a:r>
          </a:p>
        </p:txBody>
      </p:sp>
    </p:spTree>
    <p:extLst>
      <p:ext uri="{BB962C8B-B14F-4D97-AF65-F5344CB8AC3E}">
        <p14:creationId xmlns:p14="http://schemas.microsoft.com/office/powerpoint/2010/main" val="1468242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2165013" y="-1120660"/>
            <a:ext cx="79446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ru-RU" altLang="ru-RU" sz="2200" b="1" dirty="0">
                <a:solidFill>
                  <a:srgbClr val="FF5001"/>
                </a:solidFill>
                <a:latin typeface="Arial" charset="0"/>
              </a:rPr>
              <a:t>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1188" y="5314563"/>
            <a:ext cx="8457518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spc="-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Более 50% школ,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подготовивших кандидатов в национальную сборную России по курсу «Учусь учиться», НЕ ЯВЛЯЮТСЯ СПЕЦИАЛИЗИРОВАННЫМИ ФИЗМАТШКОЛАМИ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055" y="1445875"/>
            <a:ext cx="9090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spc="4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ИТОГИ ОПРОСА КАНДИДАТОВ В МЕЖДУНАРОДНУЮ СБОРНУЮ РОССИИ ПО МАТЕМАТИКЕ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207043"/>
              </p:ext>
            </p:extLst>
          </p:nvPr>
        </p:nvGraphicFramePr>
        <p:xfrm>
          <a:off x="498732" y="2566028"/>
          <a:ext cx="5729452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51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Участвовало 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48</a:t>
                      </a:r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 человек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Не вспомнили, по каким учебникам учились в  НШ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24</a:t>
                      </a:r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 человека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Из остальных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24</a:t>
                      </a:r>
                      <a:r>
                        <a:rPr lang="ru-RU" sz="1800" dirty="0">
                          <a:latin typeface="Arial" charset="0"/>
                          <a:cs typeface="Arial" charset="0"/>
                        </a:rPr>
                        <a:t> ребят учились в НШ 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 учебнику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Моро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человека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12,5%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 учебнику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Аргинской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человек</a:t>
                      </a: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4 %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 учебнику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Петерсон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</a:t>
                      </a: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человек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83,5%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Picture 2" descr="http://s4.stc.all.kpcdn.net/f/12/image/82/97/71197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29" y="2651988"/>
            <a:ext cx="2078354" cy="14400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6424106" y="4151982"/>
            <a:ext cx="2514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Arial" pitchFamily="34" charset="0"/>
              </a:rPr>
              <a:t>Никита Чернега,</a:t>
            </a:r>
          </a:p>
          <a:p>
            <a:pPr algn="ctr" eaLnBrk="1" hangingPunct="1"/>
            <a:r>
              <a:rPr lang="ru-RU" altLang="ru-RU" sz="1600" b="1" dirty="0">
                <a:latin typeface="Arial" pitchFamily="34" charset="0"/>
              </a:rPr>
              <a:t>Алексей Волостнов</a:t>
            </a:r>
          </a:p>
          <a:p>
            <a:pPr algn="ctr" eaLnBrk="1" hangingPunct="1"/>
            <a:r>
              <a:rPr lang="ru-RU" altLang="ru-RU" sz="1600" dirty="0">
                <a:latin typeface="Arial" pitchFamily="34" charset="0"/>
              </a:rPr>
              <a:t>СОШ № 122, Казань</a:t>
            </a:r>
          </a:p>
          <a:p>
            <a:pPr algn="ctr" eaLnBrk="1" hangingPunct="1"/>
            <a:r>
              <a:rPr lang="ru-RU" altLang="ru-RU" sz="1600" dirty="0">
                <a:latin typeface="Arial" pitchFamily="34" charset="0"/>
              </a:rPr>
              <a:t>2014 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303999" y="181697"/>
            <a:ext cx="67324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РЕЗУЛЬТАТЫ (2011–2019 гг.)</a:t>
            </a:r>
          </a:p>
          <a:p>
            <a:pPr algn="ctr" eaLnBrk="1" hangingPunct="1"/>
            <a:r>
              <a:rPr lang="ru-RU" altLang="ru-RU" sz="2200" b="1" dirty="0">
                <a:solidFill>
                  <a:srgbClr val="FF6600"/>
                </a:solidFill>
                <a:latin typeface="Arial" charset="0"/>
              </a:rPr>
              <a:t>МЕЖДУНАРОДНЫЕ   ОЛИМПИАДЫ</a:t>
            </a:r>
          </a:p>
        </p:txBody>
      </p:sp>
    </p:spTree>
    <p:extLst>
      <p:ext uri="{BB962C8B-B14F-4D97-AF65-F5344CB8AC3E}">
        <p14:creationId xmlns:p14="http://schemas.microsoft.com/office/powerpoint/2010/main" val="3966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5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42888"/>
            <a:ext cx="639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2014547" y="241300"/>
            <a:ext cx="70040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600" b="1" dirty="0">
                <a:solidFill>
                  <a:srgbClr val="FF6600"/>
                </a:solidFill>
                <a:latin typeface="Arial" pitchFamily="34" charset="0"/>
              </a:rPr>
              <a:t>НОВОСТИ О НОВОМ ФЕДЕРАЛЬНОМ ПЕРЕЧНЕ УЧЕБНИКОВ</a:t>
            </a:r>
          </a:p>
        </p:txBody>
      </p:sp>
      <p:pic>
        <p:nvPicPr>
          <p:cNvPr id="6154" name="Picture 6" descr="https://st.depositphotos.com/1027309/4071/v/950/depositphotos_40716203-stock-illustration-lightning-bol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49" y="656632"/>
            <a:ext cx="1069514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7" name="Группа 11"/>
          <p:cNvGrpSpPr>
            <a:grpSpLocks/>
          </p:cNvGrpSpPr>
          <p:nvPr/>
        </p:nvGrpSpPr>
        <p:grpSpPr bwMode="auto">
          <a:xfrm>
            <a:off x="291774" y="4365104"/>
            <a:ext cx="2088143" cy="910112"/>
            <a:chOff x="6557804" y="4910324"/>
            <a:chExt cx="1193713" cy="540000"/>
          </a:xfrm>
        </p:grpSpPr>
        <p:pic>
          <p:nvPicPr>
            <p:cNvPr id="6162" name="Picture 2" descr="http://www.sch2000.ru/upload/iblock/698/rab_pro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804" y="4910324"/>
              <a:ext cx="344926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Рисунок 16" descr="http://www.sch2000.ru/upload/iblock/aac/aac757fe5280daa5054e40e86ef7faf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678" y="4910324"/>
              <a:ext cx="344219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Рисунок 17" descr="http://www.sch2000.ru/upload/iblock/9bb/9bb0f74d28f185fa51778607302e709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660" y="4910324"/>
              <a:ext cx="345857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61" name="TextBox 1"/>
          <p:cNvSpPr txBox="1">
            <a:spLocks noChangeArrowheads="1"/>
          </p:cNvSpPr>
          <p:nvPr/>
        </p:nvSpPr>
        <p:spPr bwMode="auto">
          <a:xfrm>
            <a:off x="4140200" y="6403231"/>
            <a:ext cx="4703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ru-RU" altLang="ru-RU" sz="1600" b="1" u="sng">
                <a:solidFill>
                  <a:srgbClr val="0070C0"/>
                </a:solidFill>
                <a:latin typeface="Arial" pitchFamily="34" charset="0"/>
              </a:rPr>
              <a:t>Подробнее</a:t>
            </a:r>
            <a:r>
              <a:rPr lang="ru-RU" altLang="ru-RU" sz="1600" b="1">
                <a:solidFill>
                  <a:srgbClr val="0070C0"/>
                </a:solidFill>
                <a:latin typeface="Arial" pitchFamily="34" charset="0"/>
              </a:rPr>
              <a:t>:  </a:t>
            </a:r>
            <a:r>
              <a:rPr lang="en-US" altLang="ru-RU" sz="1600" b="1">
                <a:solidFill>
                  <a:srgbClr val="0070C0"/>
                </a:solidFill>
                <a:latin typeface="Arial" pitchFamily="34" charset="0"/>
              </a:rPr>
              <a:t>binom@lbz.ru</a:t>
            </a:r>
            <a:r>
              <a:rPr lang="ru-RU" altLang="ru-RU" sz="1600" b="1">
                <a:solidFill>
                  <a:srgbClr val="0070C0"/>
                </a:solidFill>
                <a:latin typeface="Arial" pitchFamily="34" charset="0"/>
              </a:rPr>
              <a:t>;   </a:t>
            </a:r>
            <a:r>
              <a:rPr lang="en-US" altLang="ru-RU" sz="1600" b="1">
                <a:solidFill>
                  <a:srgbClr val="0070C0"/>
                </a:solidFill>
                <a:latin typeface="Arial" pitchFamily="34" charset="0"/>
              </a:rPr>
              <a:t>www.sch2000.ru</a:t>
            </a:r>
            <a:endParaRPr lang="ru-RU" altLang="ru-RU" sz="1600" b="1">
              <a:solidFill>
                <a:srgbClr val="0070C0"/>
              </a:solidFill>
              <a:latin typeface="Arial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58574" y="5467123"/>
            <a:ext cx="8598827" cy="864000"/>
            <a:chOff x="258574" y="5343104"/>
            <a:chExt cx="8598827" cy="86400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324" y="5343104"/>
              <a:ext cx="66215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74" y="5343104"/>
              <a:ext cx="638315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28" y="5343104"/>
              <a:ext cx="660957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C:\Users\Марина\Desktop\математика_для Бинома\обложки для эфу\обложки для эфу\Математика_4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222" y="5343104"/>
              <a:ext cx="64100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" descr="C:\Users\Марина\Desktop\математика_для Бинома\обложки для эфу\обложки для эфу\Математика_3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304" y="5343104"/>
              <a:ext cx="633679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9" descr="C:\Users\Марина\Desktop\математика_для Бинома\обложки для эфу\обложки для эфу\Математика_2 класс ПетерсонЛГ Част2_учебник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057" y="5343104"/>
              <a:ext cx="64100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C:\Users\Марина\Desktop\математика_для Бинома\обложки для эфу\обложки для эфу\Математика_1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713" y="5343104"/>
              <a:ext cx="645105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Марина\Desktop\математика_для Бинома\обложки для эфу\обложки для эфу\Математика_5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469" y="5343104"/>
              <a:ext cx="635131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" descr="C:\Users\Марина\Desktop\математика_для Бинома\обложки для эфу\обложки для эфу\Математика_6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9" y="5343104"/>
              <a:ext cx="636423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" descr="C:\Users\Марина\Desktop\математика_для Бинома\обложки для эфу\обложки для эфу\Алгебра_1 класс ПетерсонЛГ Част3_учебник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501" y="5343104"/>
              <a:ext cx="638149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" descr="C:\Users\Марина\Desktop\математика_для Бинома\обложки для эфу\обложки для эфу\Алгебра_8 класс ПетерсонЛГ_Часть2_учебник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889" y="5343104"/>
              <a:ext cx="627372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C:\Users\Марина\Desktop\математика_для Бинома\обложки для эфу\обложки для эфу\Алгебра_9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495" y="5343104"/>
              <a:ext cx="645906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87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0" y="3212956"/>
            <a:ext cx="2004909" cy="73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7859" y="4226584"/>
            <a:ext cx="6299891" cy="31681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618"/>
              </a:avLst>
            </a:prstTxWarp>
          </a:bodyPr>
          <a:lstStyle/>
          <a:p>
            <a:pPr algn="ctr" rtl="0">
              <a:buNone/>
            </a:pPr>
            <a:endParaRPr lang="ru-RU" sz="4400" kern="10" spc="0" dirty="0">
              <a:ln>
                <a:noFill/>
              </a:ln>
              <a:gradFill rotWithShape="0">
                <a:gsLst>
                  <a:gs pos="0">
                    <a:srgbClr val="FF66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6148" name="Picture 4" descr="D:\0ДИСК С\0_МОИ ДОКУМЕНТЫ\ЛОГО_БЛАНКИ\ЛОГО МИНПРОСА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11277" r="6660" b="3892"/>
          <a:stretch/>
        </p:blipFill>
        <p:spPr bwMode="auto">
          <a:xfrm>
            <a:off x="545555" y="1376115"/>
            <a:ext cx="1381163" cy="158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379917" y="1665136"/>
            <a:ext cx="6477483" cy="2988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НЕПРЕРЫВНЫЙ КУРС МАТЕМАТИКИ 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«УЧУСЬ УЧИТЬСЯ»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ДЛЯ 1–9 КЛАССОВ ШКОЛЫ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ВСЕЙ ЛИНЕЙКОЙ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FF6600"/>
                </a:solidFill>
                <a:latin typeface="Arial" pitchFamily="34" charset="0"/>
                <a:ea typeface="+mn-ea"/>
                <a:cs typeface="Arial" pitchFamily="34" charset="0"/>
              </a:rPr>
              <a:t>ВЕРНУЛСЯ В ФЕДЕРАЛЬНЫЙ ПЕРЕЧЕНЬ УЧЕБНИКОВ!</a:t>
            </a:r>
          </a:p>
        </p:txBody>
      </p:sp>
      <p:pic>
        <p:nvPicPr>
          <p:cNvPr id="28" name="Picture 15" descr="https://avatars.mds.yandex.net/get-pdb/33827/6ef32247-0ec2-489b-894f-d21a1a907199/s1200?webp=false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87" y="4335291"/>
            <a:ext cx="1508815" cy="110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001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2165013" y="-1120660"/>
            <a:ext cx="79446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FF5001"/>
                </a:solidFill>
                <a:latin typeface="Arial" charset="0"/>
              </a:rPr>
              <a:t>: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733" y="1052736"/>
            <a:ext cx="9090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С </a:t>
            </a:r>
            <a:r>
              <a:rPr lang="ru-RU" sz="48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КАКИМИ УЧЕБНИКАМИ 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по другим учебным предметам можно использовать курс математики «УЧУСЬ УЧИТЬСЯ»?</a:t>
            </a:r>
            <a:endParaRPr lang="ru-RU" sz="40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96674" y="4005064"/>
            <a:ext cx="8598827" cy="864000"/>
            <a:chOff x="258574" y="5343104"/>
            <a:chExt cx="8598827" cy="86400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324" y="5343104"/>
              <a:ext cx="66215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74" y="5343104"/>
              <a:ext cx="638315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28" y="5343104"/>
              <a:ext cx="660957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C:\Users\Марина\Desktop\математика_для Бинома\обложки для эфу\обложки для эфу\Математика_4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222" y="5343104"/>
              <a:ext cx="64100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C:\Users\Марина\Desktop\математика_для Бинома\обложки для эфу\обложки для эфу\Математика_3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304" y="5343104"/>
              <a:ext cx="633679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 descr="C:\Users\Марина\Desktop\математика_для Бинома\обложки для эфу\обложки для эфу\Математика_2 класс ПетерсонЛГ Част2_учебник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057" y="5343104"/>
              <a:ext cx="64100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C:\Users\Марина\Desktop\математика_для Бинома\обложки для эфу\обложки для эфу\Математика_1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713" y="5343104"/>
              <a:ext cx="645105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Марина\Desktop\математика_для Бинома\обложки для эфу\обложки для эфу\Математика_5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469" y="5343104"/>
              <a:ext cx="635131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C:\Users\Марина\Desktop\математика_для Бинома\обложки для эфу\обложки для эфу\Математика_6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9" y="5343104"/>
              <a:ext cx="636423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 descr="C:\Users\Марина\Desktop\математика_для Бинома\обложки для эфу\обложки для эфу\Алгебра_1 класс ПетерсонЛГ Част3_учебник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501" y="5343104"/>
              <a:ext cx="638149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 descr="C:\Users\Марина\Desktop\математика_для Бинома\обложки для эфу\обложки для эфу\Алгебра_8 класс ПетерсонЛГ_Часть2_учебник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889" y="5343104"/>
              <a:ext cx="627372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 descr="C:\Users\Марина\Desktop\математика_для Бинома\обложки для эфу\обложки для эфу\Алгебра_9 класс ПетерсонЛГ Част1_учебник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495" y="5343104"/>
              <a:ext cx="645906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 descr="http://www.dytbul.com/yazilar/wp-content/uploads/2018/02/question-marks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b="11523"/>
          <a:stretch/>
        </p:blipFill>
        <p:spPr bwMode="auto">
          <a:xfrm>
            <a:off x="3768641" y="5157192"/>
            <a:ext cx="2052000" cy="15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243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3" name="Прямоугольник 11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4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 Box 7"/>
          <p:cNvSpPr txBox="1">
            <a:spLocks noChangeArrowheads="1"/>
          </p:cNvSpPr>
          <p:nvPr/>
        </p:nvSpPr>
        <p:spPr bwMode="auto">
          <a:xfrm>
            <a:off x="2253100" y="68431"/>
            <a:ext cx="69408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FF6600"/>
                </a:solidFill>
                <a:latin typeface="Arial" pitchFamily="34" charset="0"/>
              </a:rPr>
              <a:t>ИЗ ПИСЬМА ИЗДАТЕЛЬСТВ </a:t>
            </a:r>
          </a:p>
          <a:p>
            <a:pPr algn="ctr" eaLnBrk="1" hangingPunct="1"/>
            <a:r>
              <a:rPr lang="ru-RU" sz="2400" b="1" dirty="0" smtClean="0">
                <a:solidFill>
                  <a:srgbClr val="FF6600"/>
                </a:solidFill>
                <a:latin typeface="Arial" pitchFamily="34" charset="0"/>
              </a:rPr>
              <a:t>«ПРОСВЕЩЕНИЕ» И «БИНОМ. ЛБЗ»                    О СИСТЕМЕ «УЧУСЬ УЧИТЬСЯ»  </a:t>
            </a:r>
          </a:p>
        </p:txBody>
      </p:sp>
      <p:sp>
        <p:nvSpPr>
          <p:cNvPr id="20" name="Rectangle 68"/>
          <p:cNvSpPr>
            <a:spLocks noChangeArrowheads="1"/>
          </p:cNvSpPr>
          <p:nvPr/>
        </p:nvSpPr>
        <p:spPr bwMode="auto">
          <a:xfrm>
            <a:off x="4874062" y="1397416"/>
            <a:ext cx="3816424" cy="2014692"/>
          </a:xfrm>
          <a:prstGeom prst="rect">
            <a:avLst/>
          </a:prstGeom>
          <a:solidFill>
            <a:srgbClr val="EBF8FF"/>
          </a:solidFill>
          <a:ln>
            <a:noFill/>
          </a:ln>
        </p:spPr>
        <p:txBody>
          <a:bodyPr anchor="ctr"/>
          <a:lstStyle/>
          <a:p>
            <a:pPr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1. Система «Школа России»</a:t>
            </a:r>
          </a:p>
          <a:p>
            <a:pPr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2. Система «Перспектива»</a:t>
            </a:r>
            <a:endParaRPr lang="ru-RU" altLang="ru-RU" sz="1700" b="1" dirty="0">
              <a:solidFill>
                <a:srgbClr val="002060"/>
              </a:solidFill>
              <a:latin typeface="Arial" pitchFamily="34" charset="0"/>
              <a:sym typeface="Wingdings 2" pitchFamily="18" charset="2"/>
            </a:endParaRPr>
          </a:p>
          <a:p>
            <a:pPr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FF6600"/>
                </a:solidFill>
                <a:latin typeface="Arial" pitchFamily="34" charset="0"/>
                <a:sym typeface="Wingdings 2" pitchFamily="18" charset="2"/>
              </a:rPr>
              <a:t>3. </a:t>
            </a:r>
            <a:r>
              <a:rPr lang="ru-RU" altLang="ru-RU" sz="1700" b="1" dirty="0">
                <a:solidFill>
                  <a:srgbClr val="FF6600"/>
                </a:solidFill>
                <a:latin typeface="Arial" pitchFamily="34" charset="0"/>
                <a:sym typeface="Wingdings 2" pitchFamily="18" charset="2"/>
              </a:rPr>
              <a:t>Система </a:t>
            </a:r>
            <a:r>
              <a:rPr lang="ru-RU" altLang="ru-RU" sz="1700" b="1" dirty="0" smtClean="0">
                <a:solidFill>
                  <a:srgbClr val="FF6600"/>
                </a:solidFill>
                <a:latin typeface="Arial" pitchFamily="34" charset="0"/>
                <a:sym typeface="Wingdings 2" pitchFamily="18" charset="2"/>
              </a:rPr>
              <a:t>«Учусь учиться»                     Л.Г. Петерсон  </a:t>
            </a:r>
            <a:endParaRPr lang="ru-RU" altLang="ru-RU" sz="1700" b="1" dirty="0">
              <a:solidFill>
                <a:srgbClr val="FF6600"/>
              </a:solidFill>
              <a:latin typeface="Arial" pitchFamily="34" charset="0"/>
              <a:sym typeface="Wingdings 2" pitchFamily="18" charset="2"/>
            </a:endParaRPr>
          </a:p>
          <a:p>
            <a:pPr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4. </a:t>
            </a:r>
            <a:r>
              <a:rPr lang="ru-RU" altLang="ru-RU" sz="1700" b="1" dirty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Система </a:t>
            </a: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«Гармония»</a:t>
            </a:r>
            <a:endParaRPr lang="ru-RU" altLang="ru-RU" sz="1700" b="1" dirty="0">
              <a:solidFill>
                <a:srgbClr val="002060"/>
              </a:solidFill>
              <a:latin typeface="Arial" pitchFamily="34" charset="0"/>
              <a:sym typeface="Wingdings 2" pitchFamily="18" charset="2"/>
            </a:endParaRPr>
          </a:p>
          <a:p>
            <a:pPr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5. </a:t>
            </a:r>
            <a:r>
              <a:rPr lang="ru-RU" altLang="ru-RU" sz="1700" b="1" dirty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Система </a:t>
            </a:r>
            <a:r>
              <a:rPr lang="ru-RU" altLang="ru-RU" sz="1700" b="1" dirty="0" smtClean="0">
                <a:solidFill>
                  <a:srgbClr val="002060"/>
                </a:solidFill>
                <a:latin typeface="Arial" pitchFamily="34" charset="0"/>
                <a:sym typeface="Wingdings 2" pitchFamily="18" charset="2"/>
              </a:rPr>
              <a:t>«Д.Б. Эльконина –    В.В. Давыдова»</a:t>
            </a:r>
            <a:endParaRPr lang="ru-RU" altLang="ru-RU" sz="1700" b="1" dirty="0">
              <a:solidFill>
                <a:srgbClr val="002060"/>
              </a:solidFill>
              <a:latin typeface="Arial" pitchFamily="34" charset="0"/>
              <a:sym typeface="Wingdings 2" pitchFamily="18" charset="2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51981" y="1412776"/>
            <a:ext cx="3327931" cy="1901447"/>
            <a:chOff x="4499992" y="3592273"/>
            <a:chExt cx="4294000" cy="2944791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592273"/>
              <a:ext cx="3456000" cy="1109120"/>
            </a:xfrm>
            <a:prstGeom prst="rect">
              <a:avLst/>
            </a:prstGeom>
            <a:noFill/>
            <a:ln w="9525">
              <a:solidFill>
                <a:srgbClr val="97D7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450" y="4618873"/>
              <a:ext cx="3456000" cy="1046836"/>
            </a:xfrm>
            <a:prstGeom prst="rect">
              <a:avLst/>
            </a:prstGeom>
            <a:noFill/>
            <a:ln w="9525">
              <a:solidFill>
                <a:srgbClr val="97D7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7992" y="5509880"/>
              <a:ext cx="3456000" cy="1027184"/>
            </a:xfrm>
            <a:prstGeom prst="rect">
              <a:avLst/>
            </a:prstGeom>
            <a:noFill/>
            <a:ln w="9525">
              <a:solidFill>
                <a:srgbClr val="97D7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21058" y="3606983"/>
            <a:ext cx="8327406" cy="30623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2200" b="1" dirty="0" smtClean="0">
                <a:solidFill>
                  <a:srgbClr val="0070C0"/>
                </a:solidFill>
                <a:latin typeface="Arial"/>
                <a:ea typeface="Calibri"/>
                <a:cs typeface="Times New Roman"/>
              </a:rPr>
              <a:t>СИСТЕМА «УЧУСЬ УЧИТЬСЯ» Л.Г. ПЕТЕРСОН </a:t>
            </a:r>
          </a:p>
          <a:p>
            <a:pPr>
              <a:spcAft>
                <a:spcPts val="300"/>
              </a:spcAft>
            </a:pPr>
            <a:endParaRPr lang="ru-RU" sz="1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300"/>
              </a:spcAft>
            </a:pPr>
            <a:r>
              <a:rPr lang="ru-RU" sz="2000" dirty="0" smtClean="0">
                <a:latin typeface="Arial"/>
                <a:ea typeface="Calibri"/>
                <a:cs typeface="Times New Roman"/>
              </a:rPr>
              <a:t>Система деятельностного метода «Учусь учиться» – </a:t>
            </a:r>
            <a:r>
              <a:rPr lang="ru-RU" sz="2000" b="1" dirty="0" smtClean="0">
                <a:solidFill>
                  <a:srgbClr val="FF6600"/>
                </a:solidFill>
                <a:latin typeface="Arial"/>
                <a:ea typeface="Calibri"/>
                <a:cs typeface="Times New Roman"/>
              </a:rPr>
              <a:t>ОТКРЫТАЯ,</a:t>
            </a:r>
          </a:p>
          <a:p>
            <a:pPr algn="just">
              <a:spcAft>
                <a:spcPts val="300"/>
              </a:spcAft>
            </a:pPr>
            <a:r>
              <a:rPr lang="ru-RU" sz="2000" dirty="0" smtClean="0">
                <a:latin typeface="Arial"/>
                <a:ea typeface="Calibri"/>
                <a:cs typeface="Times New Roman"/>
              </a:rPr>
              <a:t>что позволяет использовать курс математики для 1–4 классов                    Л.Г. Петерсон совместно с учебниками по другим учебным предметам из </a:t>
            </a:r>
            <a:r>
              <a:rPr lang="ru-RU" sz="2000" dirty="0">
                <a:latin typeface="Arial"/>
                <a:ea typeface="Calibri"/>
                <a:cs typeface="Times New Roman"/>
              </a:rPr>
              <a:t>завершенных предметных линий ФП </a:t>
            </a:r>
            <a:r>
              <a:rPr lang="ru-RU" sz="2000" b="1" dirty="0">
                <a:solidFill>
                  <a:srgbClr val="FF6600"/>
                </a:solidFill>
                <a:latin typeface="Arial"/>
                <a:ea typeface="Calibri"/>
                <a:cs typeface="Times New Roman"/>
              </a:rPr>
              <a:t>ПО ВЫБОРУ ОО, </a:t>
            </a:r>
            <a:r>
              <a:rPr lang="ru-RU" sz="2000" b="1" dirty="0" smtClean="0">
                <a:solidFill>
                  <a:srgbClr val="FF6600"/>
                </a:solidFill>
                <a:latin typeface="Arial"/>
                <a:ea typeface="Calibri"/>
                <a:cs typeface="Times New Roman"/>
              </a:rPr>
              <a:t>НЕЗАВИСИМО ОТ ВХОЖДЕНИЯ ИХ В ТУ ИЛИ ИНУЮ СИСТЕМУ УЧЕБНИКОВ.</a:t>
            </a:r>
            <a:endParaRPr lang="ru-RU" sz="2000" b="1" dirty="0" smtClean="0">
              <a:solidFill>
                <a:srgbClr val="FF6600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Arial"/>
                <a:ea typeface="Calibri"/>
                <a:cs typeface="Times New Roman"/>
              </a:rPr>
              <a:t>В системе «Перспектива» дидактический подход Л.Г. Петерсон ПРИНЯТ В КАЧЕСТВЕ МЕТОДОЛОГИЧЕСКОЙ ОСНОВЫ».</a:t>
            </a:r>
            <a:endParaRPr lang="ru-RU" sz="2000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71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3" name="Прямоугольник 11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4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 Box 7"/>
          <p:cNvSpPr txBox="1">
            <a:spLocks noChangeArrowheads="1"/>
          </p:cNvSpPr>
          <p:nvPr/>
        </p:nvSpPr>
        <p:spPr bwMode="auto">
          <a:xfrm>
            <a:off x="2311674" y="232192"/>
            <a:ext cx="672482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600" b="1" dirty="0" smtClean="0">
                <a:solidFill>
                  <a:srgbClr val="FF6600"/>
                </a:solidFill>
                <a:latin typeface="Arial" pitchFamily="34" charset="0"/>
              </a:rPr>
              <a:t>ВАРИАНТЫ ИСПОЛЬЗОВАНИЯ КУРСА «</a:t>
            </a:r>
            <a:r>
              <a:rPr lang="ru-RU" sz="2600" b="1" dirty="0">
                <a:solidFill>
                  <a:srgbClr val="FF6600"/>
                </a:solidFill>
                <a:latin typeface="Arial" pitchFamily="34" charset="0"/>
              </a:rPr>
              <a:t>ИГРАЛОЧКА</a:t>
            </a:r>
            <a:r>
              <a:rPr lang="ru-RU" sz="2600" b="1" dirty="0" smtClean="0">
                <a:solidFill>
                  <a:srgbClr val="FF6600"/>
                </a:solidFill>
                <a:latin typeface="Arial" pitchFamily="34" charset="0"/>
              </a:rPr>
              <a:t>»</a:t>
            </a:r>
            <a:endParaRPr lang="ru-RU" altLang="ru-RU" sz="20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4"/>
          <a:stretch/>
        </p:blipFill>
        <p:spPr bwMode="auto">
          <a:xfrm>
            <a:off x="2524791" y="3726732"/>
            <a:ext cx="4428000" cy="42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1" y="1411492"/>
            <a:ext cx="4002737" cy="221599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ДСДМ</a:t>
            </a:r>
            <a:endParaRPr lang="ru-RU" sz="2400" b="1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КУРС МАТЕМАТИЧЕСКОГО </a:t>
            </a:r>
            <a:r>
              <a:rPr lang="ru-RU" sz="2200" b="1" spc="-4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РАЗВИТИЯ «ИГРАЛОЧКА» –</a:t>
            </a:r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ПЕРВАЯ СТУПЕНЬ КУРСА МАТЕМАТИКИ 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«УЧУСЬ УЧИТЬСЯ»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4790" y="3640896"/>
            <a:ext cx="1379369" cy="576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228184" y="4761360"/>
            <a:ext cx="2460352" cy="1908000"/>
            <a:chOff x="3863666" y="3297374"/>
            <a:chExt cx="3281408" cy="31589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38"/>
            <a:stretch/>
          </p:blipFill>
          <p:spPr bwMode="auto">
            <a:xfrm>
              <a:off x="3863666" y="5442112"/>
              <a:ext cx="3281408" cy="10142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Изображение 1" descr="М_О_ПРЕЗЕНТАЦИЯ_15_ФОН.ps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159" y="3297374"/>
              <a:ext cx="3240915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4" t="39920" r="16020" b="40818"/>
            <a:stretch/>
          </p:blipFill>
          <p:spPr bwMode="auto">
            <a:xfrm>
              <a:off x="3890104" y="3297374"/>
              <a:ext cx="3254969" cy="6442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292008" y="1600962"/>
            <a:ext cx="2211944" cy="1978291"/>
            <a:chOff x="1043608" y="2135237"/>
            <a:chExt cx="4074413" cy="3963231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1" t="37836" r="30353" b="7114"/>
            <a:stretch/>
          </p:blipFill>
          <p:spPr bwMode="auto">
            <a:xfrm>
              <a:off x="1043608" y="2135237"/>
              <a:ext cx="4074413" cy="39632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1" t="81076" r="60037" b="7114"/>
            <a:stretch/>
          </p:blipFill>
          <p:spPr bwMode="auto">
            <a:xfrm flipH="1">
              <a:off x="4211960" y="5248230"/>
              <a:ext cx="867675" cy="8502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66903" y="4653136"/>
            <a:ext cx="3132000" cy="1908000"/>
            <a:chOff x="390650" y="4318544"/>
            <a:chExt cx="3423626" cy="235081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53"/>
            <a:stretch/>
          </p:blipFill>
          <p:spPr bwMode="auto">
            <a:xfrm>
              <a:off x="390651" y="4761360"/>
              <a:ext cx="3423625" cy="190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50" y="4318544"/>
              <a:ext cx="342362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6" t="33104" r="6445" b="26757"/>
          <a:stretch/>
        </p:blipFill>
        <p:spPr bwMode="auto">
          <a:xfrm>
            <a:off x="7228153" y="1492104"/>
            <a:ext cx="1470045" cy="224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24326" r="76908" b="37995"/>
          <a:stretch/>
        </p:blipFill>
        <p:spPr bwMode="auto">
          <a:xfrm>
            <a:off x="4296989" y="4766222"/>
            <a:ext cx="1377096" cy="1928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11219" y="4294257"/>
            <a:ext cx="34001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-4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ВАРИАНТ 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73461" y="4249306"/>
            <a:ext cx="34001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-4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ВАРИАНТ 2</a:t>
            </a:r>
          </a:p>
        </p:txBody>
      </p:sp>
    </p:spTree>
    <p:extLst>
      <p:ext uri="{BB962C8B-B14F-4D97-AF65-F5344CB8AC3E}">
        <p14:creationId xmlns:p14="http://schemas.microsoft.com/office/powerpoint/2010/main" val="4105797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3" name="Прямоугольник 11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4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 Box 7"/>
          <p:cNvSpPr txBox="1">
            <a:spLocks noChangeArrowheads="1"/>
          </p:cNvSpPr>
          <p:nvPr/>
        </p:nvSpPr>
        <p:spPr bwMode="auto">
          <a:xfrm>
            <a:off x="2311674" y="232192"/>
            <a:ext cx="672482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600" b="1" dirty="0" smtClean="0">
                <a:solidFill>
                  <a:srgbClr val="FF6600"/>
                </a:solidFill>
                <a:latin typeface="Arial" pitchFamily="34" charset="0"/>
              </a:rPr>
              <a:t>ВАРИАНТЫ ИСПОЛЬЗОВАНИЯ КУРСА МАТЕМАТИКИ «Учусь учиться», 1–9 </a:t>
            </a:r>
            <a:endParaRPr lang="ru-RU" altLang="ru-RU" sz="20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49" y="1340768"/>
            <a:ext cx="3430980" cy="161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031513" y="3051402"/>
            <a:ext cx="3400158" cy="3617958"/>
            <a:chOff x="3031513" y="3051402"/>
            <a:chExt cx="3400158" cy="3617958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3031513" y="3051402"/>
              <a:ext cx="340015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spc="-40" dirty="0" smtClean="0">
                  <a:solidFill>
                    <a:srgbClr val="00B050"/>
                  </a:solidFill>
                  <a:latin typeface="Arial" charset="0"/>
                  <a:cs typeface="Arial" charset="0"/>
                </a:rPr>
                <a:t>ВАРИАНТ 1</a:t>
              </a:r>
            </a:p>
            <a:p>
              <a:pPr algn="ctr"/>
              <a:r>
                <a:rPr lang="ru-RU" sz="2200" b="1" spc="-40" dirty="0" smtClean="0">
                  <a:solidFill>
                    <a:srgbClr val="00B050"/>
                  </a:solidFill>
                  <a:latin typeface="Arial" charset="0"/>
                  <a:cs typeface="Arial" charset="0"/>
                </a:rPr>
                <a:t>ОТКРЫТАЯ СИСТЕМА</a:t>
              </a:r>
              <a:endParaRPr lang="ru-RU" sz="2200" dirty="0">
                <a:solidFill>
                  <a:srgbClr val="00B050"/>
                </a:solidFill>
              </a:endParaRPr>
            </a:p>
          </p:txBody>
        </p:sp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513" y="5212961"/>
              <a:ext cx="3400157" cy="1456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513" y="3889114"/>
              <a:ext cx="3268679" cy="1099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29" y="1411492"/>
            <a:ext cx="2285459" cy="163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326232" y="3286145"/>
            <a:ext cx="2710264" cy="3309065"/>
            <a:chOff x="46161" y="3094306"/>
            <a:chExt cx="2710264" cy="3309065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2" y="3697274"/>
              <a:ext cx="2398600" cy="2706097"/>
            </a:xfrm>
            <a:prstGeom prst="rect">
              <a:avLst/>
            </a:prstGeom>
            <a:noFill/>
            <a:ln w="19050">
              <a:solidFill>
                <a:srgbClr val="97D7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6161" y="3094306"/>
              <a:ext cx="271026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spc="-40" dirty="0" smtClean="0">
                  <a:solidFill>
                    <a:srgbClr val="00B050"/>
                  </a:solidFill>
                  <a:latin typeface="Arial" charset="0"/>
                  <a:cs typeface="Arial" charset="0"/>
                </a:rPr>
                <a:t>ВАРИАНТ 3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0279" y="3358153"/>
            <a:ext cx="2710264" cy="3355336"/>
            <a:chOff x="70279" y="3358153"/>
            <a:chExt cx="2710264" cy="335533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88679" y="3717397"/>
              <a:ext cx="2438189" cy="2996092"/>
              <a:chOff x="6511223" y="3167188"/>
              <a:chExt cx="2438189" cy="2996092"/>
            </a:xfrm>
          </p:grpSpPr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1223" y="3544571"/>
                <a:ext cx="2438189" cy="26187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2" descr="http://national-expertise.ru/wp-content/uploads/2017/08/MyCollages-1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" t="20926" r="53653" b="29704"/>
              <a:stretch/>
            </p:blipFill>
            <p:spPr bwMode="auto">
              <a:xfrm>
                <a:off x="7359565" y="3167188"/>
                <a:ext cx="915671" cy="405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Прямоугольник 21"/>
            <p:cNvSpPr/>
            <p:nvPr/>
          </p:nvSpPr>
          <p:spPr>
            <a:xfrm>
              <a:off x="70279" y="3358153"/>
              <a:ext cx="271026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spc="-40" dirty="0" smtClean="0">
                  <a:solidFill>
                    <a:srgbClr val="00B050"/>
                  </a:solidFill>
                  <a:latin typeface="Arial" charset="0"/>
                  <a:cs typeface="Arial" charset="0"/>
                </a:rPr>
                <a:t>ВАРИАНТ 2</a:t>
              </a:r>
            </a:p>
          </p:txBody>
        </p:sp>
      </p:grp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r="13300"/>
          <a:stretch/>
        </p:blipFill>
        <p:spPr bwMode="auto">
          <a:xfrm>
            <a:off x="360102" y="1474478"/>
            <a:ext cx="2095345" cy="159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103654" y="2475402"/>
            <a:ext cx="2405175" cy="576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44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0" y="139700"/>
            <a:ext cx="91440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906"/>
            <a:ext cx="7254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5725" y="139700"/>
            <a:ext cx="903605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dirty="0">
                <a:latin typeface="Arial" charset="0"/>
              </a:rPr>
              <a:t>МЕЖДУНАРОДНЫЙ ИССЛЕДОВАТЕЛЬСКИЙ ПРОЕКТ  (ВИП)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spc="-30" dirty="0">
                <a:latin typeface="Arial" charset="0"/>
              </a:rPr>
              <a:t>ФЕДЕРАЛЬНАЯ ИННОВАЦИОННАЯ ПЛОЩАДКА МИНПРОСВЕЩЕНИЯ РОССИИ</a:t>
            </a: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422847"/>
            <a:ext cx="1427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8" descr="ÐÐ°ÑÑÐ¸Ð½ÐºÐ¸ Ð¿Ð¾ Ð·Ð°Ð¿ÑÐ¾ÑÑ Ð»Ð¾Ð³Ð¾ÑÐ¸Ð¿ Ð¼Ð¸Ð½Ð¾Ð±Ñ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5083"/>
            <a:ext cx="8874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458" y="3680817"/>
            <a:ext cx="9144000" cy="14763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251271" y="3831636"/>
            <a:ext cx="8785225" cy="12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Arial" charset="0"/>
              </a:rPr>
              <a:t>РЕЗУЛЬТАТЫ ОБСУЖДЕНИЯ </a:t>
            </a:r>
          </a:p>
          <a:p>
            <a:pPr algn="ctr" fontAlgn="auto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Arial" charset="0"/>
              </a:rPr>
              <a:t>НА </a:t>
            </a:r>
            <a:r>
              <a:rPr lang="ru-RU" altLang="ru-RU" sz="3200" b="1" spc="-30" dirty="0" smtClean="0">
                <a:solidFill>
                  <a:schemeClr val="bg1"/>
                </a:solidFill>
                <a:latin typeface="Arial" charset="0"/>
              </a:rPr>
              <a:t>УЧЁНОМ СОВЕТЕ АПК И ППРО, 2009 Г</a:t>
            </a:r>
            <a:endParaRPr lang="ru-RU" altLang="ru-RU" sz="3200" b="1" spc="-4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" name="Прямоугольник 12"/>
          <p:cNvSpPr>
            <a:spLocks noChangeArrowheads="1"/>
          </p:cNvSpPr>
          <p:nvPr/>
        </p:nvSpPr>
        <p:spPr bwMode="auto">
          <a:xfrm>
            <a:off x="-1588" y="6408738"/>
            <a:ext cx="9145588" cy="46166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5000">
                <a:schemeClr val="bg1"/>
              </a:gs>
              <a:gs pos="43000">
                <a:schemeClr val="bg1"/>
              </a:gs>
              <a:gs pos="100000">
                <a:srgbClr val="CCECFF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4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525" y="2423790"/>
            <a:ext cx="889158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30" dirty="0" smtClean="0">
                <a:solidFill>
                  <a:srgbClr val="FF6600"/>
                </a:solidFill>
                <a:latin typeface="Arial" pitchFamily="34" charset="0"/>
              </a:rPr>
              <a:t>1. УСЛОВИЯ ПЕРЕХОДА СИСТЕМЫ ОБРАЗОВАНИЯ В НОВОЕ КАЧЕСТВО</a:t>
            </a:r>
            <a:endParaRPr lang="ru-RU" sz="3200" b="1" spc="-30" dirty="0">
              <a:solidFill>
                <a:srgbClr val="FF66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31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0" y="139700"/>
            <a:ext cx="91440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906"/>
            <a:ext cx="7254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5725" y="139700"/>
            <a:ext cx="903605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dirty="0">
                <a:latin typeface="Arial" charset="0"/>
              </a:rPr>
              <a:t>МЕЖДУНАРОДНЫЙ ИССЛЕДОВАТЕЛЬСКИЙ ПРОЕКТ  (ВИП)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spc="-30" dirty="0">
                <a:latin typeface="Arial" charset="0"/>
              </a:rPr>
              <a:t>ФЕДЕРАЛЬНАЯ ИННОВАЦИОННАЯ ПЛОЩАДКА МИНПРОСВЕЩЕНИЯ РОССИИ</a:t>
            </a: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422847"/>
            <a:ext cx="1427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8" descr="ÐÐ°ÑÑÐ¸Ð½ÐºÐ¸ Ð¿Ð¾ Ð·Ð°Ð¿ÑÐ¾ÑÑ Ð»Ð¾Ð³Ð¾ÑÐ¸Ð¿ Ð¼Ð¸Ð½Ð¾Ð±Ñ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5083"/>
            <a:ext cx="8874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0" y="3912983"/>
            <a:ext cx="9180513" cy="154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42246" y="4361842"/>
            <a:ext cx="9142099" cy="67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600" b="1" spc="-40" dirty="0" smtClean="0">
                <a:solidFill>
                  <a:schemeClr val="bg1"/>
                </a:solidFill>
                <a:latin typeface="Arial" pitchFamily="34" charset="0"/>
              </a:rPr>
              <a:t>ПРИМЕР</a:t>
            </a:r>
            <a:endParaRPr lang="ru-RU" altLang="ru-RU" sz="3600" b="1" spc="-4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" name="Прямоугольник 12"/>
          <p:cNvSpPr>
            <a:spLocks noChangeArrowheads="1"/>
          </p:cNvSpPr>
          <p:nvPr/>
        </p:nvSpPr>
        <p:spPr bwMode="auto">
          <a:xfrm>
            <a:off x="-1588" y="6408738"/>
            <a:ext cx="9145588" cy="46166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5000">
                <a:schemeClr val="bg1"/>
              </a:gs>
              <a:gs pos="43000">
                <a:schemeClr val="bg1"/>
              </a:gs>
              <a:gs pos="100000">
                <a:srgbClr val="CCECFF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4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" y="2523055"/>
            <a:ext cx="91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30" dirty="0" smtClean="0">
                <a:solidFill>
                  <a:srgbClr val="FF6600"/>
                </a:solidFill>
                <a:latin typeface="Arial" pitchFamily="34" charset="0"/>
              </a:rPr>
              <a:t>3. </a:t>
            </a:r>
            <a:r>
              <a:rPr lang="ru-RU" sz="3600" b="1" spc="-30" dirty="0" smtClean="0">
                <a:solidFill>
                  <a:srgbClr val="FF6600"/>
                </a:solidFill>
                <a:latin typeface="Arial" pitchFamily="34" charset="0"/>
              </a:rPr>
              <a:t>КАК </a:t>
            </a:r>
            <a:r>
              <a:rPr lang="ru-RU" sz="3600" b="1" spc="-30" dirty="0">
                <a:solidFill>
                  <a:srgbClr val="FF6600"/>
                </a:solidFill>
                <a:latin typeface="Arial" pitchFamily="34" charset="0"/>
              </a:rPr>
              <a:t>ДЕТИ ОТКРЫВАЮТ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30" dirty="0">
                <a:solidFill>
                  <a:srgbClr val="FF6600"/>
                </a:solidFill>
                <a:latin typeface="Arial" pitchFamily="34" charset="0"/>
              </a:rPr>
              <a:t>НОВОЕ ЗНАНИЕ?</a:t>
            </a:r>
          </a:p>
        </p:txBody>
      </p:sp>
    </p:spTree>
    <p:extLst>
      <p:ext uri="{BB962C8B-B14F-4D97-AF65-F5344CB8AC3E}">
        <p14:creationId xmlns:p14="http://schemas.microsoft.com/office/powerpoint/2010/main" val="2297505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Прямоугольник 215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7" name="Прямоугольник 216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8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9124" y="2104855"/>
            <a:ext cx="9114922" cy="2435889"/>
            <a:chOff x="470062" y="1837179"/>
            <a:chExt cx="8208910" cy="180410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70062" y="1837179"/>
              <a:ext cx="8208910" cy="34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dirty="0">
                  <a:solidFill>
                    <a:srgbClr val="002060"/>
                  </a:solidFill>
                  <a:latin typeface="Arial" panose="020B0604020202020204" pitchFamily="34" charset="0"/>
                </a:rPr>
                <a:t>ОБЪЯСНИТЕЛЬНО–ИЛЛЮСТРАТИВНЫЙ МЕТОД</a:t>
              </a:r>
            </a:p>
          </p:txBody>
        </p:sp>
        <p:pic>
          <p:nvPicPr>
            <p:cNvPr id="30" name="Picture 12" descr="C:\Users\sony\Desktop\img039-4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58647" y="2582451"/>
              <a:ext cx="778480" cy="77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Выноска-облако 30"/>
            <p:cNvSpPr/>
            <p:nvPr/>
          </p:nvSpPr>
          <p:spPr>
            <a:xfrm rot="208717">
              <a:off x="6139085" y="2315313"/>
              <a:ext cx="1377020" cy="859467"/>
            </a:xfrm>
            <a:prstGeom prst="cloudCallout">
              <a:avLst>
                <a:gd name="adj1" fmla="val -73789"/>
                <a:gd name="adj2" fmla="val -2707"/>
              </a:avLst>
            </a:prstGeom>
            <a:noFill/>
            <a:ln>
              <a:solidFill>
                <a:srgbClr val="659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114279" y="2446770"/>
              <a:ext cx="1453771" cy="3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ECF8A"/>
                      </a:gs>
                      <a:gs pos="50000">
                        <a:srgbClr val="FFFFFF"/>
                      </a:gs>
                      <a:gs pos="100000">
                        <a:srgbClr val="FECF8A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lang="ru-RU" sz="1600" dirty="0">
                  <a:latin typeface="Arial" pitchFamily="34" charset="0"/>
                  <a:cs typeface="Arial" pitchFamily="34" charset="0"/>
                </a:rPr>
                <a:t>Зачем?</a:t>
              </a: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073695" y="2302078"/>
              <a:ext cx="3395816" cy="1339210"/>
              <a:chOff x="429910" y="2241118"/>
              <a:chExt cx="3395816" cy="1339210"/>
            </a:xfrm>
          </p:grpSpPr>
          <p:sp>
            <p:nvSpPr>
              <p:cNvPr id="34" name="Text Box 11"/>
              <p:cNvSpPr txBox="1">
                <a:spLocks noChangeArrowheads="1"/>
              </p:cNvSpPr>
              <p:nvPr/>
            </p:nvSpPr>
            <p:spPr bwMode="auto">
              <a:xfrm>
                <a:off x="473015" y="2396508"/>
                <a:ext cx="1453771" cy="314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ECF8A"/>
                        </a:gs>
                        <a:gs pos="50000">
                          <a:srgbClr val="FFFFFF"/>
                        </a:gs>
                        <a:gs pos="100000">
                          <a:srgbClr val="FECF8A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dirty="0">
                    <a:latin typeface="Arial" pitchFamily="34" charset="0"/>
                    <a:cs typeface="Arial" pitchFamily="34" charset="0"/>
                  </a:rPr>
                  <a:t>Запомни!</a:t>
                </a:r>
              </a:p>
            </p:txBody>
          </p:sp>
          <p:grpSp>
            <p:nvGrpSpPr>
              <p:cNvPr id="35" name="Группа 34"/>
              <p:cNvGrpSpPr/>
              <p:nvPr/>
            </p:nvGrpSpPr>
            <p:grpSpPr>
              <a:xfrm>
                <a:off x="1828308" y="2315739"/>
                <a:ext cx="1997418" cy="1264589"/>
                <a:chOff x="1174773" y="2315739"/>
                <a:chExt cx="1997418" cy="1264589"/>
              </a:xfrm>
            </p:grpSpPr>
            <p:pic>
              <p:nvPicPr>
                <p:cNvPr id="60" name="Picture 14" descr="http://2.bp.blogspot.com/-R98Ws_bkfuc/VSvCSdnUz_I/AAAAAAAABGw/RfwyAVFvXxU/s1600/teacher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74773" y="2315739"/>
                  <a:ext cx="1997418" cy="12645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Прямоугольник 60"/>
                <p:cNvSpPr/>
                <p:nvPr/>
              </p:nvSpPr>
              <p:spPr>
                <a:xfrm>
                  <a:off x="1735027" y="2503353"/>
                  <a:ext cx="1298144" cy="2279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 fontAlgn="base">
                    <a:spcBef>
                      <a:spcPct val="0"/>
                    </a:spcBef>
                    <a:spcAft>
                      <a:spcPts val="300"/>
                    </a:spcAft>
                  </a:pPr>
                  <a:r>
                    <a:rPr lang="ru-RU" sz="1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4 + 4 + 4 = 4 ∙ 3</a:t>
                  </a:r>
                  <a:endParaRPr lang="ru-RU" sz="3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6" name="Выноска-облако 35"/>
              <p:cNvSpPr/>
              <p:nvPr/>
            </p:nvSpPr>
            <p:spPr>
              <a:xfrm rot="21117414" flipH="1">
                <a:off x="470062" y="2241118"/>
                <a:ext cx="1452832" cy="1008830"/>
              </a:xfrm>
              <a:prstGeom prst="cloudCallout">
                <a:avLst>
                  <a:gd name="adj1" fmla="val -68303"/>
                  <a:gd name="adj2" fmla="val -2738"/>
                </a:avLst>
              </a:prstGeom>
              <a:noFill/>
              <a:ln>
                <a:solidFill>
                  <a:srgbClr val="659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>
                <a:off x="429910" y="2684089"/>
                <a:ext cx="1575256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ECF8A"/>
                        </a:gs>
                        <a:gs pos="50000">
                          <a:srgbClr val="FFFFFF"/>
                        </a:gs>
                        <a:gs pos="100000">
                          <a:srgbClr val="FECF8A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ts val="300"/>
                  </a:spcAft>
                </a:pPr>
                <a:r>
                  <a:rPr lang="ru-RU" sz="1600" dirty="0">
                    <a:latin typeface="Arial" pitchFamily="34" charset="0"/>
                    <a:cs typeface="Arial" pitchFamily="34" charset="0"/>
                  </a:rPr>
                  <a:t>Тренируйся!</a:t>
                </a:r>
              </a:p>
            </p:txBody>
          </p:sp>
        </p:grpSp>
      </p:grpSp>
      <p:grpSp>
        <p:nvGrpSpPr>
          <p:cNvPr id="62" name="Группа 5"/>
          <p:cNvGrpSpPr>
            <a:grpSpLocks/>
          </p:cNvGrpSpPr>
          <p:nvPr/>
        </p:nvGrpSpPr>
        <p:grpSpPr bwMode="auto">
          <a:xfrm>
            <a:off x="360154" y="2685653"/>
            <a:ext cx="8475662" cy="1895475"/>
            <a:chOff x="208153" y="1969009"/>
            <a:chExt cx="8878697" cy="1743272"/>
          </a:xfrm>
        </p:grpSpPr>
        <p:cxnSp>
          <p:nvCxnSpPr>
            <p:cNvPr id="63" name="Прямая соединительная линия 62"/>
            <p:cNvCxnSpPr/>
            <p:nvPr/>
          </p:nvCxnSpPr>
          <p:spPr>
            <a:xfrm flipV="1">
              <a:off x="208153" y="1969009"/>
              <a:ext cx="8878697" cy="17432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H="1" flipV="1">
              <a:off x="208153" y="1969009"/>
              <a:ext cx="8878697" cy="17432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303999" y="210356"/>
            <a:ext cx="6768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FF5001"/>
                </a:solidFill>
                <a:latin typeface="Arial" pitchFamily="34" charset="0"/>
              </a:rPr>
              <a:t>ПРИМЕР  2.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FF5001"/>
                </a:solidFill>
                <a:latin typeface="Arial" pitchFamily="34" charset="0"/>
              </a:rPr>
              <a:t>ВВЕДЕНИЕ ДЕЙСТВИЯ УМНОЖЕНИЯ</a:t>
            </a:r>
          </a:p>
        </p:txBody>
      </p:sp>
    </p:spTree>
    <p:extLst>
      <p:ext uri="{BB962C8B-B14F-4D97-AF65-F5344CB8AC3E}">
        <p14:creationId xmlns:p14="http://schemas.microsoft.com/office/powerpoint/2010/main" val="3543284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91076" y="1202993"/>
            <a:ext cx="6817228" cy="109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1–2. МОТИВАЦИЯ, АКТУАЛИЗАЦИЯ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Практические задачи, приводящие к сумме равных слагаемых.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31787" b="18309"/>
          <a:stretch/>
        </p:blipFill>
        <p:spPr bwMode="auto">
          <a:xfrm>
            <a:off x="651296" y="5606090"/>
            <a:ext cx="5720904" cy="10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/>
          <a:stretch/>
        </p:blipFill>
        <p:spPr bwMode="auto">
          <a:xfrm>
            <a:off x="593241" y="5157192"/>
            <a:ext cx="2870608" cy="3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89044" y="2675630"/>
            <a:ext cx="6699070" cy="2106892"/>
            <a:chOff x="177186" y="2981789"/>
            <a:chExt cx="6960133" cy="236995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59" b="-1161"/>
            <a:stretch/>
          </p:blipFill>
          <p:spPr bwMode="auto">
            <a:xfrm>
              <a:off x="177186" y="2981789"/>
              <a:ext cx="6960133" cy="196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750" y="3383259"/>
              <a:ext cx="1200016" cy="1968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7536789" y="1446666"/>
            <a:ext cx="1299396" cy="1540913"/>
            <a:chOff x="7447684" y="1860489"/>
            <a:chExt cx="1299396" cy="1525656"/>
          </a:xfrm>
        </p:grpSpPr>
        <p:pic>
          <p:nvPicPr>
            <p:cNvPr id="18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684" y="1860489"/>
              <a:ext cx="1299396" cy="1525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217" y="1999256"/>
              <a:ext cx="1584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835567" y="3639071"/>
            <a:ext cx="840889" cy="2310209"/>
            <a:chOff x="7737011" y="3061374"/>
            <a:chExt cx="840889" cy="2310209"/>
          </a:xfrm>
        </p:grpSpPr>
        <p:pic>
          <p:nvPicPr>
            <p:cNvPr id="20" name="Picture 8" descr="D:\0ДИСК С\0_МОИ ДОКУМЕНТЫ\КНИГИ\МИТРЮКОВА_СМАЙЛИКИ\Peterson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011" y="3061374"/>
              <a:ext cx="84088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D:\0ДИСК С\0_МОИ ДОКУМЕНТЫ\КНИГИ\МИТРЮКОВА_СМАЙЛИКИ\Peterson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011" y="4291583"/>
              <a:ext cx="84088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2977" y="625461"/>
            <a:ext cx="903649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>ДЕЯТЕЛЬНОСТНЫЙ  МЕТОД (ТДМ)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42146" y="4443968"/>
            <a:ext cx="392295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+ 10 + 10 + 10 + 10 + 10 + 10 = 70 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1481" y="2275521"/>
            <a:ext cx="153251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УЧЕБНИК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62016" y="4829090"/>
            <a:ext cx="38659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РАБОЧАЯ ТЕТРАДЬ</a:t>
            </a:r>
          </a:p>
        </p:txBody>
      </p:sp>
    </p:spTree>
    <p:extLst>
      <p:ext uri="{BB962C8B-B14F-4D97-AF65-F5344CB8AC3E}">
        <p14:creationId xmlns:p14="http://schemas.microsoft.com/office/powerpoint/2010/main" val="45686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63" y="476672"/>
            <a:ext cx="1299396" cy="152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35482" y="831776"/>
            <a:ext cx="7204801" cy="136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2. ПРОБНОЕ  ДЕЙСТВИЕ  И  ФИКСАЦИЯ  ИНДИВИДУАЛЬНОГО ЗАТРУДНЕНИЯ </a:t>
            </a:r>
          </a:p>
          <a:p>
            <a:pPr eaLnBrk="1" hangingPunct="1">
              <a:spcBef>
                <a:spcPts val="1800"/>
              </a:spcBef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Задача на пробное действие (время ограничивается)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/>
          <a:stretch/>
        </p:blipFill>
        <p:spPr bwMode="auto">
          <a:xfrm>
            <a:off x="420078" y="2236355"/>
            <a:ext cx="7035607" cy="116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167294" y="3430741"/>
            <a:ext cx="4075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66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23528" y="3646903"/>
            <a:ext cx="4991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120 + 120 + 120 + 120 + 120 + …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819872" y="2150864"/>
            <a:ext cx="840886" cy="2229265"/>
            <a:chOff x="7819872" y="3086968"/>
            <a:chExt cx="840886" cy="2229265"/>
          </a:xfrm>
        </p:grpSpPr>
        <p:pic>
          <p:nvPicPr>
            <p:cNvPr id="37" name="Picture 5" descr="D:\0ДИСК С\0_МОИ ДОКУМЕНТЫ\КНИГИ\МИТРЮКОВА_СМАЙЛИКИ\Peterson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872" y="3086968"/>
              <a:ext cx="840886" cy="103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D:\0ДИСК С\0_МОИ ДОКУМЕНТЫ\КНИГИ\МИТРЮКОВА_СМАЙЛИКИ\Peterson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872" y="4277703"/>
              <a:ext cx="840886" cy="103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 descr="D:\0ДИСК С\0_МОИ ДОКУМЕНТЫ\КНИГИ\МИТРЮКОВА_СМАЙЛИКИ\Peterson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48" y="4509120"/>
            <a:ext cx="879106" cy="10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5482" y="4581128"/>
            <a:ext cx="7163069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Затруднение ученики фиксируют в форме:</a:t>
            </a:r>
          </a:p>
          <a:p>
            <a:pPr marL="1249363" indent="-1249363">
              <a:spcAft>
                <a:spcPts val="1200"/>
              </a:spcAft>
            </a:pPr>
            <a:r>
              <a:rPr lang="ru-RU" sz="2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«Я  пока  не  могу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записать выражение к этой задаче»</a:t>
            </a:r>
            <a:endParaRPr lang="ru-RU" sz="2000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0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01" y="980728"/>
            <a:ext cx="1315549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409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26" y="2535990"/>
            <a:ext cx="1129306" cy="118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56459" y="694513"/>
            <a:ext cx="7321342" cy="4750711"/>
            <a:chOff x="256459" y="694513"/>
            <a:chExt cx="7321342" cy="475071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81216" y="694513"/>
              <a:ext cx="7168666" cy="4750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256459" y="1013647"/>
              <a:ext cx="71376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400" dirty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3. ВЫЯВЛЕНИЕ МЕСТА И ПРИЧИНЫ ЗАТРУДНЕНИЯ </a:t>
              </a:r>
            </a:p>
          </p:txBody>
        </p:sp>
        <p:sp>
          <p:nvSpPr>
            <p:cNvPr id="23" name="Прямоугольник 4"/>
            <p:cNvSpPr>
              <a:spLocks noChangeArrowheads="1"/>
            </p:cNvSpPr>
            <p:nvPr/>
          </p:nvSpPr>
          <p:spPr bwMode="auto">
            <a:xfrm>
              <a:off x="291933" y="1556792"/>
              <a:ext cx="7285868" cy="3323987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altLang="ru-RU" sz="2000" dirty="0">
                  <a:latin typeface="Arial" charset="0"/>
                </a:rPr>
                <a:t>– Что для надо сделать для ответа на вопрос задачи? (Надо составить сумму, которая состоит из 856 слагаемых, равных 120.)</a:t>
              </a:r>
            </a:p>
            <a:p>
              <a:pPr eaLnBrk="1" hangingPunct="1">
                <a:spcAft>
                  <a:spcPts val="1200"/>
                </a:spcAft>
                <a:defRPr/>
              </a:pPr>
              <a:r>
                <a:rPr lang="ru-RU" altLang="ru-RU" sz="2000" spc="-20" dirty="0">
                  <a:latin typeface="Arial" charset="0"/>
                </a:rPr>
                <a:t>– Разве вы не умеете находить сумму?  (Умеем.)</a:t>
              </a:r>
            </a:p>
            <a:p>
              <a:pPr eaLnBrk="1" hangingPunct="1">
                <a:spcAft>
                  <a:spcPts val="1200"/>
                </a:spcAft>
                <a:defRPr/>
              </a:pPr>
              <a:r>
                <a:rPr lang="ru-RU" altLang="ru-RU" sz="2000" spc="-20" dirty="0">
                  <a:latin typeface="Arial" charset="0"/>
                </a:rPr>
                <a:t>– А почему же здесь возникла трудность? (Слишком много слагаемых.)  </a:t>
              </a:r>
              <a:r>
                <a:rPr lang="ru-RU" altLang="ru-RU" sz="2000" dirty="0">
                  <a:solidFill>
                    <a:srgbClr val="0070C0"/>
                  </a:solidFill>
                  <a:latin typeface="Arial" charset="0"/>
                </a:rPr>
                <a:t>– </a:t>
              </a:r>
              <a:r>
                <a:rPr lang="ru-RU" altLang="ru-RU" sz="2000" b="1" dirty="0">
                  <a:solidFill>
                    <a:srgbClr val="0070C0"/>
                  </a:solidFill>
                  <a:latin typeface="Arial" charset="0"/>
                </a:rPr>
                <a:t>МЕСТО ЗАТРУДНЕНИЯ</a:t>
              </a:r>
            </a:p>
            <a:p>
              <a:pPr>
                <a:spcAft>
                  <a:spcPts val="1200"/>
                </a:spcAft>
                <a:defRPr/>
              </a:pPr>
              <a:r>
                <a:rPr lang="ru-RU" altLang="ru-RU" sz="2000" spc="-20" dirty="0">
                  <a:latin typeface="Arial" charset="0"/>
                </a:rPr>
                <a:t>– Что же вы пока не знаете? </a:t>
              </a:r>
              <a:r>
                <a:rPr lang="ru-RU" altLang="ru-RU" sz="2000" b="1" kern="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altLang="ru-RU" sz="2000" b="1" i="1" kern="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 пока не знаю, </a:t>
              </a:r>
              <a:r>
                <a:rPr lang="ru-RU" altLang="ru-RU" sz="2000" spc="-20" dirty="0">
                  <a:latin typeface="Arial" charset="0"/>
                </a:rPr>
                <a:t>как записать сумму, где много </a:t>
              </a:r>
              <a:r>
                <a:rPr lang="ru-RU" altLang="ru-RU" sz="2000" i="1" spc="-20" dirty="0">
                  <a:latin typeface="Arial" charset="0"/>
                </a:rPr>
                <a:t>одинаковых</a:t>
              </a:r>
              <a:r>
                <a:rPr lang="ru-RU" altLang="ru-RU" sz="2000" spc="-20" dirty="0">
                  <a:latin typeface="Arial" charset="0"/>
                </a:rPr>
                <a:t> слагаемых».)  </a:t>
              </a:r>
              <a:r>
                <a:rPr lang="ru-RU" altLang="ru-RU" sz="2000" dirty="0">
                  <a:solidFill>
                    <a:srgbClr val="FF6600"/>
                  </a:solidFill>
                  <a:latin typeface="Arial" charset="0"/>
                </a:rPr>
                <a:t>–</a:t>
              </a:r>
              <a:r>
                <a:rPr lang="ru-RU" altLang="ru-RU" sz="2000" dirty="0">
                  <a:solidFill>
                    <a:srgbClr val="0070C0"/>
                  </a:solidFill>
                  <a:latin typeface="Arial" charset="0"/>
                </a:rPr>
                <a:t> </a:t>
              </a:r>
              <a:r>
                <a:rPr lang="ru-RU" altLang="ru-RU" sz="2000" b="1" dirty="0">
                  <a:solidFill>
                    <a:srgbClr val="FF6600"/>
                  </a:solidFill>
                  <a:latin typeface="Arial" charset="0"/>
                </a:rPr>
                <a:t>ПРИЧИНА ЗАТРУДНЕНИЯ</a:t>
              </a:r>
              <a:endParaRPr lang="ru-RU" altLang="ru-RU" sz="2000" b="1" i="1" dirty="0">
                <a:solidFill>
                  <a:srgbClr val="0070C0"/>
                </a:solidFill>
                <a:latin typeface="Arial" charset="0"/>
              </a:endParaRPr>
            </a:p>
          </p:txBody>
        </p:sp>
      </p:grpSp>
      <p:pic>
        <p:nvPicPr>
          <p:cNvPr id="11266" name="Picture 2" descr="D:\0ДИСК С\0_МОИ ДОКУМЕНТЫ\КНИГИ\МИТРЮКОВА_СМАЙЛИКИ\Peterson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40" y="4163950"/>
            <a:ext cx="120527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5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55501" y="676230"/>
            <a:ext cx="7280965" cy="5544393"/>
            <a:chOff x="74228" y="694513"/>
            <a:chExt cx="7280965" cy="5544393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86527" y="694513"/>
              <a:ext cx="7168666" cy="5544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74228" y="836769"/>
              <a:ext cx="707157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400" spc="-40" dirty="0">
                  <a:solidFill>
                    <a:srgbClr val="0070C0"/>
                  </a:solidFill>
                  <a:latin typeface="Arial Narrow" pitchFamily="34" charset="0"/>
                  <a:cs typeface="Arial" pitchFamily="34" charset="0"/>
                </a:rPr>
                <a:t>4. ПОСТРОЕНИЕ ПРОЕКТА ВЫХОДА ИЗ ЗАТРУДНЕНИЯ </a:t>
              </a:r>
            </a:p>
          </p:txBody>
        </p:sp>
        <p:sp>
          <p:nvSpPr>
            <p:cNvPr id="16" name="Прямоугольник 4"/>
            <p:cNvSpPr>
              <a:spLocks noChangeArrowheads="1"/>
            </p:cNvSpPr>
            <p:nvPr/>
          </p:nvSpPr>
          <p:spPr bwMode="auto">
            <a:xfrm>
              <a:off x="107278" y="1407879"/>
              <a:ext cx="7020000" cy="1015663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altLang="ru-RU" sz="2000" b="1" dirty="0">
                  <a:latin typeface="Arial" charset="0"/>
                </a:rPr>
                <a:t>Цель: </a:t>
              </a:r>
              <a:r>
                <a:rPr lang="ru-RU" altLang="ru-RU" sz="2000" dirty="0">
                  <a:latin typeface="Arial" charset="0"/>
                </a:rPr>
                <a:t>научиться быстро записывать сумму, где много </a:t>
              </a:r>
              <a:r>
                <a:rPr lang="ru-RU" altLang="ru-RU" sz="2000" i="1" spc="-20" dirty="0">
                  <a:latin typeface="Arial" charset="0"/>
                </a:rPr>
                <a:t>одинаковых</a:t>
              </a:r>
              <a:r>
                <a:rPr lang="ru-RU" altLang="ru-RU" sz="2000" spc="-20" dirty="0">
                  <a:latin typeface="Arial" charset="0"/>
                </a:rPr>
                <a:t>  </a:t>
              </a:r>
              <a:r>
                <a:rPr lang="ru-RU" altLang="ru-RU" sz="2000" dirty="0">
                  <a:latin typeface="Arial" charset="0"/>
                </a:rPr>
                <a:t>слагаемых (учитель сообщает, что это действие называется умножением).</a:t>
              </a:r>
            </a:p>
          </p:txBody>
        </p:sp>
        <p:pic>
          <p:nvPicPr>
            <p:cNvPr id="3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779" y="4391904"/>
              <a:ext cx="2304000" cy="1535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370956" y="2420888"/>
            <a:ext cx="7020000" cy="40011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ru-RU" altLang="ru-RU" sz="2000" b="1" dirty="0">
                <a:latin typeface="Arial" charset="0"/>
              </a:rPr>
              <a:t>Способ: </a:t>
            </a:r>
            <a:r>
              <a:rPr lang="ru-RU" altLang="ru-RU" sz="2000" dirty="0">
                <a:latin typeface="Arial" charset="0"/>
              </a:rPr>
              <a:t>придумаем сами, будем работать в группах.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6322"/>
            <a:ext cx="1315548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387052" y="2857192"/>
            <a:ext cx="7020000" cy="157992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ru-RU" altLang="ru-RU" sz="2000" b="1" dirty="0">
                <a:latin typeface="Arial" charset="0"/>
              </a:rPr>
              <a:t>План: </a:t>
            </a:r>
          </a:p>
          <a:p>
            <a:pPr eaLnBrk="1" hangingPunct="1">
              <a:spcAft>
                <a:spcPts val="400"/>
              </a:spcAft>
              <a:defRPr/>
            </a:pPr>
            <a:r>
              <a:rPr lang="ru-RU" altLang="ru-RU" sz="2000" dirty="0">
                <a:latin typeface="Arial" charset="0"/>
              </a:rPr>
              <a:t>1) Выдвинем свои версии и сравним их.</a:t>
            </a:r>
          </a:p>
          <a:p>
            <a:pPr eaLnBrk="1" hangingPunct="1">
              <a:spcAft>
                <a:spcPts val="400"/>
              </a:spcAft>
              <a:defRPr/>
            </a:pPr>
            <a:r>
              <a:rPr lang="ru-RU" altLang="ru-RU" sz="2000" spc="-20" dirty="0">
                <a:latin typeface="Arial" charset="0"/>
              </a:rPr>
              <a:t>2) Выберем самый удобный способ записи.</a:t>
            </a:r>
          </a:p>
          <a:p>
            <a:pPr>
              <a:spcAft>
                <a:spcPts val="400"/>
              </a:spcAft>
              <a:defRPr/>
            </a:pPr>
            <a:r>
              <a:rPr lang="ru-RU" altLang="ru-RU" sz="2000" spc="-20" dirty="0">
                <a:latin typeface="Arial" charset="0"/>
              </a:rPr>
              <a:t>3) Сравним с учебником.</a:t>
            </a:r>
            <a:endParaRPr lang="ru-RU" altLang="ru-RU" sz="2000" b="1" i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7" name="Picture 11" descr="D:\0ДИСК С\0_МОИ ДОКУМЕНТЫ\КНИГИ\МИТРЮКОВА_СМАЙЛИКИ\Peterson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12" y="2709080"/>
            <a:ext cx="11211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D:\0ДИСК С\0_МОИ ДОКУМЕНТЫ\КНИГИ\МИТРЮКОВА_СМАЙЛИКИ\Peterson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12" y="4365264"/>
            <a:ext cx="11211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96600" y="4985272"/>
            <a:ext cx="3515062" cy="964008"/>
            <a:chOff x="396600" y="4725144"/>
            <a:chExt cx="3515062" cy="964008"/>
          </a:xfrm>
        </p:grpSpPr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3546773" y="4725144"/>
              <a:ext cx="3648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ECF8A"/>
                      </a:gs>
                      <a:gs pos="50000">
                        <a:srgbClr val="FFFFFF"/>
                      </a:gs>
                      <a:gs pos="100000">
                        <a:srgbClr val="FECF8A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6600"/>
                  </a:solidFill>
                  <a:latin typeface="Arial" charset="0"/>
                  <a:cs typeface="Arial" charset="0"/>
                </a:rPr>
                <a:t>?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96600" y="4816205"/>
              <a:ext cx="31672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ECF8A"/>
                      </a:gs>
                      <a:gs pos="50000">
                        <a:srgbClr val="FFFFFF"/>
                      </a:gs>
                      <a:gs pos="100000">
                        <a:srgbClr val="FECF8A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000" b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120 + 120 +  …  + 120   = </a:t>
              </a:r>
            </a:p>
          </p:txBody>
        </p:sp>
        <p:sp>
          <p:nvSpPr>
            <p:cNvPr id="31" name="Правая фигурная скобка 30"/>
            <p:cNvSpPr/>
            <p:nvPr/>
          </p:nvSpPr>
          <p:spPr bwMode="auto">
            <a:xfrm rot="5400000" flipV="1">
              <a:off x="1658756" y="3971484"/>
              <a:ext cx="216000" cy="2556000"/>
            </a:xfrm>
            <a:prstGeom prst="rightBrace">
              <a:avLst>
                <a:gd name="adj1" fmla="val 3591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1267295" y="5319820"/>
              <a:ext cx="12839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ECF8A"/>
                      </a:gs>
                      <a:gs pos="50000">
                        <a:srgbClr val="FFFFFF"/>
                      </a:gs>
                      <a:gs pos="100000">
                        <a:srgbClr val="FECF8A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800" b="0" dirty="0">
                  <a:latin typeface="Arial" charset="0"/>
                  <a:cs typeface="Arial" charset="0"/>
                </a:rPr>
                <a:t>856 раз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29880" y="4541058"/>
            <a:ext cx="4491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altLang="ru-RU" sz="2000" b="1" dirty="0">
                <a:latin typeface="Arial" charset="0"/>
              </a:rPr>
              <a:t>Учитель записывает выражение: </a:t>
            </a:r>
          </a:p>
        </p:txBody>
      </p:sp>
    </p:spTree>
    <p:extLst>
      <p:ext uri="{BB962C8B-B14F-4D97-AF65-F5344CB8AC3E}">
        <p14:creationId xmlns:p14="http://schemas.microsoft.com/office/powerpoint/2010/main" val="154486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92260" y="764704"/>
            <a:ext cx="7056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spc="-4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РЕАЛИЗАЦИЯ ПОСТРОЕННОГО ПРОЕКТА</a:t>
            </a:r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278649" y="1353752"/>
            <a:ext cx="7236000" cy="101566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altLang="ru-RU" sz="2000" b="1" spc="-40" dirty="0">
                <a:latin typeface="Arial" charset="0"/>
              </a:rPr>
              <a:t>1. </a:t>
            </a:r>
            <a:r>
              <a:rPr lang="ru-RU" altLang="ru-RU" sz="2000" spc="-40" dirty="0">
                <a:latin typeface="Arial" charset="0"/>
              </a:rPr>
              <a:t>Дети должны догадаться, что в записи надо зафиксировать </a:t>
            </a:r>
            <a:r>
              <a:rPr lang="ru-RU" altLang="ru-RU" sz="2000" dirty="0">
                <a:latin typeface="Arial" charset="0"/>
              </a:rPr>
              <a:t>слагаемое и их количество. Они выдвигают  свои версии и согласовывают версию класса, например: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305264" y="3789040"/>
            <a:ext cx="446056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120 + 120 +  …  + 120   =  120 ∙ 856 </a:t>
            </a:r>
          </a:p>
        </p:txBody>
      </p:sp>
      <p:sp>
        <p:nvSpPr>
          <p:cNvPr id="31" name="Правая фигурная скобка 30"/>
          <p:cNvSpPr/>
          <p:nvPr/>
        </p:nvSpPr>
        <p:spPr bwMode="auto">
          <a:xfrm rot="5400000" flipV="1">
            <a:off x="1556348" y="3104517"/>
            <a:ext cx="216000" cy="2475138"/>
          </a:xfrm>
          <a:prstGeom prst="rightBrace">
            <a:avLst>
              <a:gd name="adj1" fmla="val 3591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237346" y="4484538"/>
            <a:ext cx="1283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0" dirty="0">
                <a:latin typeface="Arial" charset="0"/>
                <a:cs typeface="Arial" charset="0"/>
              </a:rPr>
              <a:t>856 раз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8649" y="3044151"/>
            <a:ext cx="7027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2. </a:t>
            </a:r>
            <a:r>
              <a:rPr lang="ru-RU" altLang="ru-RU" sz="2000" dirty="0">
                <a:solidFill>
                  <a:srgbClr val="000000"/>
                </a:solidFill>
                <a:latin typeface="Arial" charset="0"/>
              </a:rPr>
              <a:t>Выбранную версию дети сравнивают с учебником и, при необходимости, корректируют: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89240"/>
            <a:ext cx="3617756" cy="900000"/>
          </a:xfrm>
          <a:prstGeom prst="rect">
            <a:avLst/>
          </a:prstGeom>
          <a:solidFill>
            <a:schemeClr val="bg1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78649" y="4829090"/>
            <a:ext cx="470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3. </a:t>
            </a:r>
            <a:r>
              <a:rPr lang="ru-RU" altLang="ru-RU" sz="2000" dirty="0">
                <a:solidFill>
                  <a:srgbClr val="000000"/>
                </a:solidFill>
                <a:latin typeface="Arial" charset="0"/>
              </a:rPr>
              <a:t>В завершение, они строят эталон и сравнивают с текстом учебника:</a:t>
            </a:r>
          </a:p>
        </p:txBody>
      </p:sp>
      <p:sp>
        <p:nvSpPr>
          <p:cNvPr id="38" name="Правая фигурная скобка 37"/>
          <p:cNvSpPr/>
          <p:nvPr/>
        </p:nvSpPr>
        <p:spPr bwMode="auto">
          <a:xfrm rot="5400000" flipV="1">
            <a:off x="1703963" y="4954771"/>
            <a:ext cx="252000" cy="2261944"/>
          </a:xfrm>
          <a:prstGeom prst="rightBrace">
            <a:avLst>
              <a:gd name="adj1" fmla="val 3591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341134" y="6155641"/>
            <a:ext cx="1283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latin typeface="Arial" charset="0"/>
                <a:cs typeface="Arial" charset="0"/>
              </a:rPr>
              <a:t>b</a:t>
            </a:r>
            <a:r>
              <a:rPr lang="ru-RU" sz="2000" dirty="0">
                <a:latin typeface="Arial" charset="0"/>
                <a:cs typeface="Arial" charset="0"/>
              </a:rPr>
              <a:t> раз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99212" y="5647262"/>
            <a:ext cx="32764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ECF8A"/>
                    </a:gs>
                    <a:gs pos="50000">
                      <a:srgbClr val="FFFFFF"/>
                    </a:gs>
                    <a:gs pos="100000">
                      <a:srgbClr val="FECF8A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i="1" dirty="0">
                <a:latin typeface="Arial" charset="0"/>
                <a:cs typeface="Arial" charset="0"/>
              </a:rPr>
              <a:t>а</a:t>
            </a:r>
            <a:r>
              <a:rPr lang="ru-RU" sz="2000" dirty="0">
                <a:latin typeface="Arial" charset="0"/>
                <a:cs typeface="Arial" charset="0"/>
              </a:rPr>
              <a:t>  +  </a:t>
            </a:r>
            <a:r>
              <a:rPr lang="ru-RU" sz="2000" i="1" dirty="0">
                <a:latin typeface="Arial" charset="0"/>
                <a:cs typeface="Arial" charset="0"/>
              </a:rPr>
              <a:t>а</a:t>
            </a:r>
            <a:r>
              <a:rPr lang="ru-RU" sz="2000" dirty="0">
                <a:latin typeface="Arial" charset="0"/>
                <a:cs typeface="Arial" charset="0"/>
              </a:rPr>
              <a:t>  +  …   +  </a:t>
            </a:r>
            <a:r>
              <a:rPr lang="ru-RU" sz="2000" i="1" dirty="0">
                <a:latin typeface="Arial" charset="0"/>
                <a:cs typeface="Arial" charset="0"/>
              </a:rPr>
              <a:t>а   = а ∙ </a:t>
            </a:r>
            <a:r>
              <a:rPr lang="en-US" sz="2000" i="1" dirty="0">
                <a:latin typeface="Arial" charset="0"/>
                <a:cs typeface="Arial" charset="0"/>
              </a:rPr>
              <a:t>b</a:t>
            </a:r>
            <a:r>
              <a:rPr lang="ru-RU" sz="2000" i="1" dirty="0">
                <a:latin typeface="Arial" charset="0"/>
                <a:cs typeface="Arial" charset="0"/>
              </a:rPr>
              <a:t>  </a:t>
            </a:r>
            <a:r>
              <a:rPr lang="ru-RU" sz="2000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91" y="1226369"/>
            <a:ext cx="1318426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0" descr="D:\0ДИСК С\0_МОИ ДОКУМЕНТЫ\КНИГИ\МИТРЮКОВА_СМАЙЛИКИ\Peterson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10" y="4833320"/>
            <a:ext cx="1149214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D:\0ДИСК С\0_МОИ ДОКУМЕНТЫ\КНИГИ\МИТРЮКОВА_СМАЙЛИКИ\Peterson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78" y="3151328"/>
            <a:ext cx="1149214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195880" y="2509659"/>
            <a:ext cx="12960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0" dirty="0">
                <a:latin typeface="Arial" charset="0"/>
                <a:cs typeface="Arial" charset="0"/>
              </a:rPr>
              <a:t>856 ∙ 120 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321689" y="2509659"/>
            <a:ext cx="1368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0" dirty="0">
                <a:latin typeface="Arial" charset="0"/>
                <a:cs typeface="Arial" charset="0"/>
              </a:rPr>
              <a:t>120 # 856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012290" y="2509659"/>
            <a:ext cx="1351798" cy="40011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0" dirty="0">
                <a:latin typeface="Arial" charset="0"/>
                <a:cs typeface="Arial" charset="0"/>
              </a:rPr>
              <a:t>120 ∙ 856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5668474" y="2509659"/>
            <a:ext cx="1313701" cy="40011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0" dirty="0">
                <a:latin typeface="Arial" charset="0"/>
                <a:cs typeface="Arial" charset="0"/>
              </a:rPr>
              <a:t>120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х</a:t>
            </a:r>
            <a:r>
              <a:rPr lang="ru-RU" sz="2000" b="0" dirty="0">
                <a:latin typeface="Arial" charset="0"/>
                <a:cs typeface="Arial" charset="0"/>
              </a:rPr>
              <a:t> 856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430400" y="3428424"/>
            <a:ext cx="1875533" cy="2938142"/>
            <a:chOff x="5052663" y="1742601"/>
            <a:chExt cx="1875533" cy="2938142"/>
          </a:xfrm>
        </p:grpSpPr>
        <p:pic>
          <p:nvPicPr>
            <p:cNvPr id="22" name="Рисунок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9" t="-3398" r="19878" b="27835"/>
            <a:stretch>
              <a:fillRect/>
            </a:stretch>
          </p:blipFill>
          <p:spPr bwMode="auto">
            <a:xfrm>
              <a:off x="5052663" y="2236864"/>
              <a:ext cx="1875533" cy="244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265" y="1742601"/>
              <a:ext cx="1358328" cy="857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768975" y="6110182"/>
            <a:ext cx="259228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spc="-4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МОТИВАЦИЯ!</a:t>
            </a:r>
          </a:p>
        </p:txBody>
      </p:sp>
    </p:spTree>
    <p:extLst>
      <p:ext uri="{BB962C8B-B14F-4D97-AF65-F5344CB8AC3E}">
        <p14:creationId xmlns:p14="http://schemas.microsoft.com/office/powerpoint/2010/main" val="126961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0" y="139700"/>
            <a:ext cx="91440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906"/>
            <a:ext cx="7254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5725" y="139700"/>
            <a:ext cx="903605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dirty="0">
                <a:latin typeface="Arial" charset="0"/>
              </a:rPr>
              <a:t>МЕЖДУНАРОДНЫЙ ИССЛЕДОВАТЕЛЬСКИЙ ПРОЕКТ  (ВИП)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spc="-30" dirty="0">
                <a:latin typeface="Arial" charset="0"/>
              </a:rPr>
              <a:t>ФЕДЕРАЛЬНАЯ ИННОВАЦИОННАЯ ПЛОЩАДКА МИНПРОСВЕЩЕНИЯ РОССИИ</a:t>
            </a: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422847"/>
            <a:ext cx="1427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8" descr="ÐÐ°ÑÑÐ¸Ð½ÐºÐ¸ Ð¿Ð¾ Ð·Ð°Ð¿ÑÐ¾ÑÑ Ð»Ð¾Ð³Ð¾ÑÐ¸Ð¿ Ð¼Ð¸Ð½Ð¾Ð±Ñ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5083"/>
            <a:ext cx="8874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0" y="3636078"/>
            <a:ext cx="9180513" cy="208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-53244" y="3708086"/>
            <a:ext cx="9142099" cy="20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600" b="1" spc="-40" dirty="0">
                <a:solidFill>
                  <a:schemeClr val="bg1"/>
                </a:solidFill>
                <a:latin typeface="Arial" pitchFamily="34" charset="0"/>
              </a:rPr>
              <a:t>ВОЗМОЖНОСТИ </a:t>
            </a:r>
            <a:r>
              <a:rPr lang="ru-RU" altLang="ru-RU" sz="3600" b="1" spc="-40" dirty="0" smtClean="0">
                <a:solidFill>
                  <a:schemeClr val="bg1"/>
                </a:solidFill>
                <a:latin typeface="Arial" pitchFamily="34" charset="0"/>
              </a:rPr>
              <a:t> ИСПОЛЬЗОВАНИЯ  </a:t>
            </a:r>
            <a:r>
              <a:rPr lang="ru-RU" altLang="ru-RU" sz="3600" b="1" spc="-40" dirty="0">
                <a:solidFill>
                  <a:schemeClr val="bg1"/>
                </a:solidFill>
                <a:latin typeface="Arial" pitchFamily="34" charset="0"/>
              </a:rPr>
              <a:t>РЕСУРСОВ ИНСТИТУТА </a:t>
            </a:r>
            <a:r>
              <a:rPr lang="ru-RU" altLang="ru-RU" sz="3600" b="1" spc="-40" dirty="0" smtClean="0">
                <a:solidFill>
                  <a:schemeClr val="bg1"/>
                </a:solidFill>
                <a:latin typeface="Arial" pitchFamily="34" charset="0"/>
              </a:rPr>
              <a:t>СДП</a:t>
            </a:r>
          </a:p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100" b="1" spc="-4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2800" b="1" spc="-40" dirty="0">
                <a:solidFill>
                  <a:schemeClr val="bg1"/>
                </a:solidFill>
                <a:latin typeface="Arial" pitchFamily="34" charset="0"/>
              </a:rPr>
              <a:t>в области повышения качества математического образования на основе СДП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" y="2372687"/>
            <a:ext cx="91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30" dirty="0" smtClean="0">
                <a:solidFill>
                  <a:srgbClr val="FF6600"/>
                </a:solidFill>
                <a:latin typeface="Arial" pitchFamily="34" charset="0"/>
              </a:rPr>
              <a:t>4. </a:t>
            </a:r>
            <a:r>
              <a:rPr lang="ru-RU" sz="3600" b="1" spc="-30" dirty="0" smtClean="0">
                <a:solidFill>
                  <a:srgbClr val="FF6600"/>
                </a:solidFill>
                <a:latin typeface="Arial" pitchFamily="34" charset="0"/>
              </a:rPr>
              <a:t>ПОДГОТОВКА </a:t>
            </a:r>
            <a:r>
              <a:rPr lang="ru-RU" sz="3600" b="1" spc="-30" dirty="0">
                <a:solidFill>
                  <a:srgbClr val="FF6600"/>
                </a:solidFill>
                <a:latin typeface="Arial" pitchFamily="34" charset="0"/>
              </a:rPr>
              <a:t>И САМОРАЗВИТИЕ ПЕДАГОГОВ</a:t>
            </a: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-1588" y="6408738"/>
            <a:ext cx="9145588" cy="46166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5000">
                <a:schemeClr val="bg1"/>
              </a:gs>
              <a:gs pos="43000">
                <a:schemeClr val="bg1"/>
              </a:gs>
              <a:gs pos="100000">
                <a:srgbClr val="CCECFF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4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</p:spTree>
    <p:extLst>
      <p:ext uri="{BB962C8B-B14F-4D97-AF65-F5344CB8AC3E}">
        <p14:creationId xmlns:p14="http://schemas.microsoft.com/office/powerpoint/2010/main" val="4154647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5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42888"/>
            <a:ext cx="639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2139959" y="116632"/>
            <a:ext cx="70040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ru-RU" sz="2600" b="1" dirty="0">
                <a:solidFill>
                  <a:srgbClr val="FF6600"/>
                </a:solidFill>
                <a:latin typeface="Arial" pitchFamily="34" charset="0"/>
              </a:rPr>
              <a:t>СИСТЕМА ПК И МЕТОДИЧЕСКОГО СОПРОВОЖДЕНИЯ  ПЕДАГОГОВ</a:t>
            </a:r>
            <a:endParaRPr lang="ru-RU" altLang="ru-RU" sz="2600" b="1" dirty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7859" y="4226584"/>
            <a:ext cx="6299891" cy="31681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618"/>
              </a:avLst>
            </a:prstTxWarp>
          </a:bodyPr>
          <a:lstStyle/>
          <a:p>
            <a:pPr algn="ctr" rtl="0">
              <a:buNone/>
            </a:pPr>
            <a:endParaRPr lang="ru-RU" sz="4400" kern="10" spc="0" dirty="0">
              <a:ln>
                <a:noFill/>
              </a:ln>
              <a:gradFill rotWithShape="0">
                <a:gsLst>
                  <a:gs pos="0">
                    <a:srgbClr val="FF66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80135" y="1409872"/>
            <a:ext cx="7783710" cy="5249039"/>
            <a:chOff x="680135" y="1409872"/>
            <a:chExt cx="7783710" cy="5249039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>
              <a:off x="680135" y="1409872"/>
              <a:ext cx="7783710" cy="5249039"/>
            </a:xfrm>
            <a:prstGeom prst="triangle">
              <a:avLst/>
            </a:prstGeom>
            <a:gradFill rotWithShape="0">
              <a:gsLst>
                <a:gs pos="0">
                  <a:srgbClr val="FF9933"/>
                </a:gs>
                <a:gs pos="60114">
                  <a:srgbClr val="FFCF9F"/>
                </a:gs>
                <a:gs pos="86000">
                  <a:srgbClr val="FF9933"/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560460" y="2708914"/>
              <a:ext cx="2051988" cy="499594"/>
            </a:xfrm>
            <a:custGeom>
              <a:avLst/>
              <a:gdLst>
                <a:gd name="connsiteX0" fmla="*/ 0 w 2051988"/>
                <a:gd name="connsiteY0" fmla="*/ 83267 h 499594"/>
                <a:gd name="connsiteX1" fmla="*/ 83267 w 2051988"/>
                <a:gd name="connsiteY1" fmla="*/ 0 h 499594"/>
                <a:gd name="connsiteX2" fmla="*/ 1968721 w 2051988"/>
                <a:gd name="connsiteY2" fmla="*/ 0 h 499594"/>
                <a:gd name="connsiteX3" fmla="*/ 2051988 w 2051988"/>
                <a:gd name="connsiteY3" fmla="*/ 83267 h 499594"/>
                <a:gd name="connsiteX4" fmla="*/ 2051988 w 2051988"/>
                <a:gd name="connsiteY4" fmla="*/ 416327 h 499594"/>
                <a:gd name="connsiteX5" fmla="*/ 1968721 w 2051988"/>
                <a:gd name="connsiteY5" fmla="*/ 499594 h 499594"/>
                <a:gd name="connsiteX6" fmla="*/ 83267 w 2051988"/>
                <a:gd name="connsiteY6" fmla="*/ 499594 h 499594"/>
                <a:gd name="connsiteX7" fmla="*/ 0 w 2051988"/>
                <a:gd name="connsiteY7" fmla="*/ 416327 h 499594"/>
                <a:gd name="connsiteX8" fmla="*/ 0 w 2051988"/>
                <a:gd name="connsiteY8" fmla="*/ 83267 h 49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988" h="499594">
                  <a:moveTo>
                    <a:pt x="0" y="83267"/>
                  </a:moveTo>
                  <a:cubicBezTo>
                    <a:pt x="0" y="37280"/>
                    <a:pt x="37280" y="0"/>
                    <a:pt x="83267" y="0"/>
                  </a:cubicBezTo>
                  <a:lnTo>
                    <a:pt x="1968721" y="0"/>
                  </a:lnTo>
                  <a:cubicBezTo>
                    <a:pt x="2014708" y="0"/>
                    <a:pt x="2051988" y="37280"/>
                    <a:pt x="2051988" y="83267"/>
                  </a:cubicBezTo>
                  <a:lnTo>
                    <a:pt x="2051988" y="416327"/>
                  </a:lnTo>
                  <a:cubicBezTo>
                    <a:pt x="2051988" y="462314"/>
                    <a:pt x="2014708" y="499594"/>
                    <a:pt x="1968721" y="499594"/>
                  </a:cubicBezTo>
                  <a:lnTo>
                    <a:pt x="83267" y="499594"/>
                  </a:lnTo>
                  <a:cubicBezTo>
                    <a:pt x="37280" y="499594"/>
                    <a:pt x="0" y="462314"/>
                    <a:pt x="0" y="416327"/>
                  </a:cubicBezTo>
                  <a:lnTo>
                    <a:pt x="0" y="832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968" tIns="92968" rIns="92968" bIns="9296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Наставничество </a:t>
              </a:r>
              <a:r>
                <a:rPr lang="ru-RU" sz="1200" b="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(стажировки, патронат)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131999" y="3326069"/>
              <a:ext cx="2880006" cy="630408"/>
            </a:xfrm>
            <a:custGeom>
              <a:avLst/>
              <a:gdLst>
                <a:gd name="connsiteX0" fmla="*/ 0 w 2880006"/>
                <a:gd name="connsiteY0" fmla="*/ 105070 h 630408"/>
                <a:gd name="connsiteX1" fmla="*/ 105070 w 2880006"/>
                <a:gd name="connsiteY1" fmla="*/ 0 h 630408"/>
                <a:gd name="connsiteX2" fmla="*/ 2774936 w 2880006"/>
                <a:gd name="connsiteY2" fmla="*/ 0 h 630408"/>
                <a:gd name="connsiteX3" fmla="*/ 2880006 w 2880006"/>
                <a:gd name="connsiteY3" fmla="*/ 105070 h 630408"/>
                <a:gd name="connsiteX4" fmla="*/ 2880006 w 2880006"/>
                <a:gd name="connsiteY4" fmla="*/ 525338 h 630408"/>
                <a:gd name="connsiteX5" fmla="*/ 2774936 w 2880006"/>
                <a:gd name="connsiteY5" fmla="*/ 630408 h 630408"/>
                <a:gd name="connsiteX6" fmla="*/ 105070 w 2880006"/>
                <a:gd name="connsiteY6" fmla="*/ 630408 h 630408"/>
                <a:gd name="connsiteX7" fmla="*/ 0 w 2880006"/>
                <a:gd name="connsiteY7" fmla="*/ 525338 h 630408"/>
                <a:gd name="connsiteX8" fmla="*/ 0 w 2880006"/>
                <a:gd name="connsiteY8" fmla="*/ 105070 h 63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0006" h="630408">
                  <a:moveTo>
                    <a:pt x="0" y="105070"/>
                  </a:moveTo>
                  <a:cubicBezTo>
                    <a:pt x="0" y="47041"/>
                    <a:pt x="47041" y="0"/>
                    <a:pt x="105070" y="0"/>
                  </a:cubicBezTo>
                  <a:lnTo>
                    <a:pt x="2774936" y="0"/>
                  </a:lnTo>
                  <a:cubicBezTo>
                    <a:pt x="2832965" y="0"/>
                    <a:pt x="2880006" y="47041"/>
                    <a:pt x="2880006" y="105070"/>
                  </a:cubicBezTo>
                  <a:lnTo>
                    <a:pt x="2880006" y="525338"/>
                  </a:lnTo>
                  <a:cubicBezTo>
                    <a:pt x="2880006" y="583367"/>
                    <a:pt x="2832965" y="630408"/>
                    <a:pt x="2774936" y="630408"/>
                  </a:cubicBezTo>
                  <a:lnTo>
                    <a:pt x="105070" y="630408"/>
                  </a:lnTo>
                  <a:cubicBezTo>
                    <a:pt x="47041" y="630408"/>
                    <a:pt x="0" y="583367"/>
                    <a:pt x="0" y="525338"/>
                  </a:cubicBezTo>
                  <a:lnTo>
                    <a:pt x="0" y="1050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354" tIns="99354" rIns="99354" bIns="9935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Методическая поддержка </a:t>
              </a:r>
              <a:r>
                <a:rPr lang="ru-RU" sz="1200" b="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200" b="0" kern="12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вебинары</a:t>
              </a:r>
              <a:r>
                <a:rPr lang="ru-RU" sz="1200" b="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консультации семинары)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646338" y="4077076"/>
              <a:ext cx="3880233" cy="474835"/>
            </a:xfrm>
            <a:custGeom>
              <a:avLst/>
              <a:gdLst>
                <a:gd name="connsiteX0" fmla="*/ 0 w 3880233"/>
                <a:gd name="connsiteY0" fmla="*/ 79141 h 474835"/>
                <a:gd name="connsiteX1" fmla="*/ 79141 w 3880233"/>
                <a:gd name="connsiteY1" fmla="*/ 0 h 474835"/>
                <a:gd name="connsiteX2" fmla="*/ 3801092 w 3880233"/>
                <a:gd name="connsiteY2" fmla="*/ 0 h 474835"/>
                <a:gd name="connsiteX3" fmla="*/ 3880233 w 3880233"/>
                <a:gd name="connsiteY3" fmla="*/ 79141 h 474835"/>
                <a:gd name="connsiteX4" fmla="*/ 3880233 w 3880233"/>
                <a:gd name="connsiteY4" fmla="*/ 395694 h 474835"/>
                <a:gd name="connsiteX5" fmla="*/ 3801092 w 3880233"/>
                <a:gd name="connsiteY5" fmla="*/ 474835 h 474835"/>
                <a:gd name="connsiteX6" fmla="*/ 79141 w 3880233"/>
                <a:gd name="connsiteY6" fmla="*/ 474835 h 474835"/>
                <a:gd name="connsiteX7" fmla="*/ 0 w 3880233"/>
                <a:gd name="connsiteY7" fmla="*/ 395694 h 474835"/>
                <a:gd name="connsiteX8" fmla="*/ 0 w 3880233"/>
                <a:gd name="connsiteY8" fmla="*/ 79141 h 4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0233" h="474835">
                  <a:moveTo>
                    <a:pt x="0" y="79141"/>
                  </a:moveTo>
                  <a:cubicBezTo>
                    <a:pt x="0" y="35433"/>
                    <a:pt x="35433" y="0"/>
                    <a:pt x="79141" y="0"/>
                  </a:cubicBezTo>
                  <a:lnTo>
                    <a:pt x="3801092" y="0"/>
                  </a:lnTo>
                  <a:cubicBezTo>
                    <a:pt x="3844800" y="0"/>
                    <a:pt x="3880233" y="35433"/>
                    <a:pt x="3880233" y="79141"/>
                  </a:cubicBezTo>
                  <a:lnTo>
                    <a:pt x="3880233" y="395694"/>
                  </a:lnTo>
                  <a:cubicBezTo>
                    <a:pt x="3880233" y="439402"/>
                    <a:pt x="3844800" y="474835"/>
                    <a:pt x="3801092" y="474835"/>
                  </a:cubicBezTo>
                  <a:lnTo>
                    <a:pt x="79141" y="474835"/>
                  </a:lnTo>
                  <a:cubicBezTo>
                    <a:pt x="35433" y="474835"/>
                    <a:pt x="0" y="439402"/>
                    <a:pt x="0" y="395694"/>
                  </a:cubicBezTo>
                  <a:lnTo>
                    <a:pt x="0" y="7914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760" tIns="91760" rIns="91760" bIns="917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Курсы ПК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272387" y="4653136"/>
              <a:ext cx="4628135" cy="538047"/>
            </a:xfrm>
            <a:custGeom>
              <a:avLst/>
              <a:gdLst>
                <a:gd name="connsiteX0" fmla="*/ 0 w 4628135"/>
                <a:gd name="connsiteY0" fmla="*/ 89676 h 538047"/>
                <a:gd name="connsiteX1" fmla="*/ 89676 w 4628135"/>
                <a:gd name="connsiteY1" fmla="*/ 0 h 538047"/>
                <a:gd name="connsiteX2" fmla="*/ 4538459 w 4628135"/>
                <a:gd name="connsiteY2" fmla="*/ 0 h 538047"/>
                <a:gd name="connsiteX3" fmla="*/ 4628135 w 4628135"/>
                <a:gd name="connsiteY3" fmla="*/ 89676 h 538047"/>
                <a:gd name="connsiteX4" fmla="*/ 4628135 w 4628135"/>
                <a:gd name="connsiteY4" fmla="*/ 448371 h 538047"/>
                <a:gd name="connsiteX5" fmla="*/ 4538459 w 4628135"/>
                <a:gd name="connsiteY5" fmla="*/ 538047 h 538047"/>
                <a:gd name="connsiteX6" fmla="*/ 89676 w 4628135"/>
                <a:gd name="connsiteY6" fmla="*/ 538047 h 538047"/>
                <a:gd name="connsiteX7" fmla="*/ 0 w 4628135"/>
                <a:gd name="connsiteY7" fmla="*/ 448371 h 538047"/>
                <a:gd name="connsiteX8" fmla="*/ 0 w 4628135"/>
                <a:gd name="connsiteY8" fmla="*/ 89676 h 53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8135" h="538047">
                  <a:moveTo>
                    <a:pt x="0" y="89676"/>
                  </a:moveTo>
                  <a:cubicBezTo>
                    <a:pt x="0" y="40149"/>
                    <a:pt x="40149" y="0"/>
                    <a:pt x="89676" y="0"/>
                  </a:cubicBezTo>
                  <a:lnTo>
                    <a:pt x="4538459" y="0"/>
                  </a:lnTo>
                  <a:cubicBezTo>
                    <a:pt x="4587986" y="0"/>
                    <a:pt x="4628135" y="40149"/>
                    <a:pt x="4628135" y="89676"/>
                  </a:cubicBezTo>
                  <a:lnTo>
                    <a:pt x="4628135" y="448371"/>
                  </a:lnTo>
                  <a:cubicBezTo>
                    <a:pt x="4628135" y="497898"/>
                    <a:pt x="4587986" y="538047"/>
                    <a:pt x="4538459" y="538047"/>
                  </a:cubicBezTo>
                  <a:lnTo>
                    <a:pt x="89676" y="538047"/>
                  </a:lnTo>
                  <a:cubicBezTo>
                    <a:pt x="40149" y="538047"/>
                    <a:pt x="0" y="497898"/>
                    <a:pt x="0" y="448371"/>
                  </a:cubicBezTo>
                  <a:lnTo>
                    <a:pt x="0" y="896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845" tIns="94845" rIns="94845" bIns="94845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Творческие лаборатории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752405" y="5313661"/>
              <a:ext cx="5639193" cy="525264"/>
            </a:xfrm>
            <a:custGeom>
              <a:avLst/>
              <a:gdLst>
                <a:gd name="connsiteX0" fmla="*/ 0 w 5639193"/>
                <a:gd name="connsiteY0" fmla="*/ 87546 h 525264"/>
                <a:gd name="connsiteX1" fmla="*/ 87546 w 5639193"/>
                <a:gd name="connsiteY1" fmla="*/ 0 h 525264"/>
                <a:gd name="connsiteX2" fmla="*/ 5551647 w 5639193"/>
                <a:gd name="connsiteY2" fmla="*/ 0 h 525264"/>
                <a:gd name="connsiteX3" fmla="*/ 5639193 w 5639193"/>
                <a:gd name="connsiteY3" fmla="*/ 87546 h 525264"/>
                <a:gd name="connsiteX4" fmla="*/ 5639193 w 5639193"/>
                <a:gd name="connsiteY4" fmla="*/ 437718 h 525264"/>
                <a:gd name="connsiteX5" fmla="*/ 5551647 w 5639193"/>
                <a:gd name="connsiteY5" fmla="*/ 525264 h 525264"/>
                <a:gd name="connsiteX6" fmla="*/ 87546 w 5639193"/>
                <a:gd name="connsiteY6" fmla="*/ 525264 h 525264"/>
                <a:gd name="connsiteX7" fmla="*/ 0 w 5639193"/>
                <a:gd name="connsiteY7" fmla="*/ 437718 h 525264"/>
                <a:gd name="connsiteX8" fmla="*/ 0 w 5639193"/>
                <a:gd name="connsiteY8" fmla="*/ 87546 h 52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9193" h="525264">
                  <a:moveTo>
                    <a:pt x="0" y="87546"/>
                  </a:moveTo>
                  <a:cubicBezTo>
                    <a:pt x="0" y="39196"/>
                    <a:pt x="39196" y="0"/>
                    <a:pt x="87546" y="0"/>
                  </a:cubicBezTo>
                  <a:lnTo>
                    <a:pt x="5551647" y="0"/>
                  </a:lnTo>
                  <a:cubicBezTo>
                    <a:pt x="5599997" y="0"/>
                    <a:pt x="5639193" y="39196"/>
                    <a:pt x="5639193" y="87546"/>
                  </a:cubicBezTo>
                  <a:lnTo>
                    <a:pt x="5639193" y="437718"/>
                  </a:lnTo>
                  <a:cubicBezTo>
                    <a:pt x="5639193" y="486068"/>
                    <a:pt x="5599997" y="525264"/>
                    <a:pt x="5551647" y="525264"/>
                  </a:cubicBezTo>
                  <a:lnTo>
                    <a:pt x="87546" y="525264"/>
                  </a:lnTo>
                  <a:cubicBezTo>
                    <a:pt x="39196" y="525264"/>
                    <a:pt x="0" y="486068"/>
                    <a:pt x="0" y="437718"/>
                  </a:cubicBezTo>
                  <a:lnTo>
                    <a:pt x="0" y="875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221" tIns="94221" rIns="94221" bIns="9422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Проекты ФИП Института СДП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1260361" y="5957161"/>
              <a:ext cx="6652187" cy="643675"/>
            </a:xfrm>
            <a:custGeom>
              <a:avLst/>
              <a:gdLst>
                <a:gd name="connsiteX0" fmla="*/ 0 w 6652187"/>
                <a:gd name="connsiteY0" fmla="*/ 107281 h 643675"/>
                <a:gd name="connsiteX1" fmla="*/ 107281 w 6652187"/>
                <a:gd name="connsiteY1" fmla="*/ 0 h 643675"/>
                <a:gd name="connsiteX2" fmla="*/ 6544906 w 6652187"/>
                <a:gd name="connsiteY2" fmla="*/ 0 h 643675"/>
                <a:gd name="connsiteX3" fmla="*/ 6652187 w 6652187"/>
                <a:gd name="connsiteY3" fmla="*/ 107281 h 643675"/>
                <a:gd name="connsiteX4" fmla="*/ 6652187 w 6652187"/>
                <a:gd name="connsiteY4" fmla="*/ 536394 h 643675"/>
                <a:gd name="connsiteX5" fmla="*/ 6544906 w 6652187"/>
                <a:gd name="connsiteY5" fmla="*/ 643675 h 643675"/>
                <a:gd name="connsiteX6" fmla="*/ 107281 w 6652187"/>
                <a:gd name="connsiteY6" fmla="*/ 643675 h 643675"/>
                <a:gd name="connsiteX7" fmla="*/ 0 w 6652187"/>
                <a:gd name="connsiteY7" fmla="*/ 536394 h 643675"/>
                <a:gd name="connsiteX8" fmla="*/ 0 w 6652187"/>
                <a:gd name="connsiteY8" fmla="*/ 107281 h 64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2187" h="643675">
                  <a:moveTo>
                    <a:pt x="0" y="107281"/>
                  </a:moveTo>
                  <a:cubicBezTo>
                    <a:pt x="0" y="48031"/>
                    <a:pt x="48031" y="0"/>
                    <a:pt x="107281" y="0"/>
                  </a:cubicBezTo>
                  <a:lnTo>
                    <a:pt x="6544906" y="0"/>
                  </a:lnTo>
                  <a:cubicBezTo>
                    <a:pt x="6604156" y="0"/>
                    <a:pt x="6652187" y="48031"/>
                    <a:pt x="6652187" y="107281"/>
                  </a:cubicBezTo>
                  <a:lnTo>
                    <a:pt x="6652187" y="536394"/>
                  </a:lnTo>
                  <a:cubicBezTo>
                    <a:pt x="6652187" y="595644"/>
                    <a:pt x="6604156" y="643675"/>
                    <a:pt x="6544906" y="643675"/>
                  </a:cubicBezTo>
                  <a:lnTo>
                    <a:pt x="107281" y="643675"/>
                  </a:lnTo>
                  <a:cubicBezTo>
                    <a:pt x="48031" y="643675"/>
                    <a:pt x="0" y="595644"/>
                    <a:pt x="0" y="536394"/>
                  </a:cubicBezTo>
                  <a:lnTo>
                    <a:pt x="0" y="10728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002" tIns="100002" rIns="100002" bIns="10000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методическая сеть «Учусь учиться»</a:t>
              </a:r>
            </a:p>
          </p:txBody>
        </p:sp>
      </p:grpSp>
      <p:pic>
        <p:nvPicPr>
          <p:cNvPr id="35" name="Picture 96" descr="D:\10РС 01-12.2017_2018\ФИП_ВЭП\БУКЛЕТ ВЭП 2016\ФОТО ЗАГОТОВК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54" y="2924944"/>
            <a:ext cx="1618822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97" descr="D:\10РС 01-12.2017_2018\ФИП_ВЭП\БУКЛЕТ ВЭП 2016\ФОТО ЗАГОТОВКИ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59" y="1441889"/>
            <a:ext cx="2392471" cy="134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100" descr="D:\10РС 01-12.2017_2018\ФИП_ВЭП\БУКЛЕТ ВЭП 2016\ФОТО ЗАГОТОВКИ\02020-1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07" y="3015323"/>
            <a:ext cx="1668994" cy="125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2" descr="D:\10РС 01-12.2017_2018\ФИП_ВЭП\БУКЛЕТ ВЭП 2016\ФОТО ЗАГОТОВКИ\IMG_34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0" y="3743039"/>
            <a:ext cx="1548988" cy="117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6" descr="D:\10РС 01-12.2017\ФИП_ВЭП\БУКЛЕТ ВЭП 2016\ФОТО ЗАГОТОВКИ\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3"/>
          <a:stretch/>
        </p:blipFill>
        <p:spPr bwMode="auto">
          <a:xfrm>
            <a:off x="155216" y="1498091"/>
            <a:ext cx="2351167" cy="1233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https://st.depositphotos.com/1016069/4525/i/950/depositphotos_45254725-stock-photo-green-stair-steps-grow-up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37172"/>
            <a:ext cx="2065607" cy="1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5" descr="D:\10РС 01-12.2017_2018\ФИП_ВЭП\БУКЛЕТ ВЭП 2016\ФОТО ЗАГОТОВКИ\0Interesno_tem_,_kto_v_TDM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04" y="3924914"/>
            <a:ext cx="1656184" cy="1242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2" name="Picture 10" descr="http://haraldpoettinger.com/wp-content/uploads/2017/12/Pfei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14" y="5313661"/>
            <a:ext cx="968062" cy="1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 rot="21355933" flipH="1">
            <a:off x="549062" y="5442293"/>
            <a:ext cx="953945" cy="1054018"/>
            <a:chOff x="5572626" y="2769978"/>
            <a:chExt cx="1182545" cy="1250206"/>
          </a:xfrm>
          <a:solidFill>
            <a:srgbClr val="00B0F0"/>
          </a:solidFill>
        </p:grpSpPr>
        <p:sp>
          <p:nvSpPr>
            <p:cNvPr id="2" name="Половина рамки 1"/>
            <p:cNvSpPr/>
            <p:nvPr/>
          </p:nvSpPr>
          <p:spPr>
            <a:xfrm rot="5619830">
              <a:off x="5967710" y="3166481"/>
              <a:ext cx="392376" cy="457200"/>
            </a:xfrm>
            <a:prstGeom prst="halfFram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9" name="Половина рамки 48"/>
            <p:cNvSpPr/>
            <p:nvPr/>
          </p:nvSpPr>
          <p:spPr>
            <a:xfrm rot="5619830">
              <a:off x="6330383" y="3595396"/>
              <a:ext cx="392376" cy="457200"/>
            </a:xfrm>
            <a:prstGeom prst="halfFram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" name="Половина рамки 50"/>
            <p:cNvSpPr/>
            <p:nvPr/>
          </p:nvSpPr>
          <p:spPr>
            <a:xfrm rot="5619830">
              <a:off x="5605038" y="2737566"/>
              <a:ext cx="392376" cy="457200"/>
            </a:xfrm>
            <a:prstGeom prst="halfFram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55" name="Picture 1">
            <a:extLst>
              <a:ext uri="{FF2B5EF4-FFF2-40B4-BE49-F238E27FC236}">
                <a16:creationId xmlns="" xmlns:a16="http://schemas.microsoft.com/office/drawing/2014/main" id="{25EAFD41-56E1-473F-8F78-DF72EBA33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726">
            <a:off x="6088402" y="2906555"/>
            <a:ext cx="876336" cy="87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https://thumbs.dreamstime.com/b/%D1%81%D0%BE%D0%BB%D0%BD%D1%86%D0%B5-%D1%81-%D1%81%D0%BF%D0%B8%D1%80%D0%B0%D0%BB%D1%8C%D1%8E-107200904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67" y="1295056"/>
            <a:ext cx="1034025" cy="9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77" name="Группа 31">
            <a:extLst>
              <a:ext uri="{FF2B5EF4-FFF2-40B4-BE49-F238E27FC236}">
                <a16:creationId xmlns="" xmlns:a16="http://schemas.microsoft.com/office/drawing/2014/main" id="{3F1DA12F-82A9-48CC-B74F-DDBFC0A5AF31}"/>
              </a:ext>
            </a:extLst>
          </p:cNvPr>
          <p:cNvGrpSpPr>
            <a:grpSpLocks/>
          </p:cNvGrpSpPr>
          <p:nvPr/>
        </p:nvGrpSpPr>
        <p:grpSpPr bwMode="auto">
          <a:xfrm>
            <a:off x="971599" y="2060942"/>
            <a:ext cx="7889739" cy="3849687"/>
            <a:chOff x="1366191" y="3556277"/>
            <a:chExt cx="5991853" cy="3112651"/>
          </a:xfrm>
        </p:grpSpPr>
        <p:pic>
          <p:nvPicPr>
            <p:cNvPr id="36879" name="Picture 18" descr="http://general-hydraulic.ru/bitrix/templates/.default/components/gh/controller/map1/gh/entity.list/.default/images/map_general.jpg">
              <a:extLst>
                <a:ext uri="{FF2B5EF4-FFF2-40B4-BE49-F238E27FC236}">
                  <a16:creationId xmlns="" xmlns:a16="http://schemas.microsoft.com/office/drawing/2014/main" id="{388D48F9-B985-4C16-92D6-29F065DA3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191" y="3556277"/>
              <a:ext cx="5991853" cy="311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80" name="Группа 29">
              <a:extLst>
                <a:ext uri="{FF2B5EF4-FFF2-40B4-BE49-F238E27FC236}">
                  <a16:creationId xmlns="" xmlns:a16="http://schemas.microsoft.com/office/drawing/2014/main" id="{21D8303B-67FF-4B14-9CCC-EA72637AF2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6985" y="3571876"/>
              <a:ext cx="5288221" cy="2217694"/>
              <a:chOff x="1998423" y="3500438"/>
              <a:chExt cx="5288221" cy="2217694"/>
            </a:xfrm>
          </p:grpSpPr>
          <p:pic>
            <p:nvPicPr>
              <p:cNvPr id="36881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9296D844-7225-4575-8C8A-6C67996EB7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21"/>
              <a:stretch>
                <a:fillRect/>
              </a:stretch>
            </p:blipFill>
            <p:spPr bwMode="auto">
              <a:xfrm flipH="1">
                <a:off x="4143372" y="3929066"/>
                <a:ext cx="974805" cy="79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2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FCAC6DA4-B250-443D-A749-FAA9A4529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21" r="18452"/>
              <a:stretch>
                <a:fillRect/>
              </a:stretch>
            </p:blipFill>
            <p:spPr bwMode="auto">
              <a:xfrm rot="1118071">
                <a:off x="6397550" y="3502216"/>
                <a:ext cx="588130" cy="79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3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C59C005D-135C-4C6E-B336-E17510B804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57" t="33333"/>
              <a:stretch>
                <a:fillRect/>
              </a:stretch>
            </p:blipFill>
            <p:spPr bwMode="auto">
              <a:xfrm flipH="1">
                <a:off x="4365808" y="5190463"/>
                <a:ext cx="626661" cy="52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4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A5207963-DC3F-4ACB-92E1-67DE0C7BB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57" t="33333"/>
              <a:stretch>
                <a:fillRect/>
              </a:stretch>
            </p:blipFill>
            <p:spPr bwMode="auto">
              <a:xfrm flipH="1">
                <a:off x="1998423" y="4596835"/>
                <a:ext cx="626661" cy="52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5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EEC96F7D-7578-41A2-AFFE-3DC781239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57" t="33333"/>
              <a:stretch>
                <a:fillRect/>
              </a:stretch>
            </p:blipFill>
            <p:spPr bwMode="auto">
              <a:xfrm flipH="1">
                <a:off x="6106532" y="5058545"/>
                <a:ext cx="626661" cy="52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6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4960C27D-45FD-4B48-8D2B-1819BF543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75" t="33333" b="21539"/>
              <a:stretch>
                <a:fillRect/>
              </a:stretch>
            </p:blipFill>
            <p:spPr bwMode="auto">
              <a:xfrm flipH="1">
                <a:off x="2143108" y="3500438"/>
                <a:ext cx="214314" cy="35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7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23051E03-F5C5-4BD4-BD59-0349BD487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75" t="33333" b="21539"/>
              <a:stretch>
                <a:fillRect/>
              </a:stretch>
            </p:blipFill>
            <p:spPr bwMode="auto">
              <a:xfrm flipH="1">
                <a:off x="6858016" y="4929198"/>
                <a:ext cx="214314" cy="35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8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31450854-5EB7-469F-9761-E022F42C8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75" t="33333" b="21539"/>
              <a:stretch>
                <a:fillRect/>
              </a:stretch>
            </p:blipFill>
            <p:spPr bwMode="auto">
              <a:xfrm flipH="1">
                <a:off x="7072330" y="4143380"/>
                <a:ext cx="214314" cy="35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9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5F27DDEB-FBE9-4971-A1F0-0159FD9DF4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10" r="28088"/>
              <a:stretch>
                <a:fillRect/>
              </a:stretch>
            </p:blipFill>
            <p:spPr bwMode="auto">
              <a:xfrm>
                <a:off x="2428860" y="3857628"/>
                <a:ext cx="1428760" cy="1151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0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45502009-26F5-4863-843C-8295A440B1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21"/>
              <a:stretch>
                <a:fillRect/>
              </a:stretch>
            </p:blipFill>
            <p:spPr bwMode="auto">
              <a:xfrm rot="-246953">
                <a:off x="5027722" y="4750347"/>
                <a:ext cx="1016601" cy="79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1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0F3A5A5F-0C60-4DBC-BDFE-540B19EDD1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21"/>
              <a:stretch>
                <a:fillRect/>
              </a:stretch>
            </p:blipFill>
            <p:spPr bwMode="auto">
              <a:xfrm rot="-246953">
                <a:off x="3884714" y="4536032"/>
                <a:ext cx="1016601" cy="79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2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F53F6941-DDDA-408E-AE53-3BB476387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21"/>
              <a:stretch>
                <a:fillRect/>
              </a:stretch>
            </p:blipFill>
            <p:spPr bwMode="auto">
              <a:xfrm rot="-1897024">
                <a:off x="5346964" y="3851044"/>
                <a:ext cx="1016601" cy="79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3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F12BC7B2-1F58-4B84-8176-444E14CA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8" t="35768" r="18452"/>
              <a:stretch>
                <a:fillRect/>
              </a:stretch>
            </p:blipFill>
            <p:spPr bwMode="auto">
              <a:xfrm rot="1118071">
                <a:off x="5853688" y="4572461"/>
                <a:ext cx="533396" cy="508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4" name="Picture 2" descr="http://www.oakmorelabs.com/assets/plugins/parallax-slider/img/personalization.png">
                <a:extLst>
                  <a:ext uri="{FF2B5EF4-FFF2-40B4-BE49-F238E27FC236}">
                    <a16:creationId xmlns="" xmlns:a16="http://schemas.microsoft.com/office/drawing/2014/main" id="{10A5A909-1119-45A6-B830-D65DDCBD2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75" t="33333" b="21539"/>
              <a:stretch>
                <a:fillRect/>
              </a:stretch>
            </p:blipFill>
            <p:spPr bwMode="auto">
              <a:xfrm flipH="1">
                <a:off x="4572000" y="4357694"/>
                <a:ext cx="214314" cy="35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440" name="Прямоугольник 14">
            <a:extLst>
              <a:ext uri="{FF2B5EF4-FFF2-40B4-BE49-F238E27FC236}">
                <a16:creationId xmlns="" xmlns:a16="http://schemas.microsoft.com/office/drawing/2014/main" id="{E685F840-81C3-4462-BDB4-4E76C3BD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288520"/>
            <a:ext cx="8788764" cy="132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600" spc="-20" dirty="0">
                <a:latin typeface="Arial Narrow" pitchFamily="34" charset="0"/>
                <a:cs typeface="Arial" charset="0"/>
              </a:rPr>
              <a:t>Инновационная методическая сеть «Учусь</a:t>
            </a:r>
            <a:r>
              <a:rPr lang="en-US" altLang="ru-RU" sz="2600" spc="-2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spc="-20" dirty="0">
                <a:latin typeface="Arial Narrow" pitchFamily="34" charset="0"/>
                <a:cs typeface="Arial" charset="0"/>
              </a:rPr>
              <a:t>учиться»</a:t>
            </a:r>
            <a:r>
              <a:rPr lang="en-US" altLang="ru-RU" sz="2600" spc="-2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dirty="0">
                <a:latin typeface="Arial Narrow" pitchFamily="34" charset="0"/>
                <a:cs typeface="Arial" charset="0"/>
              </a:rPr>
              <a:t>объединяет</a:t>
            </a:r>
            <a:r>
              <a:rPr lang="en-US" altLang="ru-RU" sz="260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dirty="0">
                <a:latin typeface="Arial Narrow" pitchFamily="34" charset="0"/>
                <a:cs typeface="Arial" charset="0"/>
              </a:rPr>
              <a:t>около </a:t>
            </a:r>
            <a:r>
              <a:rPr lang="ru-RU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6500</a:t>
            </a:r>
            <a:r>
              <a:rPr lang="en-US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spc="-20" dirty="0">
                <a:latin typeface="Arial Narrow" pitchFamily="34" charset="0"/>
                <a:cs typeface="Arial" charset="0"/>
              </a:rPr>
              <a:t>педагогов</a:t>
            </a:r>
            <a:r>
              <a:rPr lang="en-US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dirty="0">
                <a:latin typeface="Arial Narrow" pitchFamily="34" charset="0"/>
                <a:cs typeface="Arial" charset="0"/>
              </a:rPr>
              <a:t>из </a:t>
            </a:r>
            <a:r>
              <a:rPr lang="ru-RU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638</a:t>
            </a:r>
            <a:r>
              <a:rPr lang="ru-RU" altLang="ru-RU" sz="2600" b="1" spc="-2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spc="-20" dirty="0">
                <a:latin typeface="Arial Narrow" pitchFamily="34" charset="0"/>
                <a:cs typeface="Arial" charset="0"/>
              </a:rPr>
              <a:t>ОО</a:t>
            </a:r>
            <a:r>
              <a:rPr lang="ru-RU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 57</a:t>
            </a:r>
            <a:r>
              <a:rPr lang="ru-RU" altLang="ru-RU" sz="2600" b="1" spc="-2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spc="-20" dirty="0">
                <a:latin typeface="Arial Narrow" pitchFamily="34" charset="0"/>
                <a:cs typeface="Arial" charset="0"/>
              </a:rPr>
              <a:t>регионов России –</a:t>
            </a:r>
            <a:r>
              <a:rPr lang="en-US" altLang="ru-RU" sz="2600" spc="-20" dirty="0">
                <a:latin typeface="Arial Narrow" pitchFamily="34" charset="0"/>
                <a:cs typeface="Arial" charset="0"/>
              </a:rPr>
              <a:t> </a:t>
            </a:r>
            <a:r>
              <a:rPr lang="ru-RU" altLang="ru-RU" sz="2600" spc="-20" dirty="0">
                <a:latin typeface="Arial Narrow" pitchFamily="34" charset="0"/>
                <a:cs typeface="Arial" charset="0"/>
              </a:rPr>
              <a:t>лидеров образования </a:t>
            </a:r>
            <a:r>
              <a:rPr lang="ru-RU" altLang="ru-RU" sz="2600" dirty="0">
                <a:latin typeface="Arial Narrow" pitchFamily="34" charset="0"/>
                <a:cs typeface="Arial" charset="0"/>
              </a:rPr>
              <a:t>в своих регионах. </a:t>
            </a:r>
            <a:endParaRPr lang="ru-RU" sz="2600" dirty="0">
              <a:latin typeface="Arial Narrow" pitchFamily="34" charset="0"/>
              <a:cs typeface="Arial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3AB1CDCF-6296-44F2-8C70-C1ED84BE7E7E}"/>
              </a:ext>
            </a:extLst>
          </p:cNvPr>
          <p:cNvSpPr/>
          <p:nvPr/>
        </p:nvSpPr>
        <p:spPr>
          <a:xfrm flipV="1">
            <a:off x="2160000" y="168275"/>
            <a:ext cx="6984000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28E70FF3-0A17-4B36-B777-87AAF04355C1}"/>
              </a:ext>
            </a:extLst>
          </p:cNvPr>
          <p:cNvSpPr/>
          <p:nvPr/>
        </p:nvSpPr>
        <p:spPr>
          <a:xfrm>
            <a:off x="0" y="167714"/>
            <a:ext cx="2160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36873" name="Прямоугольник 1">
            <a:extLst>
              <a:ext uri="{FF2B5EF4-FFF2-40B4-BE49-F238E27FC236}">
                <a16:creationId xmlns="" xmlns:a16="http://schemas.microsoft.com/office/drawing/2014/main" id="{EF50BBC5-A746-479F-BCB4-5EC79E3C2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7788"/>
            <a:ext cx="9144000" cy="4302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ИННОВАЦИОННОСТЬ и СОТРУДНИЧЕСТВО</a:t>
            </a:r>
            <a:endParaRPr lang="ru-RU" altLang="ru-RU" sz="22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874" name="Text Box 7">
            <a:extLst>
              <a:ext uri="{FF2B5EF4-FFF2-40B4-BE49-F238E27FC236}">
                <a16:creationId xmlns="" xmlns:a16="http://schemas.microsoft.com/office/drawing/2014/main" id="{B7066B8D-EC6B-4F39-BF1F-0123765B5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001" y="188640"/>
            <a:ext cx="7020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 algn="ctr">
              <a:buNone/>
            </a:pPr>
            <a:r>
              <a:rPr lang="ru-RU" altLang="ru-RU" sz="2600" b="1" dirty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</a:rPr>
              <a:t>ИМС «УЧУСЬ УЧИТЬСЯ» – ПЛОЩАДКА ДЛЯ САМОРАЗВИТИЯ ПЕДАГОГОВ </a:t>
            </a:r>
          </a:p>
        </p:txBody>
      </p:sp>
      <p:pic>
        <p:nvPicPr>
          <p:cNvPr id="36875" name="Picture 2" descr="C:\Users\sony\Desktop\Documents\ЛОГО_БЛАНКИ\ЛОГО 2015\Logo-NOU_01.tif">
            <a:extLst>
              <a:ext uri="{FF2B5EF4-FFF2-40B4-BE49-F238E27FC236}">
                <a16:creationId xmlns="" xmlns:a16="http://schemas.microsoft.com/office/drawing/2014/main" id="{3ACFAEE9-BADC-48C6-8448-170A1D6C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01625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">
            <a:extLst>
              <a:ext uri="{FF2B5EF4-FFF2-40B4-BE49-F238E27FC236}">
                <a16:creationId xmlns="" xmlns:a16="http://schemas.microsoft.com/office/drawing/2014/main" id="{4519C9BE-C933-4C65-A8F5-51D5EFCA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/>
          <a:stretch>
            <a:fillRect/>
          </a:stretch>
        </p:blipFill>
        <p:spPr bwMode="auto">
          <a:xfrm>
            <a:off x="278232" y="3005234"/>
            <a:ext cx="1431790" cy="196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14">
            <a:extLst>
              <a:ext uri="{FF2B5EF4-FFF2-40B4-BE49-F238E27FC236}">
                <a16:creationId xmlns="" xmlns:a16="http://schemas.microsoft.com/office/drawing/2014/main" id="{E685F840-81C3-4462-BDB4-4E76C3BD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22" y="5861991"/>
            <a:ext cx="87887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600" spc="-20" dirty="0">
                <a:latin typeface="Arial Narrow" pitchFamily="34" charset="0"/>
                <a:cs typeface="Arial" charset="0"/>
              </a:rPr>
              <a:t>РАБОТА ОРГАНИЗУЕТСЯ В </a:t>
            </a:r>
            <a:r>
              <a:rPr lang="ru-RU" altLang="ru-RU" sz="2600" b="1" spc="-20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10 ТВОРЧЕСКИХ ЛАБОРАТОРИЯХ</a:t>
            </a:r>
            <a:r>
              <a:rPr lang="ru-RU" altLang="ru-RU" sz="2600" b="1" dirty="0">
                <a:solidFill>
                  <a:srgbClr val="FF6600"/>
                </a:solidFill>
                <a:latin typeface="Arial Narrow" pitchFamily="34" charset="0"/>
                <a:cs typeface="Arial" charset="0"/>
              </a:rPr>
              <a:t> </a:t>
            </a:r>
            <a:endParaRPr lang="ru-RU" sz="2600" b="1" dirty="0">
              <a:solidFill>
                <a:srgbClr val="FF66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11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735138"/>
            <a:ext cx="2895600" cy="190817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2325688" y="168275"/>
            <a:ext cx="68183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167714"/>
            <a:ext cx="238636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2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3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7"/>
          <p:cNvSpPr txBox="1">
            <a:spLocks noChangeArrowheads="1"/>
          </p:cNvSpPr>
          <p:nvPr/>
        </p:nvSpPr>
        <p:spPr bwMode="auto">
          <a:xfrm>
            <a:off x="2383292" y="358391"/>
            <a:ext cx="6688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 dirty="0" smtClean="0">
                <a:solidFill>
                  <a:srgbClr val="FF6600"/>
                </a:solidFill>
                <a:latin typeface="Arial" charset="0"/>
              </a:rPr>
              <a:t>В ЧЕМ СУТЬ ПЕРЕХОДА?</a:t>
            </a:r>
            <a:endParaRPr lang="ru-RU" altLang="ru-RU" sz="36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9228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884363"/>
            <a:ext cx="236061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666313" y="1761232"/>
            <a:ext cx="5184000" cy="1908000"/>
            <a:chOff x="3282831" y="1379549"/>
            <a:chExt cx="5608761" cy="2019474"/>
          </a:xfrm>
          <a:solidFill>
            <a:srgbClr val="CCECFF"/>
          </a:solidFill>
        </p:grpSpPr>
        <p:sp>
          <p:nvSpPr>
            <p:cNvPr id="60" name="Прямоугольник 59"/>
            <p:cNvSpPr/>
            <p:nvPr/>
          </p:nvSpPr>
          <p:spPr>
            <a:xfrm>
              <a:off x="3282831" y="1379549"/>
              <a:ext cx="5608761" cy="201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9241" y="1524000"/>
              <a:ext cx="2401444" cy="1714648"/>
            </a:xfrm>
            <a:prstGeom prst="rect">
              <a:avLst/>
            </a:prstGeom>
            <a:grpFill/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8513" y="1536700"/>
              <a:ext cx="2460731" cy="1714648"/>
            </a:xfrm>
            <a:prstGeom prst="rect">
              <a:avLst/>
            </a:prstGeom>
            <a:grpFill/>
          </p:spPr>
        </p:pic>
      </p:grpSp>
      <p:sp>
        <p:nvSpPr>
          <p:cNvPr id="9230" name="Заголовок 1"/>
          <p:cNvSpPr txBox="1">
            <a:spLocks/>
          </p:cNvSpPr>
          <p:nvPr/>
        </p:nvSpPr>
        <p:spPr bwMode="auto">
          <a:xfrm>
            <a:off x="263525" y="1341438"/>
            <a:ext cx="31559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20" tIns="44810" rIns="89620" bIns="44810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ru-RU" sz="2200" b="1">
                <a:solidFill>
                  <a:srgbClr val="0070C0"/>
                </a:solidFill>
                <a:latin typeface="Arial Narrow" pitchFamily="34" charset="0"/>
              </a:rPr>
              <a:t>XIX </a:t>
            </a:r>
            <a:r>
              <a:rPr lang="ru-RU" altLang="ru-RU" sz="2200" b="1">
                <a:solidFill>
                  <a:srgbClr val="0070C0"/>
                </a:solidFill>
                <a:latin typeface="Arial Narrow" pitchFamily="34" charset="0"/>
              </a:rPr>
              <a:t>век – ОБЪЯСНЕНИЕ</a:t>
            </a:r>
          </a:p>
        </p:txBody>
      </p:sp>
      <p:sp>
        <p:nvSpPr>
          <p:cNvPr id="9233" name="Заголовок 1"/>
          <p:cNvSpPr txBox="1">
            <a:spLocks/>
          </p:cNvSpPr>
          <p:nvPr/>
        </p:nvSpPr>
        <p:spPr bwMode="auto">
          <a:xfrm>
            <a:off x="3665538" y="1370013"/>
            <a:ext cx="5184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20" tIns="44810" rIns="89620" bIns="44810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ru-RU" sz="2200" b="1">
                <a:solidFill>
                  <a:srgbClr val="0070C0"/>
                </a:solidFill>
                <a:latin typeface="Arial Narrow" pitchFamily="34" charset="0"/>
              </a:rPr>
              <a:t>XX </a:t>
            </a:r>
            <a:r>
              <a:rPr lang="ru-RU" altLang="ru-RU" sz="2200" b="1">
                <a:solidFill>
                  <a:srgbClr val="0070C0"/>
                </a:solidFill>
                <a:latin typeface="Arial Narrow" pitchFamily="34" charset="0"/>
              </a:rPr>
              <a:t>век – НАГЛЯДНОЕ ОБЪЯСНЕНИЕ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0" y="1858963"/>
            <a:ext cx="9144000" cy="5017790"/>
            <a:chOff x="0" y="1858963"/>
            <a:chExt cx="9144000" cy="5017790"/>
          </a:xfrm>
        </p:grpSpPr>
        <p:grpSp>
          <p:nvGrpSpPr>
            <p:cNvPr id="9234" name="Группа 5"/>
            <p:cNvGrpSpPr>
              <a:grpSpLocks/>
            </p:cNvGrpSpPr>
            <p:nvPr/>
          </p:nvGrpSpPr>
          <p:grpSpPr bwMode="auto">
            <a:xfrm>
              <a:off x="207963" y="1858963"/>
              <a:ext cx="8475662" cy="1895475"/>
              <a:chOff x="208153" y="1969009"/>
              <a:chExt cx="8878697" cy="1743272"/>
            </a:xfrm>
          </p:grpSpPr>
          <p:cxnSp>
            <p:nvCxnSpPr>
              <p:cNvPr id="4" name="Прямая соединительная линия 3"/>
              <p:cNvCxnSpPr/>
              <p:nvPr/>
            </p:nvCxnSpPr>
            <p:spPr>
              <a:xfrm flipV="1">
                <a:off x="208153" y="1969009"/>
                <a:ext cx="8878697" cy="17432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 flipV="1">
                <a:off x="208153" y="1969009"/>
                <a:ext cx="8878697" cy="17432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Группа 6"/>
            <p:cNvGrpSpPr/>
            <p:nvPr/>
          </p:nvGrpSpPr>
          <p:grpSpPr>
            <a:xfrm>
              <a:off x="0" y="3856038"/>
              <a:ext cx="9144000" cy="3020715"/>
              <a:chOff x="0" y="3856038"/>
              <a:chExt cx="9144000" cy="3020715"/>
            </a:xfrm>
          </p:grpSpPr>
          <p:sp>
            <p:nvSpPr>
              <p:cNvPr id="46" name="Заголовок 1"/>
              <p:cNvSpPr txBox="1">
                <a:spLocks/>
              </p:cNvSpPr>
              <p:nvPr/>
            </p:nvSpPr>
            <p:spPr>
              <a:xfrm>
                <a:off x="296863" y="3856038"/>
                <a:ext cx="8594725" cy="336550"/>
              </a:xfrm>
              <a:prstGeom prst="rect">
                <a:avLst/>
              </a:prstGeom>
            </p:spPr>
            <p:txBody>
              <a:bodyPr lIns="89620" tIns="44810" rIns="89620" bIns="44810"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en-US" sz="2600" b="1" dirty="0">
                    <a:solidFill>
                      <a:srgbClr val="FF6600"/>
                    </a:solidFill>
                    <a:latin typeface="Arial Narrow" pitchFamily="34" charset="0"/>
                    <a:ea typeface="+mn-ea"/>
                    <a:cs typeface="Arial" pitchFamily="34" charset="0"/>
                  </a:rPr>
                  <a:t>XXI </a:t>
                </a:r>
                <a:r>
                  <a:rPr lang="ru-RU" sz="2600" b="1" dirty="0">
                    <a:solidFill>
                      <a:srgbClr val="FF6600"/>
                    </a:solidFill>
                    <a:latin typeface="Arial Narrow" pitchFamily="34" charset="0"/>
                    <a:ea typeface="+mn-ea"/>
                    <a:cs typeface="Arial" pitchFamily="34" charset="0"/>
                  </a:rPr>
                  <a:t>век – ОРГАНИЗАЦИЯ УЧЕБНОЙ ДЕЯТЕЛЬНОСТИ ДЕТЕЙ</a:t>
                </a:r>
              </a:p>
            </p:txBody>
          </p:sp>
          <p:sp>
            <p:nvSpPr>
              <p:cNvPr id="25" name="Text Box 17"/>
              <p:cNvSpPr txBox="1">
                <a:spLocks noChangeArrowheads="1"/>
              </p:cNvSpPr>
              <p:nvPr/>
            </p:nvSpPr>
            <p:spPr bwMode="auto">
              <a:xfrm>
                <a:off x="0" y="6415088"/>
                <a:ext cx="9144000" cy="46166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auto" hangingPunct="0">
                  <a:spcBef>
                    <a:spcPct val="5000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u-RU" altLang="ru-RU" sz="2400" b="1" dirty="0">
                    <a:solidFill>
                      <a:schemeClr val="bg1"/>
                    </a:solidFill>
                    <a:latin typeface="Arial Narrow" pitchFamily="34" charset="0"/>
                    <a:cs typeface="Arial" pitchFamily="34" charset="0"/>
                  </a:rPr>
                  <a:t>КАРДИНАЛЬНЫМ  ОБРАЗОМ  МЕНЯЕТСЯ  ФУНКЦИЯ  УЧИТЕЛЯ</a:t>
                </a:r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380256" y="4293468"/>
                <a:ext cx="8470057" cy="1908000"/>
                <a:chOff x="380256" y="4293468"/>
                <a:chExt cx="8470057" cy="1908000"/>
              </a:xfrm>
            </p:grpSpPr>
            <p:sp>
              <p:nvSpPr>
                <p:cNvPr id="61" name="Прямоугольник 60"/>
                <p:cNvSpPr/>
                <p:nvPr/>
              </p:nvSpPr>
              <p:spPr>
                <a:xfrm>
                  <a:off x="380256" y="4293468"/>
                  <a:ext cx="8470057" cy="190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ABDB77">
                        <a:tint val="66000"/>
                        <a:satMod val="160000"/>
                      </a:srgbClr>
                    </a:gs>
                    <a:gs pos="50000">
                      <a:srgbClr val="ABDB77">
                        <a:tint val="44500"/>
                        <a:satMod val="160000"/>
                      </a:srgbClr>
                    </a:gs>
                    <a:gs pos="100000">
                      <a:srgbClr val="ABDB77">
                        <a:tint val="23500"/>
                        <a:satMod val="16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ru-RU" dirty="0"/>
                </a:p>
              </p:txBody>
            </p:sp>
            <p:grpSp>
              <p:nvGrpSpPr>
                <p:cNvPr id="9232" name="Группа 3"/>
                <p:cNvGrpSpPr>
                  <a:grpSpLocks/>
                </p:cNvGrpSpPr>
                <p:nvPr/>
              </p:nvGrpSpPr>
              <p:grpSpPr bwMode="auto">
                <a:xfrm>
                  <a:off x="704850" y="4416425"/>
                  <a:ext cx="7878763" cy="1633538"/>
                  <a:chOff x="632228" y="4149079"/>
                  <a:chExt cx="8038072" cy="1633927"/>
                </a:xfrm>
              </p:grpSpPr>
              <p:pic>
                <p:nvPicPr>
                  <p:cNvPr id="77" name="Picture 11" descr="s1-f04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3166" y="4161780"/>
                    <a:ext cx="2318206" cy="162121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/>
                </p:spPr>
              </p:pic>
              <p:pic>
                <p:nvPicPr>
                  <p:cNvPr id="9239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2546"/>
                  <a:stretch>
                    <a:fillRect/>
                  </a:stretch>
                </p:blipFill>
                <p:spPr bwMode="auto">
                  <a:xfrm>
                    <a:off x="632228" y="4161790"/>
                    <a:ext cx="2268504" cy="16212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4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597" r="3911" b="10336"/>
                  <a:stretch>
                    <a:fillRect/>
                  </a:stretch>
                </p:blipFill>
                <p:spPr bwMode="auto">
                  <a:xfrm>
                    <a:off x="6335150" y="4149079"/>
                    <a:ext cx="2335150" cy="16212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751867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6"/>
          <p:cNvSpPr txBox="1">
            <a:spLocks/>
          </p:cNvSpPr>
          <p:nvPr/>
        </p:nvSpPr>
        <p:spPr bwMode="auto">
          <a:xfrm>
            <a:off x="2262776" y="166688"/>
            <a:ext cx="6696075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2600" b="1" dirty="0">
                <a:solidFill>
                  <a:srgbClr val="FF6600"/>
                </a:solidFill>
                <a:latin typeface="Arial" panose="020B0604020202020204" pitchFamily="34" charset="0"/>
              </a:rPr>
              <a:t>ТВОРЧЕСКИЕ ЛАБОРАТОРИИ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2600" b="1" dirty="0">
                <a:solidFill>
                  <a:srgbClr val="FF6600"/>
                </a:solidFill>
                <a:latin typeface="Arial" panose="020B0604020202020204" pitchFamily="34" charset="0"/>
              </a:rPr>
              <a:t>ИМС «УЧУСЬ УЧИТЬСЯ»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75632" y="2563306"/>
            <a:ext cx="4312392" cy="742782"/>
            <a:chOff x="475632" y="2563306"/>
            <a:chExt cx="4312392" cy="742782"/>
          </a:xfrm>
        </p:grpSpPr>
        <p:pic>
          <p:nvPicPr>
            <p:cNvPr id="8" name="Picture 8" descr="http://files.sch2000.ru/img/ploshchadki/realizatsiya-proekta/new/2.jpg">
              <a:extLst>
                <a:ext uri="{FF2B5EF4-FFF2-40B4-BE49-F238E27FC236}">
                  <a16:creationId xmlns="" xmlns:a16="http://schemas.microsoft.com/office/drawing/2014/main" id="{EF0FE09B-95B2-4794-BD81-B53C530E9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32" y="2586088"/>
              <a:ext cx="1058827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82478" y="2563306"/>
              <a:ext cx="30055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2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«ДСДМ Л.Г. ПЕТЕРСОН»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67544" y="3505333"/>
            <a:ext cx="4320480" cy="923330"/>
            <a:chOff x="467544" y="3505333"/>
            <a:chExt cx="4320480" cy="923330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6ED9F3E0-2E08-49BF-8986-FF2D2F501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587466"/>
              <a:ext cx="1073530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1782478" y="3505333"/>
              <a:ext cx="300554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3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«РАБОТА С ДОО: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“</a:t>
              </a:r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МИР ОТКРЫТИЙ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”</a:t>
              </a:r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»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67657" y="4527751"/>
            <a:ext cx="4147885" cy="923330"/>
            <a:chOff x="467657" y="4527751"/>
            <a:chExt cx="4147885" cy="923330"/>
          </a:xfrm>
        </p:grpSpPr>
        <p:pic>
          <p:nvPicPr>
            <p:cNvPr id="9" name="Picture 9" descr="http://files.sch2000.ru/img/ploshchadki/realizatsiya-proekta/new/4.jpg">
              <a:hlinkClick r:id="rId5"/>
              <a:extLst>
                <a:ext uri="{FF2B5EF4-FFF2-40B4-BE49-F238E27FC236}">
                  <a16:creationId xmlns="" xmlns:a16="http://schemas.microsoft.com/office/drawing/2014/main" id="{D25921DD-8957-4946-9A45-F99C385A2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57" y="4717656"/>
              <a:ext cx="1073325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826020" y="4527751"/>
              <a:ext cx="278952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4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«МИР ДЕЯТЕЛЬНОСТИ» 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75192" y="5592037"/>
            <a:ext cx="4169378" cy="923330"/>
            <a:chOff x="475192" y="5592037"/>
            <a:chExt cx="4169378" cy="923330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051C86E-CE5D-46A2-B0D7-3D1BE81D9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192" y="5679121"/>
              <a:ext cx="1059626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855048" y="5592037"/>
              <a:ext cx="278952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5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«МАТЕМАТИКА  </a:t>
              </a:r>
              <a:endPara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“</a:t>
              </a:r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УЧУСЬ УЧИТЬСЯ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”</a:t>
              </a:r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»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953103" y="1481913"/>
            <a:ext cx="3867777" cy="923330"/>
            <a:chOff x="4953103" y="1481913"/>
            <a:chExt cx="3867777" cy="923330"/>
          </a:xfrm>
        </p:grpSpPr>
        <p:pic>
          <p:nvPicPr>
            <p:cNvPr id="10" name="Picture 10" descr="http://files.sch2000.ru/img/ploshchadki/realizatsiya-proekta/new/6.jpg">
              <a:extLst>
                <a:ext uri="{FF2B5EF4-FFF2-40B4-BE49-F238E27FC236}">
                  <a16:creationId xmlns="" xmlns:a16="http://schemas.microsoft.com/office/drawing/2014/main" id="{1E7C6DDB-5EBE-49C2-8D7A-861D6FDC9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103" y="1603144"/>
              <a:ext cx="1058828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170649" y="1481913"/>
              <a:ext cx="26502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«КАЛЛИГРАФИЯ БУКВ И ЦИРФ»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953103" y="2563306"/>
            <a:ext cx="3875171" cy="923330"/>
            <a:chOff x="4953103" y="2563306"/>
            <a:chExt cx="3875171" cy="923330"/>
          </a:xfrm>
        </p:grpSpPr>
        <p:pic>
          <p:nvPicPr>
            <p:cNvPr id="6" name="Picture 6" descr="http://files.sch2000.ru/img/ploshchadki/realizatsiya-proekta/new/7.jpg">
              <a:extLst>
                <a:ext uri="{FF2B5EF4-FFF2-40B4-BE49-F238E27FC236}">
                  <a16:creationId xmlns="" xmlns:a16="http://schemas.microsoft.com/office/drawing/2014/main" id="{0E455D11-ACF6-4FF0-B49B-197566FF8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103" y="2639089"/>
              <a:ext cx="1058827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170649" y="2563306"/>
              <a:ext cx="2657625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 </a:t>
              </a:r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«РАБОТА С ПЕДКОЛЛЕДЖАМИ И ВУЗАМИ»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953102" y="3609782"/>
            <a:ext cx="3867778" cy="721752"/>
            <a:chOff x="4953102" y="3609782"/>
            <a:chExt cx="3867778" cy="721752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7B331870-50E6-4BA1-9589-785EF253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102" y="3611534"/>
              <a:ext cx="1073530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6170649" y="3609782"/>
              <a:ext cx="26502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«ШКОЛА РАЗВИТИЯ»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953103" y="4323167"/>
            <a:ext cx="3884070" cy="1200329"/>
            <a:chOff x="4953103" y="4323167"/>
            <a:chExt cx="3884070" cy="1200329"/>
          </a:xfrm>
        </p:grpSpPr>
        <p:pic>
          <p:nvPicPr>
            <p:cNvPr id="7" name="Picture 7" descr="http://files.sch2000.ru/img/ploshchadki/realizatsiya-proekta/new/9.jpg">
              <a:extLst>
                <a:ext uri="{FF2B5EF4-FFF2-40B4-BE49-F238E27FC236}">
                  <a16:creationId xmlns="" xmlns:a16="http://schemas.microsoft.com/office/drawing/2014/main" id="{1143B65F-27CD-4F40-AB71-342889F37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103" y="4596680"/>
              <a:ext cx="1058828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186942" y="4323167"/>
              <a:ext cx="265023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«ВЫРАЩИВАНИЕ СПОСОБНОСТЕЙ И ОДАРЕННОСТИ»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993940" y="5612828"/>
            <a:ext cx="3834333" cy="976259"/>
            <a:chOff x="4993940" y="5612828"/>
            <a:chExt cx="3834333" cy="976259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CF3B835A-3E2E-4847-8F38-79F707D0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940" y="5612828"/>
              <a:ext cx="1076458" cy="72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6178042" y="5665757"/>
              <a:ext cx="26502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«ВЗАИМОДЕЙСТВИЕ ОО С СЕМЬЕЙ»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02781" y="1481913"/>
            <a:ext cx="4085243" cy="923330"/>
            <a:chOff x="702781" y="1481913"/>
            <a:chExt cx="4085243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1782478" y="1481913"/>
              <a:ext cx="300554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ТЛ № 1</a:t>
              </a:r>
            </a:p>
            <a:p>
              <a:r>
                <a:rPr lang="ru-RU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«МЕТОДОЛОГИЧЕСКАЯ ШКОЛА»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81" y="1486874"/>
              <a:ext cx="765420" cy="899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4217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2303999" y="117252"/>
            <a:ext cx="6840001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ПРИГ</a:t>
            </a:r>
          </a:p>
        </p:txBody>
      </p:sp>
      <p:pic>
        <p:nvPicPr>
          <p:cNvPr id="17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D69BB10-D75A-43EC-8543-F3677D74F341}"/>
              </a:ext>
            </a:extLst>
          </p:cNvPr>
          <p:cNvSpPr/>
          <p:nvPr/>
        </p:nvSpPr>
        <p:spPr>
          <a:xfrm>
            <a:off x="2310416" y="188640"/>
            <a:ext cx="6717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600" b="1" dirty="0">
                <a:solidFill>
                  <a:srgbClr val="FF6600"/>
                </a:solidFill>
                <a:latin typeface="Arial" panose="020B0604020202020204" pitchFamily="34" charset="0"/>
              </a:rPr>
              <a:t>НОВЫЙ ПРОЕКТ ПО КАЧЕСТВУ МАТЕМАТИЧЕСКОГО ОБРАЗОВАНИЯ</a:t>
            </a:r>
            <a:endParaRPr lang="ru-RU" sz="2600" b="1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5DC925-97EE-4A74-99FE-A7674DE0A5C2}"/>
              </a:ext>
            </a:extLst>
          </p:cNvPr>
          <p:cNvSpPr txBox="1"/>
          <p:nvPr/>
        </p:nvSpPr>
        <p:spPr>
          <a:xfrm>
            <a:off x="376438" y="1286029"/>
            <a:ext cx="8483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ФИП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НОУ ДПО «Институт системно-деятельностной педагогики»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D702525-7181-4FCB-997E-98F649303FDB}"/>
              </a:ext>
            </a:extLst>
          </p:cNvPr>
          <p:cNvSpPr/>
          <p:nvPr/>
        </p:nvSpPr>
        <p:spPr>
          <a:xfrm>
            <a:off x="304274" y="1646773"/>
            <a:ext cx="8732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«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Механизмы сохранения лидирующих позиций 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РФ в 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области качества школьного математического образования 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(ИМС </a:t>
            </a:r>
            <a:r>
              <a:rPr lang="en-US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“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Учусь учиться</a:t>
            </a:r>
            <a:r>
              <a:rPr lang="en-US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”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)»</a:t>
            </a:r>
            <a:endParaRPr lang="ru-RU" altLang="ru-RU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2E5C934-BDC6-4465-8033-CBF9D3052357}"/>
              </a:ext>
            </a:extLst>
          </p:cNvPr>
          <p:cNvSpPr/>
          <p:nvPr/>
        </p:nvSpPr>
        <p:spPr>
          <a:xfrm>
            <a:off x="1139175" y="3565465"/>
            <a:ext cx="79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</a:rPr>
              <a:t>Цель: </a:t>
            </a:r>
            <a:r>
              <a:rPr lang="ru-RU" sz="2000" dirty="0">
                <a:latin typeface="Arial" panose="020B0604020202020204" pitchFamily="34" charset="0"/>
              </a:rPr>
              <a:t>апробация управленческих механизмов, </a:t>
            </a:r>
            <a:r>
              <a:rPr lang="ru-RU" sz="2000" dirty="0" smtClean="0">
                <a:latin typeface="Arial" panose="020B0604020202020204" pitchFamily="34" charset="0"/>
              </a:rPr>
              <a:t>технологий и методик, обеспечивающих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рост качества общего среднего математического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образования.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D6B5E7C0-1711-4CD6-B3A9-612068CD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1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5DC925-97EE-4A74-99FE-A7674DE0A5C2}"/>
              </a:ext>
            </a:extLst>
          </p:cNvPr>
          <p:cNvSpPr txBox="1"/>
          <p:nvPr/>
        </p:nvSpPr>
        <p:spPr>
          <a:xfrm>
            <a:off x="314038" y="2780928"/>
            <a:ext cx="8533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Просвещения </a:t>
            </a:r>
            <a:r>
              <a:rPr lang="ru-RU" sz="2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741 от </a:t>
            </a:r>
            <a:r>
              <a:rPr lang="ru-RU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30.12.2019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Сроки исполнения: </a:t>
            </a:r>
            <a:r>
              <a:rPr lang="ru-RU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2020–2024 гг.</a:t>
            </a:r>
            <a:endParaRPr lang="ru-RU" sz="2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E074F41-BBBC-4315-94D3-AF220D52A46A}"/>
              </a:ext>
            </a:extLst>
          </p:cNvPr>
          <p:cNvSpPr/>
          <p:nvPr/>
        </p:nvSpPr>
        <p:spPr>
          <a:xfrm>
            <a:off x="187567" y="6156593"/>
            <a:ext cx="8956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Aft>
                <a:spcPts val="200"/>
              </a:spcAft>
              <a:defRPr/>
            </a:pPr>
            <a:r>
              <a:rPr lang="ru-RU" sz="3200" b="1" dirty="0" smtClean="0">
                <a:solidFill>
                  <a:srgbClr val="FD5003"/>
                </a:solidFill>
                <a:latin typeface="Arial" pitchFamily="34" charset="0"/>
                <a:cs typeface="Arial" pitchFamily="34" charset="0"/>
              </a:rPr>
              <a:t>ПРИГЛАШАЕМ К СОТРУДНИЧЕСТВУ!</a:t>
            </a:r>
            <a:endParaRPr lang="ru-RU" sz="3200" b="1" dirty="0">
              <a:solidFill>
                <a:srgbClr val="FD500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043608" y="4725144"/>
            <a:ext cx="7308000" cy="1369606"/>
          </a:xfrm>
          <a:prstGeom prst="rect">
            <a:avLst/>
          </a:prstGeom>
          <a:gradFill rotWithShape="1">
            <a:gsLst>
              <a:gs pos="0">
                <a:srgbClr val="FECF8A"/>
              </a:gs>
              <a:gs pos="50000">
                <a:srgbClr val="FFFFFF"/>
              </a:gs>
              <a:gs pos="100000">
                <a:srgbClr val="FECF8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600" b="1" dirty="0">
                <a:solidFill>
                  <a:srgbClr val="0070C0"/>
                </a:solidFill>
                <a:latin typeface="Arial" pitchFamily="34" charset="0"/>
              </a:rPr>
              <a:t>НАШИ КОНТАКТЫ:       </a:t>
            </a:r>
            <a:r>
              <a:rPr lang="en-US" altLang="ru-RU" sz="2600" b="1" dirty="0">
                <a:solidFill>
                  <a:srgbClr val="0070C0"/>
                </a:solidFill>
                <a:latin typeface="Arial" pitchFamily="34" charset="0"/>
              </a:rPr>
              <a:t>https://www.sch2000.ru</a:t>
            </a:r>
            <a:endParaRPr lang="ru-RU" altLang="ru-RU" sz="2600" b="1" dirty="0">
              <a:solidFill>
                <a:srgbClr val="0070C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600" b="1" dirty="0" smtClean="0">
                <a:solidFill>
                  <a:srgbClr val="0070C0"/>
                </a:solidFill>
                <a:latin typeface="Arial" pitchFamily="34" charset="0"/>
              </a:rPr>
              <a:t>8 </a:t>
            </a:r>
            <a:r>
              <a:rPr lang="ru-RU" altLang="ru-RU" sz="2600" b="1" dirty="0">
                <a:solidFill>
                  <a:srgbClr val="0070C0"/>
                </a:solidFill>
                <a:latin typeface="Arial" pitchFamily="34" charset="0"/>
              </a:rPr>
              <a:t>(495) 797–89–77          </a:t>
            </a:r>
            <a:r>
              <a:rPr lang="en-US" altLang="ru-RU" sz="2600" b="1" dirty="0">
                <a:solidFill>
                  <a:srgbClr val="0070C0"/>
                </a:solidFill>
                <a:latin typeface="Arial" pitchFamily="34" charset="0"/>
              </a:rPr>
              <a:t>info@sch2000.ru</a:t>
            </a:r>
          </a:p>
        </p:txBody>
      </p:sp>
    </p:spTree>
    <p:extLst>
      <p:ext uri="{BB962C8B-B14F-4D97-AF65-F5344CB8AC3E}">
        <p14:creationId xmlns:p14="http://schemas.microsoft.com/office/powerpoint/2010/main" val="3337194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1282" y="158246"/>
            <a:ext cx="1914682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flipV="1">
            <a:off x="1985963" y="179998"/>
            <a:ext cx="7158037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3584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390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Прямоугольник 40"/>
          <p:cNvSpPr>
            <a:spLocks noChangeArrowheads="1"/>
          </p:cNvSpPr>
          <p:nvPr/>
        </p:nvSpPr>
        <p:spPr bwMode="auto">
          <a:xfrm>
            <a:off x="35496" y="1412776"/>
            <a:ext cx="8988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tabLst>
                <a:tab pos="7445375" algn="l"/>
                <a:tab pos="7529513" algn="l"/>
              </a:tabLst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</a:rPr>
              <a:t>ТРАЕКТОРИЯ САМОРАЗВИТИЯ ПЕДАГОГОВ ПРИ ОСВОЕНИИ  ДСДМ </a:t>
            </a:r>
          </a:p>
        </p:txBody>
      </p:sp>
      <p:sp>
        <p:nvSpPr>
          <p:cNvPr id="35848" name="AutoShape 2" descr="https://xn--80aa0aqccl2b9d.s3.amazonaws.com/uploads/2015/12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5849" name="AutoShape 5" descr="https://img.saleonn.net/media/2016/08/e8e7c78fae1e227778929a2eb73ecf3c49a17e0679dd39e7cf220f93d92aa8ff08d3b2d6_90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33368"/>
            <a:ext cx="1343927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33" y="5733368"/>
            <a:ext cx="1343927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69" y="5733368"/>
            <a:ext cx="1643874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4" descr="D:\5_РС_11-12 2011_БН\ООП ПО ПРОГРАММЕ Л.Г. ПЕТЕРСОН\ООП ФГОС_РОМАНУ\IMG_3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50" y="5733368"/>
            <a:ext cx="1487649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/>
          <a:stretch>
            <a:fillRect/>
          </a:stretch>
        </p:blipFill>
        <p:spPr bwMode="auto">
          <a:xfrm>
            <a:off x="7468890" y="5733368"/>
            <a:ext cx="1351582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2027495" y="215439"/>
            <a:ext cx="711650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FF6600"/>
                </a:solidFill>
                <a:latin typeface="Arial" charset="0"/>
              </a:rPr>
              <a:t>САМОРАЗВИТИЕ ПЕДАГОГОВ – </a:t>
            </a:r>
          </a:p>
          <a:p>
            <a:pPr algn="ctr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b="1" spc="110" dirty="0">
                <a:solidFill>
                  <a:srgbClr val="FF6600"/>
                </a:solidFill>
                <a:latin typeface="Arial" charset="0"/>
              </a:rPr>
              <a:t>НЕОБХОДИМОЕ УСЛОВИЕ ПОВЫШЕНИЯ КАЧЕСТВА  ОБРАЗОВАНИЯ</a:t>
            </a:r>
            <a:endParaRPr lang="ru-RU" altLang="ru-RU" sz="24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6250" y="1984739"/>
            <a:ext cx="1022350" cy="2519362"/>
          </a:xfrm>
          <a:prstGeom prst="rect">
            <a:avLst/>
          </a:prstGeom>
          <a:solidFill>
            <a:srgbClr val="CCFFCC"/>
          </a:solidFill>
          <a:ln w="19050">
            <a:solidFill>
              <a:srgbClr val="93F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257425" y="1957751"/>
            <a:ext cx="1022350" cy="846138"/>
          </a:xfrm>
          <a:prstGeom prst="rect">
            <a:avLst/>
          </a:prstGeom>
          <a:solidFill>
            <a:srgbClr val="CCFFCC"/>
          </a:solidFill>
          <a:ln w="19050">
            <a:solidFill>
              <a:srgbClr val="93F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200525" y="1945051"/>
            <a:ext cx="1022350" cy="815975"/>
          </a:xfrm>
          <a:prstGeom prst="rect">
            <a:avLst/>
          </a:prstGeom>
          <a:solidFill>
            <a:srgbClr val="CCFFCC"/>
          </a:solidFill>
          <a:ln w="19050">
            <a:solidFill>
              <a:srgbClr val="93F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7" name="Группа 8"/>
          <p:cNvGrpSpPr>
            <a:grpSpLocks/>
          </p:cNvGrpSpPr>
          <p:nvPr/>
        </p:nvGrpSpPr>
        <p:grpSpPr bwMode="auto">
          <a:xfrm>
            <a:off x="485775" y="2030776"/>
            <a:ext cx="7993063" cy="2292350"/>
            <a:chOff x="485775" y="1621881"/>
            <a:chExt cx="7993065" cy="2292125"/>
          </a:xfrm>
        </p:grpSpPr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485775" y="2550567"/>
              <a:ext cx="3127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I</a:t>
              </a:r>
              <a:endParaRPr lang="ru-RU" sz="2400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9" name="Text Box 75"/>
            <p:cNvSpPr txBox="1">
              <a:spLocks noChangeArrowheads="1"/>
            </p:cNvSpPr>
            <p:nvPr/>
          </p:nvSpPr>
          <p:spPr bwMode="auto">
            <a:xfrm>
              <a:off x="858838" y="2260055"/>
              <a:ext cx="4730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0" name="Text Box 76"/>
            <p:cNvSpPr txBox="1">
              <a:spLocks noChangeArrowheads="1"/>
            </p:cNvSpPr>
            <p:nvPr/>
          </p:nvSpPr>
          <p:spPr bwMode="auto">
            <a:xfrm>
              <a:off x="1446312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1" name="Text Box 77"/>
            <p:cNvSpPr txBox="1">
              <a:spLocks noChangeArrowheads="1"/>
            </p:cNvSpPr>
            <p:nvPr/>
          </p:nvSpPr>
          <p:spPr bwMode="auto">
            <a:xfrm>
              <a:off x="1840260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IV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2" name="Text Box 78"/>
            <p:cNvSpPr txBox="1">
              <a:spLocks noChangeArrowheads="1"/>
            </p:cNvSpPr>
            <p:nvPr/>
          </p:nvSpPr>
          <p:spPr bwMode="auto">
            <a:xfrm>
              <a:off x="2462213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3" name="Text Box 79"/>
            <p:cNvSpPr txBox="1">
              <a:spLocks noChangeArrowheads="1"/>
            </p:cNvSpPr>
            <p:nvPr/>
          </p:nvSpPr>
          <p:spPr bwMode="auto">
            <a:xfrm>
              <a:off x="3398838" y="1686967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4" name="Text Box 81"/>
            <p:cNvSpPr txBox="1">
              <a:spLocks noChangeArrowheads="1"/>
            </p:cNvSpPr>
            <p:nvPr/>
          </p:nvSpPr>
          <p:spPr bwMode="auto">
            <a:xfrm>
              <a:off x="4356100" y="1686967"/>
              <a:ext cx="7889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5" name="Text Box 82"/>
            <p:cNvSpPr txBox="1">
              <a:spLocks noChangeArrowheads="1"/>
            </p:cNvSpPr>
            <p:nvPr/>
          </p:nvSpPr>
          <p:spPr bwMode="auto">
            <a:xfrm>
              <a:off x="5868988" y="1664742"/>
              <a:ext cx="9350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6" name="Text Box 83"/>
            <p:cNvSpPr txBox="1">
              <a:spLocks noChangeArrowheads="1"/>
            </p:cNvSpPr>
            <p:nvPr/>
          </p:nvSpPr>
          <p:spPr bwMode="auto">
            <a:xfrm>
              <a:off x="7667625" y="1721892"/>
              <a:ext cx="5984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IX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grpSp>
          <p:nvGrpSpPr>
            <p:cNvPr id="37" name="Group 14"/>
            <p:cNvGrpSpPr>
              <a:grpSpLocks/>
            </p:cNvGrpSpPr>
            <p:nvPr/>
          </p:nvGrpSpPr>
          <p:grpSpPr bwMode="auto">
            <a:xfrm>
              <a:off x="2376489" y="1629098"/>
              <a:ext cx="756933" cy="723062"/>
              <a:chOff x="1701" y="1070"/>
              <a:chExt cx="462" cy="440"/>
            </a:xfrm>
          </p:grpSpPr>
          <p:sp>
            <p:nvSpPr>
              <p:cNvPr id="95" name="Arc 15"/>
              <p:cNvSpPr>
                <a:spLocks/>
              </p:cNvSpPr>
              <p:nvPr/>
            </p:nvSpPr>
            <p:spPr bwMode="auto">
              <a:xfrm flipV="1">
                <a:off x="1701" y="1070"/>
                <a:ext cx="457" cy="440"/>
              </a:xfrm>
              <a:custGeom>
                <a:avLst/>
                <a:gdLst>
                  <a:gd name="T0" fmla="*/ 0 w 43200"/>
                  <a:gd name="T1" fmla="*/ 0 h 39753"/>
                  <a:gd name="T2" fmla="*/ 0 w 43200"/>
                  <a:gd name="T3" fmla="*/ 0 h 39753"/>
                  <a:gd name="T4" fmla="*/ 0 w 43200"/>
                  <a:gd name="T5" fmla="*/ 0 h 39753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9753"/>
                  <a:gd name="T11" fmla="*/ 43200 w 43200"/>
                  <a:gd name="T12" fmla="*/ 39753 h 397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9753" fill="none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</a:path>
                  <a:path w="43200" h="39753" stroke="0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  <a:lnTo>
                      <a:pt x="21600" y="18153"/>
                    </a:lnTo>
                    <a:lnTo>
                      <a:pt x="33305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ru-RU"/>
              </a:p>
            </p:txBody>
          </p:sp>
          <p:sp>
            <p:nvSpPr>
              <p:cNvPr id="96" name="Oval 16"/>
              <p:cNvSpPr>
                <a:spLocks noChangeArrowheads="1"/>
              </p:cNvSpPr>
              <p:nvPr/>
            </p:nvSpPr>
            <p:spPr bwMode="auto">
              <a:xfrm>
                <a:off x="1723" y="1178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Oval 17"/>
              <p:cNvSpPr>
                <a:spLocks noChangeArrowheads="1"/>
              </p:cNvSpPr>
              <p:nvPr/>
            </p:nvSpPr>
            <p:spPr bwMode="auto">
              <a:xfrm>
                <a:off x="2122" y="1199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8" name="Group 30"/>
            <p:cNvGrpSpPr>
              <a:grpSpLocks/>
            </p:cNvGrpSpPr>
            <p:nvPr/>
          </p:nvGrpSpPr>
          <p:grpSpPr bwMode="auto">
            <a:xfrm>
              <a:off x="4216401" y="1621881"/>
              <a:ext cx="1787525" cy="1165226"/>
              <a:chOff x="2699" y="1807"/>
              <a:chExt cx="1126" cy="734"/>
            </a:xfrm>
          </p:grpSpPr>
          <p:grpSp>
            <p:nvGrpSpPr>
              <p:cNvPr id="86" name="Group 31"/>
              <p:cNvGrpSpPr>
                <a:grpSpLocks/>
              </p:cNvGrpSpPr>
              <p:nvPr/>
            </p:nvGrpSpPr>
            <p:grpSpPr bwMode="auto">
              <a:xfrm>
                <a:off x="2699" y="1807"/>
                <a:ext cx="582" cy="495"/>
                <a:chOff x="2724" y="934"/>
                <a:chExt cx="582" cy="531"/>
              </a:xfrm>
            </p:grpSpPr>
            <p:sp>
              <p:nvSpPr>
                <p:cNvPr id="92" name="Arc 32"/>
                <p:cNvSpPr>
                  <a:spLocks/>
                </p:cNvSpPr>
                <p:nvPr/>
              </p:nvSpPr>
              <p:spPr bwMode="auto">
                <a:xfrm rot="15357826" flipV="1">
                  <a:off x="2749" y="909"/>
                  <a:ext cx="531" cy="582"/>
                </a:xfrm>
                <a:custGeom>
                  <a:avLst/>
                  <a:gdLst>
                    <a:gd name="T0" fmla="*/ 0 w 26448"/>
                    <a:gd name="T1" fmla="*/ 0 h 42672"/>
                    <a:gd name="T2" fmla="*/ 0 w 26448"/>
                    <a:gd name="T3" fmla="*/ 0 h 42672"/>
                    <a:gd name="T4" fmla="*/ 0 w 26448"/>
                    <a:gd name="T5" fmla="*/ 0 h 42672"/>
                    <a:gd name="T6" fmla="*/ 0 60000 65536"/>
                    <a:gd name="T7" fmla="*/ 0 60000 65536"/>
                    <a:gd name="T8" fmla="*/ 0 60000 65536"/>
                    <a:gd name="T9" fmla="*/ 0 w 26448"/>
                    <a:gd name="T10" fmla="*/ 0 h 42672"/>
                    <a:gd name="T11" fmla="*/ 26448 w 26448"/>
                    <a:gd name="T12" fmla="*/ 42672 h 42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448" h="42672" fill="none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</a:path>
                    <a:path w="26448" h="42672" stroke="0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  <a:lnTo>
                        <a:pt x="4848" y="21600"/>
                      </a:lnTo>
                      <a:lnTo>
                        <a:pt x="0" y="551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93" name="Oval 33"/>
                <p:cNvSpPr>
                  <a:spLocks noChangeArrowheads="1"/>
                </p:cNvSpPr>
                <p:nvPr/>
              </p:nvSpPr>
              <p:spPr bwMode="auto">
                <a:xfrm>
                  <a:off x="2742" y="1146"/>
                  <a:ext cx="44" cy="4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Oval 34"/>
                <p:cNvSpPr>
                  <a:spLocks noChangeArrowheads="1"/>
                </p:cNvSpPr>
                <p:nvPr/>
              </p:nvSpPr>
              <p:spPr bwMode="auto">
                <a:xfrm>
                  <a:off x="3251" y="1101"/>
                  <a:ext cx="44" cy="4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7" name="Group 35"/>
              <p:cNvGrpSpPr>
                <a:grpSpLocks/>
              </p:cNvGrpSpPr>
              <p:nvPr/>
            </p:nvGrpSpPr>
            <p:grpSpPr bwMode="auto">
              <a:xfrm>
                <a:off x="3243" y="2048"/>
                <a:ext cx="582" cy="493"/>
                <a:chOff x="3266" y="1223"/>
                <a:chExt cx="582" cy="493"/>
              </a:xfrm>
            </p:grpSpPr>
            <p:sp>
              <p:nvSpPr>
                <p:cNvPr id="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83" y="1223"/>
                  <a:ext cx="46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1400" b="1">
                      <a:latin typeface="Arial" pitchFamily="34" charset="0"/>
                    </a:rPr>
                    <a:t>ТДМ</a:t>
                  </a:r>
                </a:p>
              </p:txBody>
            </p:sp>
            <p:grpSp>
              <p:nvGrpSpPr>
                <p:cNvPr id="89" name="Group 37"/>
                <p:cNvGrpSpPr>
                  <a:grpSpLocks/>
                </p:cNvGrpSpPr>
                <p:nvPr/>
              </p:nvGrpSpPr>
              <p:grpSpPr bwMode="auto">
                <a:xfrm>
                  <a:off x="3266" y="1499"/>
                  <a:ext cx="178" cy="217"/>
                  <a:chOff x="3253" y="1424"/>
                  <a:chExt cx="181" cy="217"/>
                </a:xfrm>
              </p:grpSpPr>
              <p:sp>
                <p:nvSpPr>
                  <p:cNvPr id="9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1424"/>
                    <a:ext cx="91" cy="87"/>
                  </a:xfrm>
                  <a:prstGeom prst="ellipse">
                    <a:avLst/>
                  </a:prstGeom>
                  <a:solidFill>
                    <a:srgbClr val="FF2DB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1" name="AutoShape 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253" y="1511"/>
                    <a:ext cx="181" cy="13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2DB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3235326" y="2534604"/>
              <a:ext cx="792163" cy="7143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3217864" y="2628355"/>
              <a:ext cx="9937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Arial" pitchFamily="34" charset="0"/>
                </a:rPr>
                <a:t>Курсы</a:t>
              </a:r>
            </a:p>
            <a:p>
              <a:pPr algn="ctr" eaLnBrk="1" hangingPunct="1"/>
              <a:r>
                <a:rPr lang="ru-RU" sz="1400" b="1">
                  <a:latin typeface="Arial" pitchFamily="34" charset="0"/>
                </a:rPr>
                <a:t>Т-уровня</a:t>
              </a:r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>
              <a:off x="2991632" y="2441029"/>
              <a:ext cx="142866" cy="13428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12"/>
            <p:cNvSpPr>
              <a:spLocks noChangeArrowheads="1"/>
            </p:cNvSpPr>
            <p:nvPr/>
          </p:nvSpPr>
          <p:spPr bwMode="auto">
            <a:xfrm flipV="1">
              <a:off x="2919414" y="2575309"/>
              <a:ext cx="284163" cy="20068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257552" y="2144166"/>
              <a:ext cx="4143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П</a:t>
              </a: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2208214" y="2144166"/>
              <a:ext cx="312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С</a:t>
              </a:r>
            </a:p>
          </p:txBody>
        </p:sp>
        <p:sp>
          <p:nvSpPr>
            <p:cNvPr id="45" name="Oval 21"/>
            <p:cNvSpPr>
              <a:spLocks noChangeArrowheads="1"/>
            </p:cNvSpPr>
            <p:nvPr/>
          </p:nvSpPr>
          <p:spPr bwMode="auto">
            <a:xfrm>
              <a:off x="2494762" y="2426741"/>
              <a:ext cx="142866" cy="13423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22"/>
            <p:cNvSpPr>
              <a:spLocks noChangeArrowheads="1"/>
            </p:cNvSpPr>
            <p:nvPr/>
          </p:nvSpPr>
          <p:spPr bwMode="auto">
            <a:xfrm flipV="1">
              <a:off x="2424114" y="2559501"/>
              <a:ext cx="284163" cy="2006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53" name="Text Box 24"/>
            <p:cNvSpPr txBox="1">
              <a:spLocks noChangeArrowheads="1"/>
            </p:cNvSpPr>
            <p:nvPr/>
          </p:nvSpPr>
          <p:spPr bwMode="auto">
            <a:xfrm>
              <a:off x="3887789" y="2123529"/>
              <a:ext cx="615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Т</a:t>
              </a:r>
            </a:p>
          </p:txBody>
        </p:sp>
        <p:sp>
          <p:nvSpPr>
            <p:cNvPr id="54" name="Oval 25"/>
            <p:cNvSpPr>
              <a:spLocks noChangeArrowheads="1"/>
            </p:cNvSpPr>
            <p:nvPr/>
          </p:nvSpPr>
          <p:spPr bwMode="auto">
            <a:xfrm>
              <a:off x="4160839" y="2417217"/>
              <a:ext cx="141288" cy="138113"/>
            </a:xfrm>
            <a:prstGeom prst="ellipse">
              <a:avLst/>
            </a:prstGeom>
            <a:solidFill>
              <a:srgbClr val="FFA7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26"/>
            <p:cNvSpPr>
              <a:spLocks noChangeArrowheads="1"/>
            </p:cNvSpPr>
            <p:nvPr/>
          </p:nvSpPr>
          <p:spPr bwMode="auto">
            <a:xfrm flipV="1">
              <a:off x="4089402" y="2553742"/>
              <a:ext cx="284163" cy="207963"/>
            </a:xfrm>
            <a:prstGeom prst="triangle">
              <a:avLst>
                <a:gd name="adj" fmla="val 50000"/>
              </a:avLst>
            </a:prstGeom>
            <a:solidFill>
              <a:srgbClr val="FFA7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56" name="Rectangle 28"/>
            <p:cNvSpPr>
              <a:spLocks noChangeArrowheads="1"/>
            </p:cNvSpPr>
            <p:nvPr/>
          </p:nvSpPr>
          <p:spPr bwMode="auto">
            <a:xfrm>
              <a:off x="1851025" y="2533017"/>
              <a:ext cx="498475" cy="7143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57" name="Text Box 29"/>
            <p:cNvSpPr txBox="1">
              <a:spLocks noChangeArrowheads="1"/>
            </p:cNvSpPr>
            <p:nvPr/>
          </p:nvSpPr>
          <p:spPr bwMode="auto">
            <a:xfrm>
              <a:off x="1624014" y="2622004"/>
              <a:ext cx="10382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Arial" pitchFamily="34" charset="0"/>
                </a:rPr>
                <a:t>Курсы  </a:t>
              </a:r>
            </a:p>
            <a:p>
              <a:pPr algn="ctr" eaLnBrk="1" hangingPunct="1"/>
              <a:r>
                <a:rPr lang="ru-RU" sz="1400" b="1">
                  <a:latin typeface="Arial" pitchFamily="34" charset="0"/>
                </a:rPr>
                <a:t>С-уровня</a:t>
              </a: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 flipV="1">
              <a:off x="3255964" y="3878149"/>
              <a:ext cx="2197100" cy="4763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3173414" y="3263354"/>
              <a:ext cx="22669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УГЛУБЛЕННЫЙ </a:t>
              </a: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  (ТЕХНОЛОГИЧЕСКИЙ)</a:t>
              </a:r>
            </a:p>
          </p:txBody>
        </p:sp>
        <p:sp>
          <p:nvSpPr>
            <p:cNvPr id="60" name="Line 43"/>
            <p:cNvSpPr>
              <a:spLocks noChangeShapeType="1"/>
            </p:cNvSpPr>
            <p:nvPr/>
          </p:nvSpPr>
          <p:spPr bwMode="auto">
            <a:xfrm rot="16200000" flipH="1">
              <a:off x="4796530" y="3257688"/>
              <a:ext cx="1260000" cy="4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2" name="Line 45"/>
            <p:cNvSpPr>
              <a:spLocks noChangeShapeType="1"/>
            </p:cNvSpPr>
            <p:nvPr/>
          </p:nvSpPr>
          <p:spPr bwMode="auto">
            <a:xfrm>
              <a:off x="726058" y="3887818"/>
              <a:ext cx="2541019" cy="0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3" name="Text Box 46"/>
            <p:cNvSpPr txBox="1">
              <a:spLocks noChangeArrowheads="1"/>
            </p:cNvSpPr>
            <p:nvPr/>
          </p:nvSpPr>
          <p:spPr bwMode="auto">
            <a:xfrm>
              <a:off x="828394" y="3255416"/>
              <a:ext cx="224401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БАЗОВЫЙ</a:t>
              </a: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(СОДЕРЖАТЕЛЬНЫЙ)</a:t>
              </a:r>
            </a:p>
          </p:txBody>
        </p:sp>
        <p:sp>
          <p:nvSpPr>
            <p:cNvPr id="64" name="Line 47"/>
            <p:cNvSpPr>
              <a:spLocks noChangeShapeType="1"/>
            </p:cNvSpPr>
            <p:nvPr/>
          </p:nvSpPr>
          <p:spPr bwMode="auto">
            <a:xfrm rot="16200000" flipH="1">
              <a:off x="426489" y="3626207"/>
              <a:ext cx="540000" cy="15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5" name="Line 48"/>
            <p:cNvSpPr>
              <a:spLocks noChangeShapeType="1"/>
            </p:cNvSpPr>
            <p:nvPr/>
          </p:nvSpPr>
          <p:spPr bwMode="auto">
            <a:xfrm rot="16200000" flipH="1">
              <a:off x="2599448" y="3281649"/>
              <a:ext cx="1260000" cy="47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6" name="Oval 51"/>
            <p:cNvSpPr>
              <a:spLocks noChangeArrowheads="1"/>
            </p:cNvSpPr>
            <p:nvPr/>
          </p:nvSpPr>
          <p:spPr bwMode="auto">
            <a:xfrm>
              <a:off x="1569250" y="2417216"/>
              <a:ext cx="142866" cy="133596"/>
            </a:xfrm>
            <a:prstGeom prst="ellipse">
              <a:avLst/>
            </a:prstGeom>
            <a:solidFill>
              <a:srgbClr val="B3E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52"/>
            <p:cNvSpPr>
              <a:spLocks noChangeArrowheads="1"/>
            </p:cNvSpPr>
            <p:nvPr/>
          </p:nvSpPr>
          <p:spPr bwMode="auto">
            <a:xfrm flipV="1">
              <a:off x="1498602" y="2549344"/>
              <a:ext cx="284163" cy="199660"/>
            </a:xfrm>
            <a:prstGeom prst="triangle">
              <a:avLst>
                <a:gd name="adj" fmla="val 50000"/>
              </a:avLst>
            </a:prstGeom>
            <a:solidFill>
              <a:srgbClr val="B3E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68" name="Line 53"/>
            <p:cNvSpPr>
              <a:spLocks noChangeShapeType="1"/>
            </p:cNvSpPr>
            <p:nvPr/>
          </p:nvSpPr>
          <p:spPr bwMode="auto">
            <a:xfrm flipV="1">
              <a:off x="858839" y="2683917"/>
              <a:ext cx="639763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Oval 55"/>
            <p:cNvSpPr>
              <a:spLocks noChangeArrowheads="1"/>
            </p:cNvSpPr>
            <p:nvPr/>
          </p:nvSpPr>
          <p:spPr bwMode="auto">
            <a:xfrm>
              <a:off x="646517" y="3150642"/>
              <a:ext cx="142068" cy="1335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56"/>
            <p:cNvSpPr>
              <a:spLocks noChangeArrowheads="1"/>
            </p:cNvSpPr>
            <p:nvPr/>
          </p:nvSpPr>
          <p:spPr bwMode="auto">
            <a:xfrm flipV="1">
              <a:off x="576264" y="3282770"/>
              <a:ext cx="282575" cy="19966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71" name="Line 58"/>
            <p:cNvSpPr>
              <a:spLocks noChangeShapeType="1"/>
            </p:cNvSpPr>
            <p:nvPr/>
          </p:nvSpPr>
          <p:spPr bwMode="auto">
            <a:xfrm>
              <a:off x="5456240" y="3878149"/>
              <a:ext cx="3022600" cy="4763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72" name="Text Box 59"/>
            <p:cNvSpPr txBox="1">
              <a:spLocks noChangeArrowheads="1"/>
            </p:cNvSpPr>
            <p:nvPr/>
          </p:nvSpPr>
          <p:spPr bwMode="auto">
            <a:xfrm>
              <a:off x="5557840" y="3429000"/>
              <a:ext cx="2901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МЕТОДИЧЕСКИЙ </a:t>
              </a:r>
            </a:p>
          </p:txBody>
        </p:sp>
        <p:grpSp>
          <p:nvGrpSpPr>
            <p:cNvPr id="73" name="Group 60"/>
            <p:cNvGrpSpPr>
              <a:grpSpLocks/>
            </p:cNvGrpSpPr>
            <p:nvPr/>
          </p:nvGrpSpPr>
          <p:grpSpPr bwMode="auto">
            <a:xfrm>
              <a:off x="4794252" y="1658391"/>
              <a:ext cx="3652838" cy="1724025"/>
              <a:chOff x="3063" y="1843"/>
              <a:chExt cx="2301" cy="1086"/>
            </a:xfrm>
          </p:grpSpPr>
          <p:sp>
            <p:nvSpPr>
              <p:cNvPr id="74" name="Arc 61"/>
              <p:cNvSpPr>
                <a:spLocks/>
              </p:cNvSpPr>
              <p:nvPr/>
            </p:nvSpPr>
            <p:spPr bwMode="auto">
              <a:xfrm rot="-5214607" flipH="1" flipV="1">
                <a:off x="3398" y="1508"/>
                <a:ext cx="1086" cy="1755"/>
              </a:xfrm>
              <a:custGeom>
                <a:avLst/>
                <a:gdLst>
                  <a:gd name="T0" fmla="*/ 0 w 43200"/>
                  <a:gd name="T1" fmla="*/ 0 h 36275"/>
                  <a:gd name="T2" fmla="*/ 0 w 43200"/>
                  <a:gd name="T3" fmla="*/ 0 h 36275"/>
                  <a:gd name="T4" fmla="*/ 0 w 43200"/>
                  <a:gd name="T5" fmla="*/ 0 h 3627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6275"/>
                  <a:gd name="T11" fmla="*/ 43200 w 43200"/>
                  <a:gd name="T12" fmla="*/ 36275 h 36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6275" fill="none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</a:path>
                  <a:path w="43200" h="36275" stroke="0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  <a:lnTo>
                      <a:pt x="21600" y="14675"/>
                    </a:lnTo>
                    <a:lnTo>
                      <a:pt x="37449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  <p:grpSp>
            <p:nvGrpSpPr>
              <p:cNvPr id="75" name="Group 62"/>
              <p:cNvGrpSpPr>
                <a:grpSpLocks/>
              </p:cNvGrpSpPr>
              <p:nvPr/>
            </p:nvGrpSpPr>
            <p:grpSpPr bwMode="auto">
              <a:xfrm>
                <a:off x="4473" y="2044"/>
                <a:ext cx="891" cy="552"/>
                <a:chOff x="4533" y="1231"/>
                <a:chExt cx="1006" cy="552"/>
              </a:xfrm>
            </p:grpSpPr>
            <p:sp>
              <p:nvSpPr>
                <p:cNvPr id="84" name="AutoShape 63"/>
                <p:cNvSpPr>
                  <a:spLocks noChangeArrowheads="1"/>
                </p:cNvSpPr>
                <p:nvPr/>
              </p:nvSpPr>
              <p:spPr bwMode="auto">
                <a:xfrm>
                  <a:off x="5004" y="1561"/>
                  <a:ext cx="535" cy="91"/>
                </a:xfrm>
                <a:prstGeom prst="rightArrow">
                  <a:avLst>
                    <a:gd name="adj1" fmla="val 50000"/>
                    <a:gd name="adj2" fmla="val 151986"/>
                  </a:avLst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5" name="Arc 64"/>
                <p:cNvSpPr>
                  <a:spLocks/>
                </p:cNvSpPr>
                <p:nvPr/>
              </p:nvSpPr>
              <p:spPr bwMode="auto">
                <a:xfrm>
                  <a:off x="4533" y="1231"/>
                  <a:ext cx="378" cy="552"/>
                </a:xfrm>
                <a:custGeom>
                  <a:avLst/>
                  <a:gdLst>
                    <a:gd name="T0" fmla="*/ 0 w 34302"/>
                    <a:gd name="T1" fmla="*/ 0 h 21600"/>
                    <a:gd name="T2" fmla="*/ 0 w 34302"/>
                    <a:gd name="T3" fmla="*/ 0 h 21600"/>
                    <a:gd name="T4" fmla="*/ 0 w 3430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4302"/>
                    <a:gd name="T10" fmla="*/ 0 h 21600"/>
                    <a:gd name="T11" fmla="*/ 34302 w 3430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302" h="21600" fill="none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</a:path>
                    <a:path w="34302" h="21600" stroke="0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  <a:lnTo>
                        <a:pt x="14053" y="21600"/>
                      </a:lnTo>
                      <a:lnTo>
                        <a:pt x="-1" y="5196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76" name="Group 65"/>
              <p:cNvGrpSpPr>
                <a:grpSpLocks/>
              </p:cNvGrpSpPr>
              <p:nvPr/>
            </p:nvGrpSpPr>
            <p:grpSpPr bwMode="auto">
              <a:xfrm>
                <a:off x="4260" y="2115"/>
                <a:ext cx="277" cy="347"/>
                <a:chOff x="4285" y="1318"/>
                <a:chExt cx="312" cy="347"/>
              </a:xfrm>
            </p:grpSpPr>
            <p:sp>
              <p:nvSpPr>
                <p:cNvPr id="8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285" y="1318"/>
                  <a:ext cx="22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1400" b="1">
                      <a:latin typeface="Arial" pitchFamily="34" charset="0"/>
                    </a:rPr>
                    <a:t>М</a:t>
                  </a:r>
                </a:p>
              </p:txBody>
            </p:sp>
            <p:grpSp>
              <p:nvGrpSpPr>
                <p:cNvPr id="81" name="Group 67"/>
                <p:cNvGrpSpPr>
                  <a:grpSpLocks/>
                </p:cNvGrpSpPr>
                <p:nvPr/>
              </p:nvGrpSpPr>
              <p:grpSpPr bwMode="auto">
                <a:xfrm>
                  <a:off x="4419" y="1448"/>
                  <a:ext cx="178" cy="217"/>
                  <a:chOff x="4419" y="1448"/>
                  <a:chExt cx="178" cy="217"/>
                </a:xfrm>
              </p:grpSpPr>
              <p:sp>
                <p:nvSpPr>
                  <p:cNvPr id="8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463" y="1448"/>
                    <a:ext cx="90" cy="87"/>
                  </a:xfrm>
                  <a:prstGeom prst="ellipse">
                    <a:avLst/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3" name="AutoShape 6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419" y="1534"/>
                    <a:ext cx="178" cy="13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77" name="Group 70"/>
              <p:cNvGrpSpPr>
                <a:grpSpLocks/>
              </p:cNvGrpSpPr>
              <p:nvPr/>
            </p:nvGrpSpPr>
            <p:grpSpPr bwMode="auto">
              <a:xfrm>
                <a:off x="3466" y="2394"/>
                <a:ext cx="906" cy="396"/>
                <a:chOff x="3540" y="1581"/>
                <a:chExt cx="873" cy="396"/>
              </a:xfrm>
            </p:grpSpPr>
            <p:sp>
              <p:nvSpPr>
                <p:cNvPr id="78" name="Rectangle 71"/>
                <p:cNvSpPr>
                  <a:spLocks noChangeArrowheads="1"/>
                </p:cNvSpPr>
                <p:nvPr/>
              </p:nvSpPr>
              <p:spPr bwMode="auto">
                <a:xfrm flipV="1">
                  <a:off x="3540" y="1581"/>
                  <a:ext cx="873" cy="4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>
                    <a:defRPr/>
                  </a:pPr>
                  <a:endParaRPr lang="ru-RU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79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602" y="1651"/>
                  <a:ext cx="684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ru-RU" sz="1400" b="1">
                      <a:latin typeface="Arial" pitchFamily="34" charset="0"/>
                    </a:rPr>
                    <a:t>Курсы</a:t>
                  </a:r>
                </a:p>
                <a:p>
                  <a:pPr algn="ctr" eaLnBrk="1" hangingPunct="1"/>
                  <a:r>
                    <a:rPr lang="en-US" sz="1400" b="1">
                      <a:latin typeface="Arial" pitchFamily="34" charset="0"/>
                    </a:rPr>
                    <a:t>M</a:t>
                  </a:r>
                  <a:r>
                    <a:rPr lang="ru-RU" sz="1400" b="1">
                      <a:latin typeface="Arial" pitchFamily="34" charset="0"/>
                    </a:rPr>
                    <a:t>-уровня</a:t>
                  </a:r>
                </a:p>
              </p:txBody>
            </p:sp>
          </p:grpSp>
        </p:grpSp>
      </p:grpSp>
      <p:sp>
        <p:nvSpPr>
          <p:cNvPr id="98" name="Text Box 222"/>
          <p:cNvSpPr txBox="1">
            <a:spLocks noChangeArrowheads="1"/>
          </p:cNvSpPr>
          <p:nvPr/>
        </p:nvSpPr>
        <p:spPr bwMode="auto">
          <a:xfrm>
            <a:off x="655638" y="4555728"/>
            <a:ext cx="8164834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Aft>
                <a:spcPct val="10000"/>
              </a:spcAft>
              <a:buFontTx/>
              <a:buBlip>
                <a:blip r:embed="rId9"/>
              </a:buBlip>
              <a:defRPr/>
            </a:pPr>
            <a:r>
              <a:rPr lang="ru-RU" sz="2000" b="0" dirty="0" smtClean="0">
                <a:latin typeface="Arial" charset="0"/>
                <a:cs typeface="Arial" charset="0"/>
              </a:rPr>
              <a:t>курсы </a:t>
            </a:r>
            <a:r>
              <a:rPr lang="ru-RU" sz="2000" b="0" dirty="0">
                <a:latin typeface="Arial" charset="0"/>
                <a:cs typeface="Arial" charset="0"/>
              </a:rPr>
              <a:t>повышения квалификации в Москве </a:t>
            </a:r>
            <a:r>
              <a:rPr lang="ru-RU" sz="2000" b="0" dirty="0" smtClean="0">
                <a:latin typeface="Arial" charset="0"/>
                <a:cs typeface="Arial" charset="0"/>
              </a:rPr>
              <a:t>(Институт СДП) </a:t>
            </a:r>
            <a:endParaRPr lang="ru-RU" sz="2000" b="0" dirty="0">
              <a:latin typeface="Arial" charset="0"/>
              <a:cs typeface="Arial" charset="0"/>
            </a:endParaRPr>
          </a:p>
          <a:p>
            <a:pPr marL="285750" indent="-285750" eaLnBrk="1" hangingPunct="1">
              <a:spcAft>
                <a:spcPct val="10000"/>
              </a:spcAft>
              <a:buFontTx/>
              <a:buBlip>
                <a:blip r:embed="rId9"/>
              </a:buBlip>
              <a:defRPr/>
            </a:pPr>
            <a:r>
              <a:rPr lang="ru-RU" sz="2000" b="0" dirty="0">
                <a:latin typeface="Arial" charset="0"/>
                <a:cs typeface="Arial" charset="0"/>
              </a:rPr>
              <a:t> </a:t>
            </a:r>
            <a:r>
              <a:rPr lang="ru-RU" sz="2000" b="0" dirty="0" smtClean="0">
                <a:latin typeface="Arial" charset="0"/>
                <a:cs typeface="Arial" charset="0"/>
              </a:rPr>
              <a:t>выездные </a:t>
            </a:r>
            <a:r>
              <a:rPr lang="ru-RU" sz="2000" b="0" dirty="0">
                <a:latin typeface="Arial" charset="0"/>
                <a:cs typeface="Arial" charset="0"/>
              </a:rPr>
              <a:t>курсы в </a:t>
            </a:r>
            <a:r>
              <a:rPr lang="ru-RU" sz="2000" b="0" dirty="0" smtClean="0">
                <a:latin typeface="Arial" charset="0"/>
                <a:cs typeface="Arial" charset="0"/>
              </a:rPr>
              <a:t>регионах</a:t>
            </a:r>
            <a:endParaRPr lang="ru-RU" sz="2000" b="0" dirty="0">
              <a:latin typeface="Arial" charset="0"/>
              <a:cs typeface="Arial" charset="0"/>
            </a:endParaRPr>
          </a:p>
          <a:p>
            <a:pPr marL="285750" indent="-285750" eaLnBrk="1" hangingPunct="1">
              <a:spcAft>
                <a:spcPct val="25000"/>
              </a:spcAft>
              <a:buFontTx/>
              <a:buBlip>
                <a:blip r:embed="rId9"/>
              </a:buBlip>
              <a:defRPr/>
            </a:pPr>
            <a:r>
              <a:rPr lang="ru-RU" sz="2000" b="0" dirty="0">
                <a:latin typeface="Arial" charset="0"/>
                <a:cs typeface="Arial" charset="0"/>
              </a:rPr>
              <a:t> </a:t>
            </a:r>
            <a:r>
              <a:rPr lang="ru-RU" sz="2000" b="0" dirty="0" smtClean="0">
                <a:latin typeface="Arial" charset="0"/>
                <a:cs typeface="Arial" charset="0"/>
              </a:rPr>
              <a:t>дистанционное </a:t>
            </a:r>
            <a:r>
              <a:rPr lang="ru-RU" sz="2000" b="0" dirty="0">
                <a:latin typeface="Arial" charset="0"/>
                <a:cs typeface="Arial" charset="0"/>
              </a:rPr>
              <a:t>обучение (БАЗОВЫЙ УРОВЕНЬ</a:t>
            </a:r>
            <a:r>
              <a:rPr lang="ru-RU" sz="2000" b="0" dirty="0" smtClean="0">
                <a:latin typeface="Arial" charset="0"/>
                <a:cs typeface="Arial" charset="0"/>
              </a:rPr>
              <a:t>)</a:t>
            </a:r>
            <a:endParaRPr lang="ru-RU" sz="2000" b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75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1" y="1363356"/>
            <a:ext cx="8683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57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</a:rPr>
              <a:t>–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</a:rPr>
              <a:t>инновационная инфраструктура в 57 субъектах РФ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-42007" y="6427048"/>
            <a:ext cx="9186008" cy="43088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891" y="11675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2351088" y="117475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303999" y="260648"/>
            <a:ext cx="673249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600" b="1" dirty="0">
                <a:solidFill>
                  <a:srgbClr val="FF6600"/>
                </a:solidFill>
                <a:latin typeface="Arial" charset="0"/>
              </a:rPr>
              <a:t>ИНФРАСТРУКТУРА ИМС «УЧУСЬ УЧИТЬСЯ»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E074F41-BBBC-4315-94D3-AF220D52A46A}"/>
              </a:ext>
            </a:extLst>
          </p:cNvPr>
          <p:cNvSpPr/>
          <p:nvPr/>
        </p:nvSpPr>
        <p:spPr>
          <a:xfrm>
            <a:off x="-10394" y="6378816"/>
            <a:ext cx="8991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Aft>
                <a:spcPts val="20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ИННОВАЦИОННАЯ МЕТОДИЧЕСКАЯ СЕТЬ «УЧУСЬ УЧИТЬСЯ»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D96B3D-E872-4FB4-8BA0-0D4C02414CBD}"/>
              </a:ext>
            </a:extLst>
          </p:cNvPr>
          <p:cNvSpPr/>
          <p:nvPr/>
        </p:nvSpPr>
        <p:spPr>
          <a:xfrm>
            <a:off x="251521" y="1798023"/>
            <a:ext cx="88036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534 </a:t>
            </a:r>
            <a:r>
              <a:rPr lang="ru-RU" sz="2200" dirty="0">
                <a:latin typeface="Arial" panose="020B0604020202020204" pitchFamily="34" charset="0"/>
              </a:rPr>
              <a:t>–  Ресурсных центра технологии деятельностного метода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0B05835-1671-4C00-A6BA-62D7B3253833}"/>
              </a:ext>
            </a:extLst>
          </p:cNvPr>
          <p:cNvSpPr/>
          <p:nvPr/>
        </p:nvSpPr>
        <p:spPr>
          <a:xfrm>
            <a:off x="251521" y="2232690"/>
            <a:ext cx="82797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94  </a:t>
            </a:r>
            <a:r>
              <a:rPr lang="ru-RU" sz="2200" dirty="0">
                <a:latin typeface="Arial" panose="020B0604020202020204" pitchFamily="34" charset="0"/>
              </a:rPr>
              <a:t>–  Стажировочные площадки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60B05835-1671-4C00-A6BA-62D7B3253833}"/>
              </a:ext>
            </a:extLst>
          </p:cNvPr>
          <p:cNvSpPr/>
          <p:nvPr/>
        </p:nvSpPr>
        <p:spPr>
          <a:xfrm>
            <a:off x="251521" y="2667358"/>
            <a:ext cx="48630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82 </a:t>
            </a:r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</a:rPr>
              <a:t>–  Учителя-наставника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Цель">
            <a:extLst>
              <a:ext uri="{FF2B5EF4-FFF2-40B4-BE49-F238E27FC236}">
                <a16:creationId xmlns="" xmlns:a16="http://schemas.microsoft.com/office/drawing/2014/main" id="{E60D7A66-1ACD-443F-8718-E80C80B58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043" y="3169142"/>
            <a:ext cx="1013501" cy="954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6BE1D1E-C32A-49AE-A090-6B8B1E29A942}"/>
              </a:ext>
            </a:extLst>
          </p:cNvPr>
          <p:cNvSpPr txBox="1"/>
          <p:nvPr/>
        </p:nvSpPr>
        <p:spPr>
          <a:xfrm>
            <a:off x="1170805" y="3292540"/>
            <a:ext cx="7763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ТОЧКА РОСТА: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ВЗАИМОДЕЙСТВИЕ С РЕГИОНАЛЬНЫМИ ИРО и МЕТОДИЧЕСКИМИ СЕТЯМИ 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1559" r="1752"/>
          <a:stretch/>
        </p:blipFill>
        <p:spPr>
          <a:xfrm>
            <a:off x="-21808" y="4258045"/>
            <a:ext cx="9164638" cy="217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291962" y="142875"/>
            <a:ext cx="6852038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5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42888"/>
            <a:ext cx="639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2320488" y="416277"/>
            <a:ext cx="6823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FF6600"/>
                </a:solidFill>
                <a:latin typeface="Arial" pitchFamily="34" charset="0"/>
              </a:rPr>
              <a:t>ФОРМЫ СОВМЕСТНОЙ РАБОТЫ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7859" y="4226584"/>
            <a:ext cx="6299891" cy="31681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618"/>
              </a:avLst>
            </a:prstTxWarp>
          </a:bodyPr>
          <a:lstStyle/>
          <a:p>
            <a:pPr algn="ctr" rtl="0">
              <a:buNone/>
            </a:pPr>
            <a:endParaRPr lang="ru-RU" sz="4400" kern="10" spc="0" dirty="0">
              <a:ln>
                <a:noFill/>
              </a:ln>
              <a:gradFill rotWithShape="0">
                <a:gsLst>
                  <a:gs pos="0">
                    <a:srgbClr val="FF66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2FD09A4-DF98-4A31-B2BC-102950D22E40}"/>
              </a:ext>
            </a:extLst>
          </p:cNvPr>
          <p:cNvSpPr txBox="1"/>
          <p:nvPr/>
        </p:nvSpPr>
        <p:spPr>
          <a:xfrm>
            <a:off x="263285" y="4155072"/>
            <a:ext cx="8626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Координация и методическая поддержка региональных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Ресурсных центров</a:t>
            </a:r>
            <a:r>
              <a:rPr lang="ru-RU" sz="2200" b="1" dirty="0" smtClean="0"/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качества математического образования в рамках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ФИП.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4959BE1A-BD00-4270-8D76-5F1FD280AD75}"/>
              </a:ext>
            </a:extLst>
          </p:cNvPr>
          <p:cNvSpPr txBox="1"/>
          <p:nvPr/>
        </p:nvSpPr>
        <p:spPr>
          <a:xfrm>
            <a:off x="179512" y="1432289"/>
            <a:ext cx="886874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Серия совещаний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для зав. кафедрами и ППС по разработке программ ДПО (ПК)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 реализации деятельностного образования на примере системы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«Учусь учиться».</a:t>
            </a:r>
          </a:p>
          <a:p>
            <a:pPr marL="269875">
              <a:spcAft>
                <a:spcPts val="60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27.01.2020 –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  (Открытый каталог, базы данных и др.)</a:t>
            </a:r>
          </a:p>
          <a:p>
            <a:pPr marL="269875"/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28.02.2020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обсуждаем модель дистанционной </a:t>
            </a:r>
            <a:r>
              <a:rPr lang="ru-RU" sz="22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стажировки</a:t>
            </a:r>
            <a:endParaRPr lang="ru-RU" sz="22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733AC0-679F-4BF7-AC42-6DCC1549000A}"/>
              </a:ext>
            </a:extLst>
          </p:cNvPr>
          <p:cNvSpPr txBox="1"/>
          <p:nvPr/>
        </p:nvSpPr>
        <p:spPr>
          <a:xfrm>
            <a:off x="251520" y="3375447"/>
            <a:ext cx="860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Проектная сессия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 разработке новых форм и технологий профессионального саморазвития педагога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22–24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 2020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E51BE677-FC74-471C-9F4D-45BB636EFFD8}"/>
              </a:ext>
            </a:extLst>
          </p:cNvPr>
          <p:cNvGrpSpPr/>
          <p:nvPr/>
        </p:nvGrpSpPr>
        <p:grpSpPr>
          <a:xfrm>
            <a:off x="263285" y="5411316"/>
            <a:ext cx="8539491" cy="1296000"/>
            <a:chOff x="562361" y="5131916"/>
            <a:chExt cx="8861751" cy="1296000"/>
          </a:xfrm>
        </p:grpSpPr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C414DA42-5730-429D-BF0A-B0CACD76DA6C}"/>
                </a:ext>
              </a:extLst>
            </p:cNvPr>
            <p:cNvGrpSpPr/>
            <p:nvPr/>
          </p:nvGrpSpPr>
          <p:grpSpPr>
            <a:xfrm>
              <a:off x="2987127" y="5131916"/>
              <a:ext cx="6436985" cy="1296000"/>
              <a:chOff x="1521293" y="5135056"/>
              <a:chExt cx="6436985" cy="1296000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8381948D-F705-4D5F-99DD-5F96DE98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0536" y="5135056"/>
                <a:ext cx="1943170" cy="129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" name="Рисунок 8">
                <a:extLst>
                  <a:ext uri="{FF2B5EF4-FFF2-40B4-BE49-F238E27FC236}">
                    <a16:creationId xmlns="" xmlns:a16="http://schemas.microsoft.com/office/drawing/2014/main" id="{D5E4AAC7-8E3C-4F43-89EC-08067E4E1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7829" y="5135056"/>
                <a:ext cx="1970449" cy="129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="" xmlns:a16="http://schemas.microsoft.com/office/drawing/2014/main" id="{34B94C58-37AB-455A-A1E2-611AE44F6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1293" y="5135056"/>
                <a:ext cx="1944316" cy="129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2E806DC2-A47E-4C97-B3B3-06B24696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61" y="5131916"/>
              <a:ext cx="2105234" cy="129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73710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99"/>
          <p:cNvSpPr/>
          <p:nvPr/>
        </p:nvSpPr>
        <p:spPr>
          <a:xfrm>
            <a:off x="324247" y="1943854"/>
            <a:ext cx="5128815" cy="2572895"/>
          </a:xfrm>
          <a:prstGeom prst="rect">
            <a:avLst/>
          </a:prstGeom>
          <a:solidFill>
            <a:srgbClr val="CCFFCC"/>
          </a:solidFill>
          <a:ln w="19050">
            <a:solidFill>
              <a:srgbClr val="93F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1282" y="158246"/>
            <a:ext cx="1914682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flipV="1">
            <a:off x="1985963" y="179998"/>
            <a:ext cx="7158037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35846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390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Прямоугольник 40"/>
          <p:cNvSpPr>
            <a:spLocks noChangeArrowheads="1"/>
          </p:cNvSpPr>
          <p:nvPr/>
        </p:nvSpPr>
        <p:spPr bwMode="auto">
          <a:xfrm>
            <a:off x="35496" y="1412776"/>
            <a:ext cx="8988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tabLst>
                <a:tab pos="7445375" algn="l"/>
                <a:tab pos="7529513" algn="l"/>
              </a:tabLst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</a:rPr>
              <a:t>ТРАЕКТОРИЯ САМОРАЗВИТИЯ ПЕДАГОГОВ ПРИ ОСВОЕНИИ  ДСДМ </a:t>
            </a:r>
          </a:p>
        </p:txBody>
      </p:sp>
      <p:sp>
        <p:nvSpPr>
          <p:cNvPr id="35848" name="AutoShape 2" descr="https://xn--80aa0aqccl2b9d.s3.amazonaws.com/uploads/2015/12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5849" name="AutoShape 5" descr="https://img.saleonn.net/media/2016/08/e8e7c78fae1e227778929a2eb73ecf3c49a17e0679dd39e7cf220f93d92aa8ff08d3b2d6_90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33368"/>
            <a:ext cx="1343927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33" y="5733368"/>
            <a:ext cx="1343927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69" y="5733368"/>
            <a:ext cx="1643874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4" descr="D:\5_РС_11-12 2011_БН\ООП ПО ПРОГРАММЕ Л.Г. ПЕТЕРСОН\ООП ФГОС_РОМАНУ\IMG_3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50" y="5733368"/>
            <a:ext cx="1487649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/>
          <a:stretch>
            <a:fillRect/>
          </a:stretch>
        </p:blipFill>
        <p:spPr bwMode="auto">
          <a:xfrm>
            <a:off x="7468890" y="5733368"/>
            <a:ext cx="1351582" cy="10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2027495" y="215439"/>
            <a:ext cx="711650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FF6600"/>
                </a:solidFill>
                <a:latin typeface="Arial" charset="0"/>
              </a:rPr>
              <a:t>САМОРАЗВИТИЕ ПЕДАГОГОВ – </a:t>
            </a:r>
          </a:p>
          <a:p>
            <a:pPr algn="ctr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b="1" spc="110" dirty="0">
                <a:solidFill>
                  <a:srgbClr val="FF6600"/>
                </a:solidFill>
                <a:latin typeface="Arial" charset="0"/>
              </a:rPr>
              <a:t>НЕОБХОДИМОЕ УСЛОВИЕ ПОВЫШЕНИЯ КАЧЕСТВА  ОБРАЗОВАНИЯ</a:t>
            </a:r>
            <a:endParaRPr lang="ru-RU" altLang="ru-RU" sz="24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24146" y="1956606"/>
            <a:ext cx="3252309" cy="2572895"/>
          </a:xfrm>
          <a:prstGeom prst="rect">
            <a:avLst/>
          </a:prstGeom>
          <a:solidFill>
            <a:srgbClr val="ECD9FF"/>
          </a:solidFill>
          <a:ln w="190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7" name="Группа 8"/>
          <p:cNvGrpSpPr>
            <a:grpSpLocks/>
          </p:cNvGrpSpPr>
          <p:nvPr/>
        </p:nvGrpSpPr>
        <p:grpSpPr bwMode="auto">
          <a:xfrm>
            <a:off x="485775" y="2056176"/>
            <a:ext cx="7993063" cy="2292350"/>
            <a:chOff x="485775" y="1621881"/>
            <a:chExt cx="7993065" cy="2292125"/>
          </a:xfrm>
        </p:grpSpPr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485775" y="2550567"/>
              <a:ext cx="3127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I</a:t>
              </a:r>
              <a:endParaRPr lang="ru-RU" sz="2400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9" name="Text Box 75"/>
            <p:cNvSpPr txBox="1">
              <a:spLocks noChangeArrowheads="1"/>
            </p:cNvSpPr>
            <p:nvPr/>
          </p:nvSpPr>
          <p:spPr bwMode="auto">
            <a:xfrm>
              <a:off x="858838" y="2260055"/>
              <a:ext cx="4730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0" name="Text Box 76"/>
            <p:cNvSpPr txBox="1">
              <a:spLocks noChangeArrowheads="1"/>
            </p:cNvSpPr>
            <p:nvPr/>
          </p:nvSpPr>
          <p:spPr bwMode="auto">
            <a:xfrm>
              <a:off x="1446312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1" name="Text Box 77"/>
            <p:cNvSpPr txBox="1">
              <a:spLocks noChangeArrowheads="1"/>
            </p:cNvSpPr>
            <p:nvPr/>
          </p:nvSpPr>
          <p:spPr bwMode="auto">
            <a:xfrm>
              <a:off x="1840260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IV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2" name="Text Box 78"/>
            <p:cNvSpPr txBox="1">
              <a:spLocks noChangeArrowheads="1"/>
            </p:cNvSpPr>
            <p:nvPr/>
          </p:nvSpPr>
          <p:spPr bwMode="auto">
            <a:xfrm>
              <a:off x="2462213" y="1720305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3" name="Text Box 79"/>
            <p:cNvSpPr txBox="1">
              <a:spLocks noChangeArrowheads="1"/>
            </p:cNvSpPr>
            <p:nvPr/>
          </p:nvSpPr>
          <p:spPr bwMode="auto">
            <a:xfrm>
              <a:off x="3398838" y="1686967"/>
              <a:ext cx="571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4" name="Text Box 81"/>
            <p:cNvSpPr txBox="1">
              <a:spLocks noChangeArrowheads="1"/>
            </p:cNvSpPr>
            <p:nvPr/>
          </p:nvSpPr>
          <p:spPr bwMode="auto">
            <a:xfrm>
              <a:off x="4356100" y="1686967"/>
              <a:ext cx="7889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5" name="Text Box 82"/>
            <p:cNvSpPr txBox="1">
              <a:spLocks noChangeArrowheads="1"/>
            </p:cNvSpPr>
            <p:nvPr/>
          </p:nvSpPr>
          <p:spPr bwMode="auto">
            <a:xfrm>
              <a:off x="5868988" y="1664742"/>
              <a:ext cx="9350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VIII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6" name="Text Box 83"/>
            <p:cNvSpPr txBox="1">
              <a:spLocks noChangeArrowheads="1"/>
            </p:cNvSpPr>
            <p:nvPr/>
          </p:nvSpPr>
          <p:spPr bwMode="auto">
            <a:xfrm>
              <a:off x="7667625" y="1721892"/>
              <a:ext cx="5984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70C0"/>
                  </a:solidFill>
                  <a:latin typeface="Arial" pitchFamily="34" charset="0"/>
                </a:rPr>
                <a:t>IX</a:t>
              </a:r>
              <a:endParaRPr lang="ru-RU" sz="2400" b="1">
                <a:solidFill>
                  <a:srgbClr val="0070C0"/>
                </a:solidFill>
                <a:latin typeface="Arial" pitchFamily="34" charset="0"/>
              </a:endParaRPr>
            </a:p>
          </p:txBody>
        </p:sp>
        <p:grpSp>
          <p:nvGrpSpPr>
            <p:cNvPr id="37" name="Group 14"/>
            <p:cNvGrpSpPr>
              <a:grpSpLocks/>
            </p:cNvGrpSpPr>
            <p:nvPr/>
          </p:nvGrpSpPr>
          <p:grpSpPr bwMode="auto">
            <a:xfrm>
              <a:off x="2376489" y="1629098"/>
              <a:ext cx="756933" cy="723062"/>
              <a:chOff x="1701" y="1070"/>
              <a:chExt cx="462" cy="440"/>
            </a:xfrm>
          </p:grpSpPr>
          <p:sp>
            <p:nvSpPr>
              <p:cNvPr id="95" name="Arc 15"/>
              <p:cNvSpPr>
                <a:spLocks/>
              </p:cNvSpPr>
              <p:nvPr/>
            </p:nvSpPr>
            <p:spPr bwMode="auto">
              <a:xfrm flipV="1">
                <a:off x="1701" y="1070"/>
                <a:ext cx="457" cy="440"/>
              </a:xfrm>
              <a:custGeom>
                <a:avLst/>
                <a:gdLst>
                  <a:gd name="T0" fmla="*/ 0 w 43200"/>
                  <a:gd name="T1" fmla="*/ 0 h 39753"/>
                  <a:gd name="T2" fmla="*/ 0 w 43200"/>
                  <a:gd name="T3" fmla="*/ 0 h 39753"/>
                  <a:gd name="T4" fmla="*/ 0 w 43200"/>
                  <a:gd name="T5" fmla="*/ 0 h 39753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9753"/>
                  <a:gd name="T11" fmla="*/ 43200 w 43200"/>
                  <a:gd name="T12" fmla="*/ 39753 h 397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9753" fill="none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</a:path>
                  <a:path w="43200" h="39753" stroke="0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  <a:lnTo>
                      <a:pt x="21600" y="18153"/>
                    </a:lnTo>
                    <a:lnTo>
                      <a:pt x="33305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ru-RU"/>
              </a:p>
            </p:txBody>
          </p:sp>
          <p:sp>
            <p:nvSpPr>
              <p:cNvPr id="96" name="Oval 16"/>
              <p:cNvSpPr>
                <a:spLocks noChangeArrowheads="1"/>
              </p:cNvSpPr>
              <p:nvPr/>
            </p:nvSpPr>
            <p:spPr bwMode="auto">
              <a:xfrm>
                <a:off x="1723" y="1178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Oval 17"/>
              <p:cNvSpPr>
                <a:spLocks noChangeArrowheads="1"/>
              </p:cNvSpPr>
              <p:nvPr/>
            </p:nvSpPr>
            <p:spPr bwMode="auto">
              <a:xfrm>
                <a:off x="2122" y="1199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8" name="Group 30"/>
            <p:cNvGrpSpPr>
              <a:grpSpLocks/>
            </p:cNvGrpSpPr>
            <p:nvPr/>
          </p:nvGrpSpPr>
          <p:grpSpPr bwMode="auto">
            <a:xfrm>
              <a:off x="4216418" y="1621881"/>
              <a:ext cx="1976446" cy="1165226"/>
              <a:chOff x="2699" y="1807"/>
              <a:chExt cx="1245" cy="734"/>
            </a:xfrm>
          </p:grpSpPr>
          <p:grpSp>
            <p:nvGrpSpPr>
              <p:cNvPr id="86" name="Group 31"/>
              <p:cNvGrpSpPr>
                <a:grpSpLocks/>
              </p:cNvGrpSpPr>
              <p:nvPr/>
            </p:nvGrpSpPr>
            <p:grpSpPr bwMode="auto">
              <a:xfrm>
                <a:off x="2699" y="1807"/>
                <a:ext cx="582" cy="495"/>
                <a:chOff x="2724" y="934"/>
                <a:chExt cx="582" cy="531"/>
              </a:xfrm>
            </p:grpSpPr>
            <p:sp>
              <p:nvSpPr>
                <p:cNvPr id="92" name="Arc 32"/>
                <p:cNvSpPr>
                  <a:spLocks/>
                </p:cNvSpPr>
                <p:nvPr/>
              </p:nvSpPr>
              <p:spPr bwMode="auto">
                <a:xfrm rot="15357826" flipV="1">
                  <a:off x="2749" y="909"/>
                  <a:ext cx="531" cy="582"/>
                </a:xfrm>
                <a:custGeom>
                  <a:avLst/>
                  <a:gdLst>
                    <a:gd name="T0" fmla="*/ 0 w 26448"/>
                    <a:gd name="T1" fmla="*/ 0 h 42672"/>
                    <a:gd name="T2" fmla="*/ 0 w 26448"/>
                    <a:gd name="T3" fmla="*/ 0 h 42672"/>
                    <a:gd name="T4" fmla="*/ 0 w 26448"/>
                    <a:gd name="T5" fmla="*/ 0 h 42672"/>
                    <a:gd name="T6" fmla="*/ 0 60000 65536"/>
                    <a:gd name="T7" fmla="*/ 0 60000 65536"/>
                    <a:gd name="T8" fmla="*/ 0 60000 65536"/>
                    <a:gd name="T9" fmla="*/ 0 w 26448"/>
                    <a:gd name="T10" fmla="*/ 0 h 42672"/>
                    <a:gd name="T11" fmla="*/ 26448 w 26448"/>
                    <a:gd name="T12" fmla="*/ 42672 h 42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448" h="42672" fill="none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</a:path>
                    <a:path w="26448" h="42672" stroke="0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  <a:lnTo>
                        <a:pt x="4848" y="21600"/>
                      </a:lnTo>
                      <a:lnTo>
                        <a:pt x="0" y="551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93" name="Oval 33"/>
                <p:cNvSpPr>
                  <a:spLocks noChangeArrowheads="1"/>
                </p:cNvSpPr>
                <p:nvPr/>
              </p:nvSpPr>
              <p:spPr bwMode="auto">
                <a:xfrm>
                  <a:off x="2742" y="1146"/>
                  <a:ext cx="44" cy="4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Oval 34"/>
                <p:cNvSpPr>
                  <a:spLocks noChangeArrowheads="1"/>
                </p:cNvSpPr>
                <p:nvPr/>
              </p:nvSpPr>
              <p:spPr bwMode="auto">
                <a:xfrm>
                  <a:off x="3251" y="1101"/>
                  <a:ext cx="44" cy="4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7" name="Group 35"/>
              <p:cNvGrpSpPr>
                <a:grpSpLocks/>
              </p:cNvGrpSpPr>
              <p:nvPr/>
            </p:nvGrpSpPr>
            <p:grpSpPr bwMode="auto">
              <a:xfrm>
                <a:off x="3243" y="2097"/>
                <a:ext cx="701" cy="444"/>
                <a:chOff x="3266" y="1272"/>
                <a:chExt cx="701" cy="444"/>
              </a:xfrm>
            </p:grpSpPr>
            <p:sp>
              <p:nvSpPr>
                <p:cNvPr id="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502" y="1272"/>
                  <a:ext cx="46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1400" b="1" dirty="0">
                      <a:latin typeface="Arial" pitchFamily="34" charset="0"/>
                    </a:rPr>
                    <a:t>ТДМ</a:t>
                  </a:r>
                </a:p>
              </p:txBody>
            </p:sp>
            <p:grpSp>
              <p:nvGrpSpPr>
                <p:cNvPr id="89" name="Group 37"/>
                <p:cNvGrpSpPr>
                  <a:grpSpLocks/>
                </p:cNvGrpSpPr>
                <p:nvPr/>
              </p:nvGrpSpPr>
              <p:grpSpPr bwMode="auto">
                <a:xfrm>
                  <a:off x="3266" y="1499"/>
                  <a:ext cx="178" cy="217"/>
                  <a:chOff x="3253" y="1424"/>
                  <a:chExt cx="181" cy="217"/>
                </a:xfrm>
              </p:grpSpPr>
              <p:sp>
                <p:nvSpPr>
                  <p:cNvPr id="9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299" y="1424"/>
                    <a:ext cx="91" cy="87"/>
                  </a:xfrm>
                  <a:prstGeom prst="ellipse">
                    <a:avLst/>
                  </a:prstGeom>
                  <a:solidFill>
                    <a:srgbClr val="FF2DB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1" name="AutoShape 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253" y="1511"/>
                    <a:ext cx="181" cy="13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2DB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3235326" y="2534604"/>
              <a:ext cx="792163" cy="7143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3217864" y="2628355"/>
              <a:ext cx="9937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Arial" pitchFamily="34" charset="0"/>
                </a:rPr>
                <a:t>Курсы</a:t>
              </a:r>
            </a:p>
            <a:p>
              <a:pPr algn="ctr" eaLnBrk="1" hangingPunct="1"/>
              <a:r>
                <a:rPr lang="ru-RU" sz="1400" b="1">
                  <a:latin typeface="Arial" pitchFamily="34" charset="0"/>
                </a:rPr>
                <a:t>Т-уровня</a:t>
              </a:r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>
              <a:off x="2991632" y="2441029"/>
              <a:ext cx="142866" cy="13428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12"/>
            <p:cNvSpPr>
              <a:spLocks noChangeArrowheads="1"/>
            </p:cNvSpPr>
            <p:nvPr/>
          </p:nvSpPr>
          <p:spPr bwMode="auto">
            <a:xfrm flipV="1">
              <a:off x="2919414" y="2575309"/>
              <a:ext cx="284163" cy="20068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257552" y="2144166"/>
              <a:ext cx="4143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П</a:t>
              </a: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2208214" y="2144166"/>
              <a:ext cx="312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С</a:t>
              </a:r>
            </a:p>
          </p:txBody>
        </p:sp>
        <p:sp>
          <p:nvSpPr>
            <p:cNvPr id="45" name="Oval 21"/>
            <p:cNvSpPr>
              <a:spLocks noChangeArrowheads="1"/>
            </p:cNvSpPr>
            <p:nvPr/>
          </p:nvSpPr>
          <p:spPr bwMode="auto">
            <a:xfrm>
              <a:off x="2494762" y="2426741"/>
              <a:ext cx="142866" cy="13423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22"/>
            <p:cNvSpPr>
              <a:spLocks noChangeArrowheads="1"/>
            </p:cNvSpPr>
            <p:nvPr/>
          </p:nvSpPr>
          <p:spPr bwMode="auto">
            <a:xfrm flipV="1">
              <a:off x="2424114" y="2559501"/>
              <a:ext cx="284163" cy="2006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53" name="Text Box 24"/>
            <p:cNvSpPr txBox="1">
              <a:spLocks noChangeArrowheads="1"/>
            </p:cNvSpPr>
            <p:nvPr/>
          </p:nvSpPr>
          <p:spPr bwMode="auto">
            <a:xfrm>
              <a:off x="3887789" y="2123529"/>
              <a:ext cx="615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pitchFamily="34" charset="0"/>
                </a:rPr>
                <a:t>Т</a:t>
              </a:r>
            </a:p>
          </p:txBody>
        </p:sp>
        <p:sp>
          <p:nvSpPr>
            <p:cNvPr id="54" name="Oval 25"/>
            <p:cNvSpPr>
              <a:spLocks noChangeArrowheads="1"/>
            </p:cNvSpPr>
            <p:nvPr/>
          </p:nvSpPr>
          <p:spPr bwMode="auto">
            <a:xfrm>
              <a:off x="4160839" y="2417217"/>
              <a:ext cx="141288" cy="138113"/>
            </a:xfrm>
            <a:prstGeom prst="ellipse">
              <a:avLst/>
            </a:prstGeom>
            <a:solidFill>
              <a:srgbClr val="FFA7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26"/>
            <p:cNvSpPr>
              <a:spLocks noChangeArrowheads="1"/>
            </p:cNvSpPr>
            <p:nvPr/>
          </p:nvSpPr>
          <p:spPr bwMode="auto">
            <a:xfrm flipV="1">
              <a:off x="4089402" y="2553742"/>
              <a:ext cx="284163" cy="207963"/>
            </a:xfrm>
            <a:prstGeom prst="triangle">
              <a:avLst>
                <a:gd name="adj" fmla="val 50000"/>
              </a:avLst>
            </a:prstGeom>
            <a:solidFill>
              <a:srgbClr val="FFA7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56" name="Rectangle 28"/>
            <p:cNvSpPr>
              <a:spLocks noChangeArrowheads="1"/>
            </p:cNvSpPr>
            <p:nvPr/>
          </p:nvSpPr>
          <p:spPr bwMode="auto">
            <a:xfrm>
              <a:off x="1851025" y="2533017"/>
              <a:ext cx="498475" cy="7143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57" name="Text Box 29"/>
            <p:cNvSpPr txBox="1">
              <a:spLocks noChangeArrowheads="1"/>
            </p:cNvSpPr>
            <p:nvPr/>
          </p:nvSpPr>
          <p:spPr bwMode="auto">
            <a:xfrm>
              <a:off x="1624014" y="2622004"/>
              <a:ext cx="10382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Arial" pitchFamily="34" charset="0"/>
                </a:rPr>
                <a:t>Курсы  </a:t>
              </a:r>
            </a:p>
            <a:p>
              <a:pPr algn="ctr" eaLnBrk="1" hangingPunct="1"/>
              <a:r>
                <a:rPr lang="ru-RU" sz="1400" b="1">
                  <a:latin typeface="Arial" pitchFamily="34" charset="0"/>
                </a:rPr>
                <a:t>С-уровня</a:t>
              </a: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 flipV="1">
              <a:off x="3255964" y="3878149"/>
              <a:ext cx="2197100" cy="4763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3173414" y="3263354"/>
              <a:ext cx="22669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УГЛУБЛЕННЫЙ </a:t>
              </a: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  (ТЕХНОЛОГИЧЕСКИЙ)</a:t>
              </a:r>
            </a:p>
          </p:txBody>
        </p:sp>
        <p:sp>
          <p:nvSpPr>
            <p:cNvPr id="60" name="Line 43"/>
            <p:cNvSpPr>
              <a:spLocks noChangeShapeType="1"/>
            </p:cNvSpPr>
            <p:nvPr/>
          </p:nvSpPr>
          <p:spPr bwMode="auto">
            <a:xfrm rot="16200000" flipH="1">
              <a:off x="4796530" y="3257688"/>
              <a:ext cx="1260000" cy="4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2" name="Line 45"/>
            <p:cNvSpPr>
              <a:spLocks noChangeShapeType="1"/>
            </p:cNvSpPr>
            <p:nvPr/>
          </p:nvSpPr>
          <p:spPr bwMode="auto">
            <a:xfrm>
              <a:off x="726058" y="3887818"/>
              <a:ext cx="2541019" cy="0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3" name="Text Box 46"/>
            <p:cNvSpPr txBox="1">
              <a:spLocks noChangeArrowheads="1"/>
            </p:cNvSpPr>
            <p:nvPr/>
          </p:nvSpPr>
          <p:spPr bwMode="auto">
            <a:xfrm>
              <a:off x="828394" y="3255416"/>
              <a:ext cx="224401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БАЗОВЫЙ</a:t>
              </a: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(СОДЕРЖАТЕЛЬНЫЙ)</a:t>
              </a:r>
            </a:p>
          </p:txBody>
        </p:sp>
        <p:sp>
          <p:nvSpPr>
            <p:cNvPr id="64" name="Line 47"/>
            <p:cNvSpPr>
              <a:spLocks noChangeShapeType="1"/>
            </p:cNvSpPr>
            <p:nvPr/>
          </p:nvSpPr>
          <p:spPr bwMode="auto">
            <a:xfrm rot="16200000" flipH="1">
              <a:off x="426489" y="3626207"/>
              <a:ext cx="540000" cy="15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5" name="Line 48"/>
            <p:cNvSpPr>
              <a:spLocks noChangeShapeType="1"/>
            </p:cNvSpPr>
            <p:nvPr/>
          </p:nvSpPr>
          <p:spPr bwMode="auto">
            <a:xfrm rot="16200000" flipH="1">
              <a:off x="2599448" y="3281649"/>
              <a:ext cx="1260000" cy="47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6" name="Oval 51"/>
            <p:cNvSpPr>
              <a:spLocks noChangeArrowheads="1"/>
            </p:cNvSpPr>
            <p:nvPr/>
          </p:nvSpPr>
          <p:spPr bwMode="auto">
            <a:xfrm>
              <a:off x="1569250" y="2417216"/>
              <a:ext cx="142866" cy="133596"/>
            </a:xfrm>
            <a:prstGeom prst="ellipse">
              <a:avLst/>
            </a:prstGeom>
            <a:solidFill>
              <a:srgbClr val="B3E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52"/>
            <p:cNvSpPr>
              <a:spLocks noChangeArrowheads="1"/>
            </p:cNvSpPr>
            <p:nvPr/>
          </p:nvSpPr>
          <p:spPr bwMode="auto">
            <a:xfrm flipV="1">
              <a:off x="1498602" y="2549344"/>
              <a:ext cx="284163" cy="199660"/>
            </a:xfrm>
            <a:prstGeom prst="triangle">
              <a:avLst>
                <a:gd name="adj" fmla="val 50000"/>
              </a:avLst>
            </a:prstGeom>
            <a:solidFill>
              <a:srgbClr val="B3E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68" name="Line 53"/>
            <p:cNvSpPr>
              <a:spLocks noChangeShapeType="1"/>
            </p:cNvSpPr>
            <p:nvPr/>
          </p:nvSpPr>
          <p:spPr bwMode="auto">
            <a:xfrm flipV="1">
              <a:off x="858839" y="2683917"/>
              <a:ext cx="639763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Oval 55"/>
            <p:cNvSpPr>
              <a:spLocks noChangeArrowheads="1"/>
            </p:cNvSpPr>
            <p:nvPr/>
          </p:nvSpPr>
          <p:spPr bwMode="auto">
            <a:xfrm>
              <a:off x="646517" y="3150642"/>
              <a:ext cx="142068" cy="1335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56"/>
            <p:cNvSpPr>
              <a:spLocks noChangeArrowheads="1"/>
            </p:cNvSpPr>
            <p:nvPr/>
          </p:nvSpPr>
          <p:spPr bwMode="auto">
            <a:xfrm flipV="1">
              <a:off x="576264" y="3282770"/>
              <a:ext cx="282575" cy="19966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71" name="Line 58"/>
            <p:cNvSpPr>
              <a:spLocks noChangeShapeType="1"/>
            </p:cNvSpPr>
            <p:nvPr/>
          </p:nvSpPr>
          <p:spPr bwMode="auto">
            <a:xfrm>
              <a:off x="5456240" y="3878149"/>
              <a:ext cx="3022600" cy="4763"/>
            </a:xfrm>
            <a:prstGeom prst="line">
              <a:avLst/>
            </a:prstGeom>
            <a:noFill/>
            <a:ln w="19050" cap="sq">
              <a:solidFill>
                <a:srgbClr val="0070C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72" name="Text Box 59"/>
            <p:cNvSpPr txBox="1">
              <a:spLocks noChangeArrowheads="1"/>
            </p:cNvSpPr>
            <p:nvPr/>
          </p:nvSpPr>
          <p:spPr bwMode="auto">
            <a:xfrm>
              <a:off x="5557840" y="3429000"/>
              <a:ext cx="2901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70C0"/>
                  </a:solidFill>
                  <a:latin typeface="Arial" pitchFamily="34" charset="0"/>
                </a:rPr>
                <a:t>МЕТОДИЧЕСКИЙ </a:t>
              </a:r>
            </a:p>
          </p:txBody>
        </p:sp>
        <p:grpSp>
          <p:nvGrpSpPr>
            <p:cNvPr id="73" name="Group 60"/>
            <p:cNvGrpSpPr>
              <a:grpSpLocks/>
            </p:cNvGrpSpPr>
            <p:nvPr/>
          </p:nvGrpSpPr>
          <p:grpSpPr bwMode="auto">
            <a:xfrm>
              <a:off x="4794252" y="1658391"/>
              <a:ext cx="3652838" cy="1724025"/>
              <a:chOff x="3063" y="1843"/>
              <a:chExt cx="2301" cy="1086"/>
            </a:xfrm>
          </p:grpSpPr>
          <p:sp>
            <p:nvSpPr>
              <p:cNvPr id="74" name="Arc 61"/>
              <p:cNvSpPr>
                <a:spLocks/>
              </p:cNvSpPr>
              <p:nvPr/>
            </p:nvSpPr>
            <p:spPr bwMode="auto">
              <a:xfrm rot="-5214607" flipH="1" flipV="1">
                <a:off x="3398" y="1508"/>
                <a:ext cx="1086" cy="1755"/>
              </a:xfrm>
              <a:custGeom>
                <a:avLst/>
                <a:gdLst>
                  <a:gd name="T0" fmla="*/ 0 w 43200"/>
                  <a:gd name="T1" fmla="*/ 0 h 36275"/>
                  <a:gd name="T2" fmla="*/ 0 w 43200"/>
                  <a:gd name="T3" fmla="*/ 0 h 36275"/>
                  <a:gd name="T4" fmla="*/ 0 w 43200"/>
                  <a:gd name="T5" fmla="*/ 0 h 3627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6275"/>
                  <a:gd name="T11" fmla="*/ 43200 w 43200"/>
                  <a:gd name="T12" fmla="*/ 36275 h 36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6275" fill="none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</a:path>
                  <a:path w="43200" h="36275" stroke="0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  <a:lnTo>
                      <a:pt x="21600" y="14675"/>
                    </a:lnTo>
                    <a:lnTo>
                      <a:pt x="37449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  <p:grpSp>
            <p:nvGrpSpPr>
              <p:cNvPr id="75" name="Group 62"/>
              <p:cNvGrpSpPr>
                <a:grpSpLocks/>
              </p:cNvGrpSpPr>
              <p:nvPr/>
            </p:nvGrpSpPr>
            <p:grpSpPr bwMode="auto">
              <a:xfrm>
                <a:off x="4473" y="2044"/>
                <a:ext cx="891" cy="552"/>
                <a:chOff x="4533" y="1231"/>
                <a:chExt cx="1006" cy="552"/>
              </a:xfrm>
            </p:grpSpPr>
            <p:sp>
              <p:nvSpPr>
                <p:cNvPr id="84" name="AutoShape 63"/>
                <p:cNvSpPr>
                  <a:spLocks noChangeArrowheads="1"/>
                </p:cNvSpPr>
                <p:nvPr/>
              </p:nvSpPr>
              <p:spPr bwMode="auto">
                <a:xfrm>
                  <a:off x="5004" y="1561"/>
                  <a:ext cx="535" cy="91"/>
                </a:xfrm>
                <a:prstGeom prst="rightArrow">
                  <a:avLst>
                    <a:gd name="adj1" fmla="val 50000"/>
                    <a:gd name="adj2" fmla="val 151986"/>
                  </a:avLst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5" name="Arc 64"/>
                <p:cNvSpPr>
                  <a:spLocks/>
                </p:cNvSpPr>
                <p:nvPr/>
              </p:nvSpPr>
              <p:spPr bwMode="auto">
                <a:xfrm>
                  <a:off x="4533" y="1231"/>
                  <a:ext cx="378" cy="552"/>
                </a:xfrm>
                <a:custGeom>
                  <a:avLst/>
                  <a:gdLst>
                    <a:gd name="T0" fmla="*/ 0 w 34302"/>
                    <a:gd name="T1" fmla="*/ 0 h 21600"/>
                    <a:gd name="T2" fmla="*/ 0 w 34302"/>
                    <a:gd name="T3" fmla="*/ 0 h 21600"/>
                    <a:gd name="T4" fmla="*/ 0 w 3430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4302"/>
                    <a:gd name="T10" fmla="*/ 0 h 21600"/>
                    <a:gd name="T11" fmla="*/ 34302 w 3430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302" h="21600" fill="none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</a:path>
                    <a:path w="34302" h="21600" stroke="0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  <a:lnTo>
                        <a:pt x="14053" y="21600"/>
                      </a:lnTo>
                      <a:lnTo>
                        <a:pt x="-1" y="5196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76" name="Group 65"/>
              <p:cNvGrpSpPr>
                <a:grpSpLocks/>
              </p:cNvGrpSpPr>
              <p:nvPr/>
            </p:nvGrpSpPr>
            <p:grpSpPr bwMode="auto">
              <a:xfrm>
                <a:off x="4260" y="2115"/>
                <a:ext cx="277" cy="347"/>
                <a:chOff x="4285" y="1318"/>
                <a:chExt cx="312" cy="347"/>
              </a:xfrm>
            </p:grpSpPr>
            <p:sp>
              <p:nvSpPr>
                <p:cNvPr id="8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285" y="1318"/>
                  <a:ext cx="22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1400" b="1">
                      <a:latin typeface="Arial" pitchFamily="34" charset="0"/>
                    </a:rPr>
                    <a:t>М</a:t>
                  </a:r>
                </a:p>
              </p:txBody>
            </p:sp>
            <p:grpSp>
              <p:nvGrpSpPr>
                <p:cNvPr id="81" name="Group 67"/>
                <p:cNvGrpSpPr>
                  <a:grpSpLocks/>
                </p:cNvGrpSpPr>
                <p:nvPr/>
              </p:nvGrpSpPr>
              <p:grpSpPr bwMode="auto">
                <a:xfrm>
                  <a:off x="4419" y="1448"/>
                  <a:ext cx="178" cy="217"/>
                  <a:chOff x="4419" y="1448"/>
                  <a:chExt cx="178" cy="217"/>
                </a:xfrm>
              </p:grpSpPr>
              <p:sp>
                <p:nvSpPr>
                  <p:cNvPr id="8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463" y="1448"/>
                    <a:ext cx="90" cy="87"/>
                  </a:xfrm>
                  <a:prstGeom prst="ellipse">
                    <a:avLst/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3" name="AutoShape 6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419" y="1534"/>
                    <a:ext cx="178" cy="13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77" name="Group 70"/>
              <p:cNvGrpSpPr>
                <a:grpSpLocks/>
              </p:cNvGrpSpPr>
              <p:nvPr/>
            </p:nvGrpSpPr>
            <p:grpSpPr bwMode="auto">
              <a:xfrm>
                <a:off x="3466" y="2394"/>
                <a:ext cx="906" cy="396"/>
                <a:chOff x="3540" y="1581"/>
                <a:chExt cx="873" cy="396"/>
              </a:xfrm>
            </p:grpSpPr>
            <p:sp>
              <p:nvSpPr>
                <p:cNvPr id="78" name="Rectangle 71"/>
                <p:cNvSpPr>
                  <a:spLocks noChangeArrowheads="1"/>
                </p:cNvSpPr>
                <p:nvPr/>
              </p:nvSpPr>
              <p:spPr bwMode="auto">
                <a:xfrm flipV="1">
                  <a:off x="3540" y="1581"/>
                  <a:ext cx="873" cy="4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>
                    <a:defRPr/>
                  </a:pPr>
                  <a:endParaRPr lang="ru-RU">
                    <a:ln>
                      <a:solidFill>
                        <a:srgbClr val="00B050"/>
                      </a:solidFill>
                    </a:ln>
                  </a:endParaRPr>
                </a:p>
              </p:txBody>
            </p:sp>
            <p:sp>
              <p:nvSpPr>
                <p:cNvPr id="79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602" y="1651"/>
                  <a:ext cx="684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ru-RU" sz="1400" b="1">
                      <a:latin typeface="Arial" pitchFamily="34" charset="0"/>
                    </a:rPr>
                    <a:t>Курсы</a:t>
                  </a:r>
                </a:p>
                <a:p>
                  <a:pPr algn="ctr" eaLnBrk="1" hangingPunct="1"/>
                  <a:r>
                    <a:rPr lang="en-US" sz="1400" b="1">
                      <a:latin typeface="Arial" pitchFamily="34" charset="0"/>
                    </a:rPr>
                    <a:t>M</a:t>
                  </a:r>
                  <a:r>
                    <a:rPr lang="ru-RU" sz="1400" b="1">
                      <a:latin typeface="Arial" pitchFamily="34" charset="0"/>
                    </a:rPr>
                    <a:t>-уровня</a:t>
                  </a:r>
                </a:p>
              </p:txBody>
            </p:sp>
          </p:grpSp>
        </p:grpSp>
      </p:grpSp>
      <p:sp>
        <p:nvSpPr>
          <p:cNvPr id="101" name="Text Box 59"/>
          <p:cNvSpPr txBox="1">
            <a:spLocks noChangeArrowheads="1"/>
          </p:cNvSpPr>
          <p:nvPr/>
        </p:nvSpPr>
        <p:spPr bwMode="auto">
          <a:xfrm>
            <a:off x="5422130" y="4725144"/>
            <a:ext cx="3256340" cy="4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400" dirty="0">
              <a:solidFill>
                <a:srgbClr val="1D1D75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200" b="1" dirty="0">
                <a:solidFill>
                  <a:srgbClr val="8205FF"/>
                </a:solidFill>
                <a:latin typeface="Arial" pitchFamily="34" charset="0"/>
              </a:rPr>
              <a:t>Авторский центр</a:t>
            </a:r>
          </a:p>
        </p:txBody>
      </p:sp>
      <p:sp>
        <p:nvSpPr>
          <p:cNvPr id="102" name="Text Box 59"/>
          <p:cNvSpPr txBox="1">
            <a:spLocks noChangeArrowheads="1"/>
          </p:cNvSpPr>
          <p:nvPr/>
        </p:nvSpPr>
        <p:spPr bwMode="auto">
          <a:xfrm>
            <a:off x="266506" y="4543261"/>
            <a:ext cx="517385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400" dirty="0">
              <a:solidFill>
                <a:srgbClr val="1D1D75"/>
              </a:solidFill>
              <a:latin typeface="Arial" pitchFamily="34" charset="0"/>
            </a:endParaRPr>
          </a:p>
          <a:p>
            <a:pPr algn="ctr" eaLnBrk="1" hangingPunct="1"/>
            <a:r>
              <a:rPr lang="ru-RU" b="1" dirty="0">
                <a:solidFill>
                  <a:srgbClr val="00B050"/>
                </a:solidFill>
                <a:latin typeface="Arial" pitchFamily="34" charset="0"/>
              </a:rPr>
              <a:t>Региональные системы</a:t>
            </a:r>
          </a:p>
          <a:p>
            <a:pPr algn="ctr" eaLnBrk="1" hangingPunct="1"/>
            <a:r>
              <a:rPr lang="ru-RU" b="1" dirty="0">
                <a:solidFill>
                  <a:srgbClr val="00B050"/>
                </a:solidFill>
                <a:latin typeface="Arial" pitchFamily="34" charset="0"/>
              </a:rPr>
              <a:t> ПК в </a:t>
            </a:r>
            <a:r>
              <a:rPr lang="ru-RU" b="1" dirty="0" smtClean="0">
                <a:solidFill>
                  <a:srgbClr val="00B050"/>
                </a:solidFill>
                <a:latin typeface="Arial" pitchFamily="34" charset="0"/>
              </a:rPr>
              <a:t>области качества математического образования на основе СДП</a:t>
            </a:r>
            <a:endParaRPr lang="ru-RU" b="1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ony\Pictures\image_5badc0ede09266.788374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15497" b="3704"/>
          <a:stretch/>
        </p:blipFill>
        <p:spPr bwMode="auto">
          <a:xfrm>
            <a:off x="-28600" y="0"/>
            <a:ext cx="91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C:\Users\sony\Pictures\image_5badc0ede09266.788374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30399" y="1175926"/>
            <a:ext cx="6613497" cy="18805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spcAft>
                <a:spcPts val="600"/>
              </a:spcAft>
            </a:pPr>
            <a:r>
              <a:rPr lang="ru-RU" sz="2000" b="1" spc="-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«Пережёвывание уже известного детям, </a:t>
            </a:r>
            <a:r>
              <a:rPr lang="ru-RU" sz="2000" spc="-30" dirty="0">
                <a:latin typeface="Arial" pitchFamily="34" charset="0"/>
                <a:cs typeface="Arial" pitchFamily="34" charset="0"/>
              </a:rPr>
              <a:t>осуществляемое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виде многократных повторений,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способствует умственной лени, апатии, а значит, препятствует развитию».</a:t>
            </a:r>
          </a:p>
          <a:p>
            <a:pPr algn="r"/>
            <a:r>
              <a:rPr lang="ru-RU" sz="2000" i="1" dirty="0">
                <a:latin typeface="Arial" pitchFamily="34" charset="0"/>
                <a:cs typeface="Arial" pitchFamily="34" charset="0"/>
              </a:rPr>
              <a:t>Л.В. Занков </a:t>
            </a:r>
          </a:p>
        </p:txBody>
      </p:sp>
      <p:pic>
        <p:nvPicPr>
          <p:cNvPr id="8" name="Picture 2" descr="https://matematikklandet.no/wp-content/uploads/2014/06/Zank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1690446" cy="223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39954" y="3573016"/>
            <a:ext cx="8303942" cy="2092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ru-RU" sz="2400" b="1" spc="-20" dirty="0">
                <a:solidFill>
                  <a:srgbClr val="0070C0"/>
                </a:solidFill>
                <a:latin typeface="Arial" pitchFamily="34" charset="0"/>
              </a:rPr>
              <a:t>СДЕЛАЕМ  ОБУЧЕНИЕ  </a:t>
            </a:r>
            <a:r>
              <a:rPr lang="ru-RU" sz="2400" b="1" spc="-20" dirty="0" smtClean="0">
                <a:solidFill>
                  <a:srgbClr val="0070C0"/>
                </a:solidFill>
                <a:latin typeface="Arial" pitchFamily="34" charset="0"/>
              </a:rPr>
              <a:t>ДЕТЕЙ НА ВСЕХ УРОВНЯХ ОБРАЗОВАНИЯ ИНТЕРЕСНЫМ</a:t>
            </a:r>
            <a:r>
              <a:rPr lang="ru-RU" sz="2400" b="1" spc="-20" dirty="0">
                <a:solidFill>
                  <a:srgbClr val="0070C0"/>
                </a:solidFill>
                <a:latin typeface="Arial" pitchFamily="34" charset="0"/>
              </a:rPr>
              <a:t>, ВДОХНОВЛЯЮЩИМ, РАЗВИВАЮЩИМ  НАШИХ ДЕТЕЙ!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spc="-20" dirty="0">
                <a:solidFill>
                  <a:srgbClr val="FF6600"/>
                </a:solidFill>
                <a:latin typeface="Arial" pitchFamily="34" charset="0"/>
              </a:rPr>
              <a:t>ЭТО САМЫЙ КОРОТКИЙ ПУТЬ К ПОВЫШЕНИЮ КАЧЕСТВА </a:t>
            </a:r>
            <a:r>
              <a:rPr lang="ru-RU" sz="2400" b="1" spc="-20" dirty="0" smtClean="0">
                <a:solidFill>
                  <a:srgbClr val="FF6600"/>
                </a:solidFill>
                <a:latin typeface="Arial" pitchFamily="34" charset="0"/>
              </a:rPr>
              <a:t>ОБРАЗОВАНИЯ В РОССИИ!</a:t>
            </a:r>
            <a:endParaRPr lang="ru-RU" sz="2400" b="1" dirty="0">
              <a:solidFill>
                <a:srgbClr val="FF66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04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-16308" y="170488"/>
            <a:ext cx="9196820" cy="5014042"/>
            <a:chOff x="1" y="142304"/>
            <a:chExt cx="9196821" cy="5014709"/>
          </a:xfrm>
        </p:grpSpPr>
        <p:sp>
          <p:nvSpPr>
            <p:cNvPr id="6" name="Прямоугольник 5"/>
            <p:cNvSpPr/>
            <p:nvPr/>
          </p:nvSpPr>
          <p:spPr>
            <a:xfrm flipV="1">
              <a:off x="2036763" y="142304"/>
              <a:ext cx="7107238" cy="107964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" y="142304"/>
              <a:ext cx="2036986" cy="10800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5000">
                  <a:schemeClr val="bg1"/>
                </a:gs>
                <a:gs pos="100000">
                  <a:srgbClr val="25B6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8" name="Picture 2" descr="C:\Users\sony\Desktop\Documents\ЛОГО_БЛАНКИ\ЛОГО 2015\Logo-NOU_01.tif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68504"/>
              <a:ext cx="639762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123813" y="1312740"/>
              <a:ext cx="8556626" cy="10773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kern="0" dirty="0">
                  <a:solidFill>
                    <a:srgbClr val="0070C0"/>
                  </a:solidFill>
                  <a:latin typeface="Arial" pitchFamily="34" charset="0"/>
                  <a:ea typeface="+mj-ea"/>
                </a:rPr>
                <a:t>ФЕДЕРАЛЬНАЯ ИННОВАЦИОННАЯ ПЛОЩАДКА</a:t>
              </a:r>
              <a:r>
                <a:rPr lang="en-US" altLang="ru-RU" b="1" kern="0" dirty="0">
                  <a:solidFill>
                    <a:srgbClr val="0070C0"/>
                  </a:solidFill>
                  <a:latin typeface="Arial" pitchFamily="34" charset="0"/>
                  <a:ea typeface="+mj-ea"/>
                </a:rPr>
                <a:t> </a:t>
              </a:r>
              <a:endParaRPr lang="ru-RU" altLang="ru-RU" b="1" kern="0" dirty="0">
                <a:solidFill>
                  <a:srgbClr val="0070C0"/>
                </a:solidFill>
                <a:latin typeface="Arial" pitchFamily="34" charset="0"/>
                <a:ea typeface="+mj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ru-RU" altLang="ru-RU" b="1" kern="0" dirty="0">
                  <a:solidFill>
                    <a:srgbClr val="0070C0"/>
                  </a:solidFill>
                  <a:latin typeface="Arial" pitchFamily="34" charset="0"/>
                  <a:ea typeface="+mj-ea"/>
                </a:rPr>
                <a:t>Министерства просвещения Российской Федерации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kern="0" dirty="0">
                  <a:solidFill>
                    <a:srgbClr val="0070C0"/>
                  </a:solidFill>
                  <a:latin typeface="Arial" pitchFamily="34" charset="0"/>
                  <a:ea typeface="+mj-ea"/>
                </a:rPr>
                <a:t>МЕЖДУНАРОДНЫЙ ИССЛЕДОВАТЕЛЬСКИЙ ПРОЕКТ  ИНСТИТУТА СДП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012777" y="376511"/>
              <a:ext cx="7184045" cy="69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ts val="200"/>
                </a:spcBef>
                <a:spcAft>
                  <a:spcPts val="200"/>
                </a:spcAft>
                <a:buFontTx/>
                <a:buNone/>
              </a:pPr>
              <a:r>
                <a:rPr lang="ru-RU" altLang="ru-RU" sz="1800" b="1" spc="-20" dirty="0">
                  <a:solidFill>
                    <a:schemeClr val="bg1"/>
                  </a:solidFill>
                  <a:latin typeface="Arial" pitchFamily="34" charset="0"/>
                </a:rPr>
                <a:t>НОУ ДПО «Институт системно-деятельностной педагогики»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  <a:buFontTx/>
                <a:buNone/>
              </a:pPr>
              <a:r>
                <a:rPr lang="ru-RU" altLang="ru-RU" sz="1800" b="1" dirty="0">
                  <a:solidFill>
                    <a:schemeClr val="bg1"/>
                  </a:solidFill>
                  <a:latin typeface="Arial" pitchFamily="34" charset="0"/>
                </a:rPr>
                <a:t>Издательство «БИНОМ. Лаборатория знаний»</a:t>
              </a:r>
            </a:p>
          </p:txBody>
        </p:sp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644" y="1394575"/>
              <a:ext cx="142716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8" descr="ÐÐ°ÑÑÐ¸Ð½ÐºÐ¸ Ð¿Ð¾ Ð·Ð°Ð¿ÑÐ¾ÑÑ Ð»Ð¾Ð³Ð¾ÑÐ¸Ð¿ Ð¼Ð¸Ð½Ð¾Ð±ÑÐ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92" y="1240722"/>
              <a:ext cx="739509" cy="81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003449" y="4292810"/>
              <a:ext cx="7297888" cy="86420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endParaRPr>
            </a:p>
          </p:txBody>
        </p:sp>
      </p:grp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-16310" y="2641104"/>
            <a:ext cx="9144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800" b="1" dirty="0">
                <a:solidFill>
                  <a:srgbClr val="00B050"/>
                </a:solidFill>
                <a:latin typeface="Arial" pitchFamily="34" charset="0"/>
              </a:rPr>
              <a:t>ТВОРЧЕСТВА, ВДОХНОВЕНИЯ, УСПЕХОВ! </a:t>
            </a:r>
            <a:endParaRPr lang="ru-RU" altLang="ru-RU" sz="2800" b="1" dirty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295779" y="3429000"/>
            <a:ext cx="6912000" cy="1092607"/>
          </a:xfrm>
          <a:prstGeom prst="rect">
            <a:avLst/>
          </a:prstGeom>
          <a:gradFill rotWithShape="1">
            <a:gsLst>
              <a:gs pos="0">
                <a:srgbClr val="FECF8A"/>
              </a:gs>
              <a:gs pos="50000">
                <a:srgbClr val="FFFFFF"/>
              </a:gs>
              <a:gs pos="100000">
                <a:srgbClr val="FECF8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</a:rPr>
              <a:t>НАШИ КОНТАКТЫ:       </a:t>
            </a:r>
            <a:r>
              <a:rPr lang="en-US" altLang="ru-RU" sz="2000" b="1" dirty="0">
                <a:solidFill>
                  <a:srgbClr val="0070C0"/>
                </a:solidFill>
                <a:latin typeface="Arial" pitchFamily="34" charset="0"/>
              </a:rPr>
              <a:t>https://www.sch2000.ru</a:t>
            </a:r>
            <a:endParaRPr lang="ru-RU" altLang="ru-RU" sz="2000" b="1" dirty="0">
              <a:solidFill>
                <a:srgbClr val="0070C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</a:rPr>
              <a:t>г. Москва,   5-я ул. Ямского Поля,   д. 9.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Arial" pitchFamily="34" charset="0"/>
              </a:rPr>
              <a:t>8 (495) 797–89–77          </a:t>
            </a:r>
            <a:r>
              <a:rPr lang="en-US" altLang="ru-RU" sz="2000" b="1" dirty="0">
                <a:solidFill>
                  <a:srgbClr val="0070C0"/>
                </a:solidFill>
                <a:latin typeface="Arial" pitchFamily="34" charset="0"/>
              </a:rPr>
              <a:t>info@sch2000.ru</a:t>
            </a:r>
          </a:p>
        </p:txBody>
      </p:sp>
      <p:pic>
        <p:nvPicPr>
          <p:cNvPr id="14" name="Рисунок 2" descr="Изображение выглядит как здание, человек, люди, внешни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8" b="22615"/>
          <a:stretch>
            <a:fillRect/>
          </a:stretch>
        </p:blipFill>
        <p:spPr bwMode="auto">
          <a:xfrm>
            <a:off x="-36512" y="4615866"/>
            <a:ext cx="9186007" cy="23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414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351088" y="115888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51600" y="203703"/>
            <a:ext cx="68040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442913" indent="14288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/>
            <a:r>
              <a:rPr lang="ru-RU" altLang="ru-RU" sz="2600" b="1" dirty="0" smtClean="0">
                <a:solidFill>
                  <a:srgbClr val="FF6600"/>
                </a:solidFill>
                <a:latin typeface="Arial" charset="0"/>
              </a:rPr>
              <a:t>УСЛОВИЯ ПЕРЕХОДА СИСТЕМЫ ОБРАЗОВАНИЯ В НОВОЕ КАЧЕСТВО </a:t>
            </a:r>
            <a:endParaRPr lang="ru-RU" altLang="ru-RU" sz="26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1127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520" y="1392596"/>
            <a:ext cx="86040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3538" indent="-363538">
              <a:spcAft>
                <a:spcPts val="6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1.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000" b="1" strike="sngStrik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600" b="1" spc="-30" dirty="0">
                <a:solidFill>
                  <a:srgbClr val="0070C0"/>
                </a:solidFill>
                <a:latin typeface="Arial" charset="0"/>
              </a:rPr>
              <a:t>НОРМАТИВНАЯ   БАЗА  ОБРАЗОВАНИЯ СООТВЕТСТВУЕТ  </a:t>
            </a:r>
            <a:r>
              <a:rPr lang="ru-RU" altLang="ru-RU" sz="2600" dirty="0">
                <a:latin typeface="Arial" charset="0"/>
              </a:rPr>
              <a:t>общественному</a:t>
            </a:r>
            <a:r>
              <a:rPr lang="ru-RU" altLang="ru-RU" sz="26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dirty="0">
                <a:latin typeface="Arial" charset="0"/>
              </a:rPr>
              <a:t>запросу на формирование навыков </a:t>
            </a:r>
            <a:r>
              <a:rPr lang="en-US" altLang="ru-RU" sz="2600" dirty="0">
                <a:latin typeface="Arial" charset="0"/>
              </a:rPr>
              <a:t>XXI</a:t>
            </a:r>
            <a:r>
              <a:rPr lang="ru-RU" altLang="ru-RU" sz="2600" dirty="0">
                <a:latin typeface="Arial" charset="0"/>
              </a:rPr>
              <a:t> века. </a:t>
            </a:r>
            <a:endParaRPr lang="ru-RU" altLang="ru-RU" sz="2600" b="1" dirty="0">
              <a:solidFill>
                <a:srgbClr val="FF6600"/>
              </a:solidFill>
              <a:latin typeface="Arial" charset="0"/>
            </a:endParaRPr>
          </a:p>
          <a:p>
            <a:pPr marL="363538" indent="-363538">
              <a:spcAft>
                <a:spcPts val="6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2. </a:t>
            </a:r>
            <a:r>
              <a:rPr lang="ru-RU" altLang="ru-RU" sz="2600" spc="-30" dirty="0" smtClean="0">
                <a:latin typeface="Arial" charset="0"/>
              </a:rPr>
              <a:t>В обществе и образовательной практике    сложилась </a:t>
            </a: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ПОТРЕБНОСТЬ  В  ДЕЯТЕЛЬНОСТНОМ ОБУЧЕНИИ.</a:t>
            </a:r>
            <a:r>
              <a:rPr lang="ru-RU" altLang="ru-RU" sz="2600" spc="-30" dirty="0" smtClean="0">
                <a:latin typeface="Arial" charset="0"/>
              </a:rPr>
              <a:t> </a:t>
            </a:r>
          </a:p>
          <a:p>
            <a:pPr marL="363538" lvl="0" indent="-363538" fontAlgn="base">
              <a:spcAft>
                <a:spcPts val="12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3.</a:t>
            </a:r>
            <a:r>
              <a:rPr lang="ru-RU" altLang="ru-RU" b="1" dirty="0" smtClean="0">
                <a:solidFill>
                  <a:srgbClr val="0070C0"/>
                </a:solidFill>
                <a:latin typeface="Arial" charset="0"/>
              </a:rPr>
              <a:t>  </a:t>
            </a:r>
            <a:r>
              <a:rPr lang="ru-RU" sz="2600" dirty="0" smtClean="0">
                <a:solidFill>
                  <a:srgbClr val="000000"/>
                </a:solidFill>
                <a:latin typeface="Arial" charset="0"/>
              </a:rPr>
              <a:t>В </a:t>
            </a:r>
            <a:r>
              <a:rPr lang="ru-RU" sz="2600" dirty="0">
                <a:solidFill>
                  <a:srgbClr val="000000"/>
                </a:solidFill>
                <a:latin typeface="Arial" charset="0"/>
              </a:rPr>
              <a:t>образовательной практике накоплен </a:t>
            </a:r>
            <a:r>
              <a:rPr lang="ru-RU" sz="2600" b="1" spc="-30" dirty="0" smtClean="0">
                <a:solidFill>
                  <a:srgbClr val="0070C0"/>
                </a:solidFill>
                <a:latin typeface="Arial" charset="0"/>
              </a:rPr>
              <a:t>ОБШИРНЫЙ ОПЫТ </a:t>
            </a:r>
            <a:r>
              <a:rPr lang="ru-RU" sz="2600" dirty="0" smtClean="0">
                <a:solidFill>
                  <a:srgbClr val="000000"/>
                </a:solidFill>
                <a:latin typeface="Arial" charset="0"/>
              </a:rPr>
              <a:t>реализации деятельного подхода.</a:t>
            </a:r>
            <a:endParaRPr lang="ru-RU" sz="2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7381"/>
          <a:stretch>
            <a:fillRect/>
          </a:stretch>
        </p:blipFill>
        <p:spPr bwMode="auto">
          <a:xfrm>
            <a:off x="5554356" y="5369657"/>
            <a:ext cx="1481137" cy="126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5369657"/>
            <a:ext cx="1846263" cy="1274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369657"/>
            <a:ext cx="1909763" cy="129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412520"/>
            <a:ext cx="14192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36" y="5369657"/>
            <a:ext cx="1833563" cy="124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316472" y="1311836"/>
            <a:ext cx="8421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+</a:t>
            </a:r>
            <a:r>
              <a:rPr lang="ru-RU" sz="1400" b="1" spc="-30" dirty="0" smtClean="0">
                <a:solidFill>
                  <a:srgbClr val="FD5003"/>
                </a:solidFill>
                <a:latin typeface="Arial" charset="0"/>
              </a:rPr>
              <a:t> 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316472" y="2589216"/>
            <a:ext cx="54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+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54420" y="4118684"/>
            <a:ext cx="8421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+</a:t>
            </a:r>
            <a:r>
              <a:rPr lang="ru-RU" sz="1400" b="1" spc="-30" dirty="0" smtClean="0">
                <a:solidFill>
                  <a:srgbClr val="FD5003"/>
                </a:solidFill>
                <a:latin typeface="Arial" charset="0"/>
              </a:rPr>
              <a:t> </a:t>
            </a: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?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14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351088" y="115888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51600" y="203703"/>
            <a:ext cx="68040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442913" indent="14288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/>
            <a:r>
              <a:rPr lang="ru-RU" altLang="ru-RU" sz="2600" b="1" dirty="0" smtClean="0">
                <a:solidFill>
                  <a:srgbClr val="FF6600"/>
                </a:solidFill>
                <a:latin typeface="Arial" charset="0"/>
              </a:rPr>
              <a:t>УСЛОВИЯ ПЕРЕХОДА СИСТЕМЫ ОБРАЗОВАНИЯ В НОВОЕ КАЧЕСТВО </a:t>
            </a:r>
            <a:endParaRPr lang="ru-RU" altLang="ru-RU" sz="26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1127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520" y="1340768"/>
            <a:ext cx="87840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3538" indent="-363538">
              <a:spcAft>
                <a:spcPts val="3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4.</a:t>
            </a:r>
            <a:r>
              <a:rPr lang="ru-RU" altLang="ru-RU" sz="20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 smtClean="0">
                <a:latin typeface="Arial" charset="0"/>
              </a:rPr>
              <a:t>Создан </a:t>
            </a: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ПЕДАГОГИЧЕСКИЙ ИНСТРУМЕНТАРИЙ, </a:t>
            </a:r>
            <a:r>
              <a:rPr lang="ru-RU" altLang="ru-RU" sz="2600" spc="-30" dirty="0" smtClean="0">
                <a:latin typeface="Arial" charset="0"/>
              </a:rPr>
              <a:t>обладающий следующими свойствами:</a:t>
            </a:r>
          </a:p>
          <a:p>
            <a:pPr marL="817563" indent="-457200">
              <a:buFont typeface="Wingdings" pitchFamily="2" charset="2"/>
              <a:buChar char="Ø"/>
            </a:pPr>
            <a:r>
              <a:rPr lang="ru-RU" altLang="ru-RU" sz="2600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 smtClean="0">
                <a:latin typeface="Arial" charset="0"/>
              </a:rPr>
              <a:t>имеет </a:t>
            </a:r>
            <a:r>
              <a:rPr lang="ru-RU" altLang="ru-RU" sz="2600" spc="-30" dirty="0">
                <a:latin typeface="Arial" charset="0"/>
              </a:rPr>
              <a:t>в </a:t>
            </a:r>
            <a:r>
              <a:rPr lang="ru-RU" altLang="ru-RU" sz="2600" spc="-30" dirty="0" smtClean="0">
                <a:latin typeface="Arial" charset="0"/>
              </a:rPr>
              <a:t>основании </a:t>
            </a:r>
            <a:r>
              <a:rPr lang="ru-RU" altLang="ru-RU" sz="2600" b="1" dirty="0" smtClean="0">
                <a:solidFill>
                  <a:srgbClr val="003192"/>
                </a:solidFill>
                <a:latin typeface="Arial" charset="0"/>
              </a:rPr>
              <a:t>теорию деятельности </a:t>
            </a:r>
          </a:p>
          <a:p>
            <a:pPr marL="360363">
              <a:spcAft>
                <a:spcPts val="600"/>
              </a:spcAft>
            </a:pPr>
            <a:r>
              <a:rPr lang="ru-RU" altLang="ru-RU" sz="2600" b="1" dirty="0">
                <a:solidFill>
                  <a:srgbClr val="003192"/>
                </a:solidFill>
                <a:latin typeface="Arial" charset="0"/>
              </a:rPr>
              <a:t> </a:t>
            </a:r>
            <a:r>
              <a:rPr lang="ru-RU" altLang="ru-RU" sz="2600" b="1" dirty="0" smtClean="0">
                <a:solidFill>
                  <a:srgbClr val="003192"/>
                </a:solidFill>
                <a:latin typeface="Arial" charset="0"/>
              </a:rPr>
              <a:t>     (</a:t>
            </a:r>
            <a:r>
              <a:rPr lang="ru-RU" altLang="ru-RU" sz="2600" b="1" spc="-60" dirty="0" smtClean="0">
                <a:solidFill>
                  <a:srgbClr val="003192"/>
                </a:solidFill>
                <a:latin typeface="Arial" charset="0"/>
              </a:rPr>
              <a:t>критериальное обеспечение)</a:t>
            </a:r>
            <a:r>
              <a:rPr lang="ru-RU" altLang="ru-RU" sz="2600" b="1" dirty="0" smtClean="0">
                <a:solidFill>
                  <a:srgbClr val="003192"/>
                </a:solidFill>
                <a:latin typeface="Arial" charset="0"/>
              </a:rPr>
              <a:t>;</a:t>
            </a:r>
            <a:endParaRPr lang="ru-RU" altLang="ru-RU" sz="2600" b="1" dirty="0">
              <a:solidFill>
                <a:srgbClr val="003192"/>
              </a:solidFill>
              <a:latin typeface="Arial" charset="0"/>
            </a:endParaRPr>
          </a:p>
          <a:p>
            <a:pPr marL="817563" indent="-457200">
              <a:spcAft>
                <a:spcPts val="300"/>
              </a:spcAft>
              <a:buFont typeface="Wingdings" pitchFamily="2" charset="2"/>
              <a:buChar char="Ø"/>
            </a:pPr>
            <a:r>
              <a:rPr lang="ru-RU" altLang="ru-RU" sz="2600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 smtClean="0">
                <a:latin typeface="Arial" charset="0"/>
              </a:rPr>
              <a:t>обладает </a:t>
            </a:r>
            <a:r>
              <a:rPr lang="ru-RU" altLang="ru-RU" sz="2600" spc="-30" dirty="0">
                <a:latin typeface="Arial" charset="0"/>
              </a:rPr>
              <a:t>свойством </a:t>
            </a:r>
            <a:r>
              <a:rPr lang="ru-RU" altLang="ru-RU" sz="2600" b="1" dirty="0">
                <a:solidFill>
                  <a:srgbClr val="003192"/>
                </a:solidFill>
                <a:latin typeface="Arial" charset="0"/>
              </a:rPr>
              <a:t>технологичности;</a:t>
            </a:r>
          </a:p>
          <a:p>
            <a:pPr marL="817563" indent="-457200">
              <a:spcAft>
                <a:spcPts val="300"/>
              </a:spcAft>
              <a:buFont typeface="Wingdings" pitchFamily="2" charset="2"/>
              <a:buChar char="Ø"/>
            </a:pP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b="1" dirty="0" smtClean="0">
                <a:solidFill>
                  <a:srgbClr val="003192"/>
                </a:solidFill>
                <a:latin typeface="Arial" charset="0"/>
              </a:rPr>
              <a:t>понятен</a:t>
            </a:r>
            <a:r>
              <a:rPr lang="ru-RU" altLang="ru-RU" sz="2600" b="1" spc="-3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sz="2600" spc="-30" dirty="0">
                <a:latin typeface="Arial" charset="0"/>
              </a:rPr>
              <a:t>массовому </a:t>
            </a:r>
            <a:r>
              <a:rPr lang="ru-RU" altLang="ru-RU" sz="2600" spc="-30" dirty="0" smtClean="0">
                <a:latin typeface="Arial" charset="0"/>
              </a:rPr>
              <a:t>учителю (воспитателю);</a:t>
            </a:r>
            <a:endParaRPr lang="ru-RU" altLang="ru-RU" sz="2600" spc="-30" dirty="0">
              <a:latin typeface="Arial" charset="0"/>
            </a:endParaRPr>
          </a:p>
          <a:p>
            <a:pPr marL="817563" indent="-457200">
              <a:spcAft>
                <a:spcPts val="300"/>
              </a:spcAft>
              <a:buFont typeface="Wingdings" pitchFamily="2" charset="2"/>
              <a:buChar char="Ø"/>
            </a:pPr>
            <a:r>
              <a:rPr lang="ru-RU" altLang="ru-RU" sz="2600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>
                <a:latin typeface="Arial" charset="0"/>
              </a:rPr>
              <a:t>затрагивает</a:t>
            </a:r>
            <a:r>
              <a:rPr lang="ru-RU" altLang="ru-RU" sz="2600" spc="-5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b="1" dirty="0">
                <a:solidFill>
                  <a:srgbClr val="003192"/>
                </a:solidFill>
                <a:latin typeface="Arial" charset="0"/>
              </a:rPr>
              <a:t>все звенья </a:t>
            </a:r>
            <a:r>
              <a:rPr lang="ru-RU" altLang="ru-RU" sz="2600" spc="-30" dirty="0">
                <a:latin typeface="Arial" charset="0"/>
              </a:rPr>
              <a:t>системы образования;  </a:t>
            </a:r>
          </a:p>
          <a:p>
            <a:pPr marL="817563" indent="-457200">
              <a:spcAft>
                <a:spcPts val="300"/>
              </a:spcAft>
              <a:buFont typeface="Wingdings" pitchFamily="2" charset="2"/>
              <a:buChar char="Ø"/>
            </a:pPr>
            <a:r>
              <a:rPr lang="ru-RU" altLang="ru-RU" sz="2600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 smtClean="0">
                <a:latin typeface="Arial" charset="0"/>
              </a:rPr>
              <a:t>в достаточной</a:t>
            </a:r>
            <a:r>
              <a:rPr lang="ru-RU" altLang="ru-RU" sz="2600" b="1" spc="-5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sz="2600" spc="-30" dirty="0">
                <a:latin typeface="Arial" charset="0"/>
              </a:rPr>
              <a:t>степени </a:t>
            </a:r>
            <a:r>
              <a:rPr lang="ru-RU" altLang="ru-RU" sz="2600" b="1" dirty="0">
                <a:solidFill>
                  <a:srgbClr val="003192"/>
                </a:solidFill>
                <a:latin typeface="Arial" charset="0"/>
              </a:rPr>
              <a:t>методически обеспечен;</a:t>
            </a:r>
          </a:p>
          <a:p>
            <a:pPr marL="817563" indent="-457200">
              <a:buFont typeface="Wingdings" pitchFamily="2" charset="2"/>
              <a:buChar char="Ø"/>
            </a:pPr>
            <a:r>
              <a:rPr lang="ru-RU" altLang="ru-RU" sz="2600" b="1" spc="-5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b="1" spc="-50" dirty="0" smtClean="0">
                <a:solidFill>
                  <a:srgbClr val="003192"/>
                </a:solidFill>
                <a:latin typeface="Arial" charset="0"/>
              </a:rPr>
              <a:t>решает  на  более  высоком  уровне  </a:t>
            </a:r>
            <a:r>
              <a:rPr lang="ru-RU" altLang="ru-RU" sz="2600" spc="-30" dirty="0" smtClean="0">
                <a:latin typeface="Arial" charset="0"/>
              </a:rPr>
              <a:t>все то, </a:t>
            </a:r>
            <a:r>
              <a:rPr lang="ru-RU" altLang="ru-RU" sz="2600" spc="-30" dirty="0">
                <a:latin typeface="Arial" charset="0"/>
              </a:rPr>
              <a:t>что </a:t>
            </a:r>
            <a:r>
              <a:rPr lang="ru-RU" altLang="ru-RU" sz="2600" spc="-30" dirty="0" smtClean="0">
                <a:latin typeface="Arial" charset="0"/>
              </a:rPr>
              <a:t> </a:t>
            </a:r>
          </a:p>
          <a:p>
            <a:pPr marL="360363">
              <a:spcAft>
                <a:spcPts val="300"/>
              </a:spcAft>
            </a:pPr>
            <a:r>
              <a:rPr lang="ru-RU" altLang="ru-RU" sz="2600" spc="-30" dirty="0" smtClean="0">
                <a:latin typeface="Arial" charset="0"/>
              </a:rPr>
              <a:t>      решала </a:t>
            </a:r>
            <a:r>
              <a:rPr lang="ru-RU" altLang="ru-RU" sz="2600" spc="-30" dirty="0">
                <a:latin typeface="Arial" charset="0"/>
              </a:rPr>
              <a:t>традиционная  модель;</a:t>
            </a:r>
          </a:p>
          <a:p>
            <a:pPr marL="817563" indent="-457200">
              <a:buFont typeface="Wingdings" pitchFamily="2" charset="2"/>
              <a:buChar char="Ø"/>
            </a:pPr>
            <a:r>
              <a:rPr lang="ru-RU" altLang="ru-RU" sz="2600" b="1" spc="-5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altLang="ru-RU" sz="2600" spc="-30" dirty="0">
                <a:latin typeface="Arial" charset="0"/>
              </a:rPr>
              <a:t>достаточно</a:t>
            </a:r>
            <a:r>
              <a:rPr lang="ru-RU" altLang="ru-RU" sz="2600" b="1" spc="-50" dirty="0" smtClean="0">
                <a:solidFill>
                  <a:srgbClr val="003192"/>
                </a:solidFill>
                <a:latin typeface="Arial" charset="0"/>
              </a:rPr>
              <a:t> БЫСТРО дает лучший результат, </a:t>
            </a:r>
            <a:r>
              <a:rPr lang="ru-RU" altLang="ru-RU" sz="2600" spc="-30" dirty="0" smtClean="0">
                <a:latin typeface="Arial" charset="0"/>
              </a:rPr>
              <a:t>чем</a:t>
            </a:r>
          </a:p>
          <a:p>
            <a:pPr marL="360363"/>
            <a:r>
              <a:rPr lang="ru-RU" altLang="ru-RU" sz="2600" spc="-30" dirty="0" smtClean="0">
                <a:latin typeface="Arial" charset="0"/>
              </a:rPr>
              <a:t>      традиционная  модель (по критериям учителя).</a:t>
            </a:r>
            <a:endParaRPr lang="ru-RU" altLang="ru-RU" sz="2600" spc="-30" dirty="0"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213845" y="2564904"/>
            <a:ext cx="7417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+</a:t>
            </a:r>
            <a:r>
              <a:rPr lang="ru-RU" sz="1400" b="1" spc="-30" dirty="0" smtClean="0">
                <a:solidFill>
                  <a:srgbClr val="FD5003"/>
                </a:solidFill>
                <a:latin typeface="Arial" charset="0"/>
              </a:rPr>
              <a:t> </a:t>
            </a: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?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81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V="1">
            <a:off x="2351088" y="115888"/>
            <a:ext cx="6792912" cy="1079500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116632"/>
            <a:ext cx="2304000" cy="108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1"/>
              </a:gs>
              <a:gs pos="100000">
                <a:srgbClr val="25B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51600" y="203703"/>
            <a:ext cx="68040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442913" indent="14288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</a:tabLs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/>
            <a:r>
              <a:rPr lang="ru-RU" altLang="ru-RU" sz="2600" b="1" dirty="0" smtClean="0">
                <a:solidFill>
                  <a:srgbClr val="FF6600"/>
                </a:solidFill>
                <a:latin typeface="Arial" charset="0"/>
              </a:rPr>
              <a:t>УСЛОВИЯ ПЕРЕХОДА СИСТЕМЫ ОБРАЗОВАНИЯ В НОВОЕ КАЧЕСТВО </a:t>
            </a:r>
            <a:endParaRPr lang="ru-RU" altLang="ru-RU" sz="26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11272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2888"/>
            <a:ext cx="639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520" y="1399874"/>
            <a:ext cx="8568952" cy="16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3538" indent="-363538">
              <a:lnSpc>
                <a:spcPct val="98000"/>
              </a:lnSpc>
              <a:spcAft>
                <a:spcPts val="6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5. </a:t>
            </a:r>
            <a:r>
              <a:rPr lang="ru-RU" altLang="ru-RU" sz="2600" spc="-30" dirty="0" smtClean="0">
                <a:latin typeface="Arial" charset="0"/>
              </a:rPr>
              <a:t>Создана </a:t>
            </a: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СИСТЕМА ПОВЫШЕНИЯ КВАЛИФИКАЦИИ ПЕДАГОГОВ ВСЕХ УРОВНЕЙ, </a:t>
            </a:r>
            <a:r>
              <a:rPr lang="ru-RU" altLang="ru-RU" sz="2600" spc="-30" dirty="0" smtClean="0">
                <a:latin typeface="Arial" charset="0"/>
              </a:rPr>
              <a:t>которая опирается на </a:t>
            </a:r>
            <a:r>
              <a:rPr lang="ru-RU" altLang="ru-RU" sz="2600" b="1" spc="-30" dirty="0" smtClean="0">
                <a:solidFill>
                  <a:srgbClr val="FD5003"/>
                </a:solidFill>
                <a:latin typeface="Arial" charset="0"/>
              </a:rPr>
              <a:t>РЕГИОНАЛЬНЫЕ</a:t>
            </a:r>
            <a:r>
              <a:rPr lang="ru-RU" altLang="ru-RU" sz="2600" spc="-30" dirty="0" smtClean="0">
                <a:solidFill>
                  <a:srgbClr val="FD5003"/>
                </a:solidFill>
                <a:latin typeface="Arial" charset="0"/>
              </a:rPr>
              <a:t> </a:t>
            </a:r>
            <a:r>
              <a:rPr lang="ru-RU" altLang="ru-RU" sz="2600" spc="-30" dirty="0" smtClean="0">
                <a:latin typeface="Arial" charset="0"/>
              </a:rPr>
              <a:t>модели повышения квалификации педагогических кадров.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336643" y="1340768"/>
            <a:ext cx="8421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+</a:t>
            </a:r>
            <a:r>
              <a:rPr lang="ru-RU" sz="1400" b="1" spc="-30" dirty="0" smtClean="0">
                <a:solidFill>
                  <a:srgbClr val="FD5003"/>
                </a:solidFill>
                <a:latin typeface="Arial" charset="0"/>
              </a:rPr>
              <a:t> </a:t>
            </a: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?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244408" y="3060249"/>
            <a:ext cx="7969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? +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57514" y="4456857"/>
            <a:ext cx="600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spc="-30" dirty="0" smtClean="0">
                <a:solidFill>
                  <a:srgbClr val="FD5003"/>
                </a:solidFill>
                <a:latin typeface="Arial" charset="0"/>
              </a:rPr>
              <a:t>–</a:t>
            </a:r>
            <a:endParaRPr lang="ru-RU" sz="3200" b="1" spc="-30" dirty="0">
              <a:solidFill>
                <a:srgbClr val="FD5003"/>
              </a:solidFill>
              <a:latin typeface="Arial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34752" y="3080247"/>
            <a:ext cx="896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3538" indent="-363538">
              <a:spcAft>
                <a:spcPts val="6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6. </a:t>
            </a:r>
            <a:r>
              <a:rPr lang="ru-RU" altLang="ru-RU" sz="2600" spc="-30" dirty="0" smtClean="0">
                <a:latin typeface="Arial" charset="0"/>
              </a:rPr>
              <a:t>Создана </a:t>
            </a: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СИСТЕМА ПРОФЕССИОНАЛЬНОЙ ПОДГОТОВКИ ПЕДАГОГОВ НОВОГО КАЧЕСТВА.</a:t>
            </a:r>
            <a:endParaRPr lang="ru-RU" altLang="ru-RU" sz="2600" spc="-30" dirty="0" smtClean="0">
              <a:latin typeface="Arial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88520" y="4149080"/>
            <a:ext cx="819608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3538" indent="-363538">
              <a:spcAft>
                <a:spcPts val="600"/>
              </a:spcAft>
            </a:pPr>
            <a:r>
              <a:rPr lang="ru-RU" altLang="ru-RU" sz="2600" b="1" dirty="0" smtClean="0">
                <a:solidFill>
                  <a:srgbClr val="0070C0"/>
                </a:solidFill>
                <a:latin typeface="Arial" charset="0"/>
              </a:rPr>
              <a:t>7. </a:t>
            </a:r>
            <a:r>
              <a:rPr lang="ru-RU" altLang="ru-RU" sz="2600" spc="-30" dirty="0" smtClean="0">
                <a:latin typeface="Arial" charset="0"/>
              </a:rPr>
              <a:t>Созданы </a:t>
            </a:r>
            <a:r>
              <a:rPr lang="ru-RU" altLang="ru-RU" sz="2600" b="1" spc="-30" dirty="0" smtClean="0">
                <a:solidFill>
                  <a:srgbClr val="0070C0"/>
                </a:solidFill>
                <a:latin typeface="Arial" charset="0"/>
              </a:rPr>
              <a:t>СРЕДСТВА КОНТРОЛЯ, АДЕКВАТНЫЕ ПОСТАВЛЕННЫМ ЦЕЛЯМ.</a:t>
            </a:r>
            <a:endParaRPr lang="ru-RU" altLang="ru-RU" sz="2600" spc="-30" dirty="0" smtClean="0">
              <a:latin typeface="Arial" charset="0"/>
            </a:endParaRPr>
          </a:p>
        </p:txBody>
      </p:sp>
      <p:pic>
        <p:nvPicPr>
          <p:cNvPr id="18" name="Picture 11" descr="062102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32" y="5409352"/>
            <a:ext cx="1771612" cy="11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2" descr="C:\Users\Анна\Desktop\курсы 27.03.2013\DCIM\105NIKON\DSCN41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5404590"/>
            <a:ext cx="1668814" cy="11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24" descr="D:\5_РС_11-12 2011_БН\ООП ПО ПРОГРАММЕ Л.Г. ПЕТЕРСОН\ООП ФГОС_РОМАНУ\IMG_3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87" y="5404590"/>
            <a:ext cx="1752533" cy="11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D:\5_РС_11-12 2011_БН\ООП ПО ПРОГРАММЕ Л.Г. ПЕТЕРСОН\ООП ФГОС_РОМАНУ\pk08-06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40" y="5404590"/>
            <a:ext cx="1761838" cy="11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 descr="D:\5_РС_11-12 2011_БН\ООП ПО ПРОГРАММЕ Л.Г. ПЕТЕРСОН\ООП ФГОС_РОМАНУ\02020-1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74" y="5404590"/>
            <a:ext cx="1557118" cy="11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66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0" y="139700"/>
            <a:ext cx="91440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2" descr="C:\Users\sony\Desktop\Documents\ЛОГО_БЛАНКИ\ЛОГО 2015\Logo-NOU_0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906"/>
            <a:ext cx="7254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5725" y="139700"/>
            <a:ext cx="903605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dirty="0">
                <a:latin typeface="Arial" charset="0"/>
              </a:rPr>
              <a:t>МЕЖДУНАРОДНЫЙ ИССЛЕДОВАТЕЛЬСКИЙ ПРОЕКТ  (ВИП)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ru-RU" altLang="ru-RU" b="1" spc="-30" dirty="0">
                <a:latin typeface="Arial" charset="0"/>
              </a:rPr>
              <a:t>ФЕДЕРАЛЬНАЯ ИННОВАЦИОННАЯ ПЛОЩАДКА МИНПРОСВЕЩЕНИЯ РОССИИ</a:t>
            </a: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422847"/>
            <a:ext cx="1427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8" descr="ÐÐ°ÑÑÐ¸Ð½ÐºÐ¸ Ð¿Ð¾ Ð·Ð°Ð¿ÑÐ¾ÑÑ Ð»Ð¾Ð³Ð¾ÑÐ¸Ð¿ Ð¼Ð¸Ð½Ð¾Ð±Ñ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5083"/>
            <a:ext cx="8874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458" y="3680817"/>
            <a:ext cx="9144000" cy="14763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ru-RU" altLang="ru-RU" sz="105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251271" y="3831636"/>
            <a:ext cx="8785225" cy="110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altLang="ru-RU" sz="3000" b="1" dirty="0" smtClean="0">
                <a:solidFill>
                  <a:schemeClr val="bg1"/>
                </a:solidFill>
                <a:latin typeface="Arial" charset="0"/>
              </a:rPr>
              <a:t>МЕХАНИЗМЫ, ТЕХНОЛОГИИ, ДИДАКТИКА, ПРЕЕМСТВЕННОСТЬ, РЕЗУЛЬТАТЫ</a:t>
            </a:r>
            <a:endParaRPr lang="ru-RU" altLang="ru-RU" sz="3000" b="1" spc="-4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" name="Прямоугольник 12"/>
          <p:cNvSpPr>
            <a:spLocks noChangeArrowheads="1"/>
          </p:cNvSpPr>
          <p:nvPr/>
        </p:nvSpPr>
        <p:spPr bwMode="auto">
          <a:xfrm>
            <a:off x="-1588" y="6408738"/>
            <a:ext cx="9145588" cy="46166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5000">
                <a:schemeClr val="bg1"/>
              </a:gs>
              <a:gs pos="43000">
                <a:schemeClr val="bg1"/>
              </a:gs>
              <a:gs pos="100000">
                <a:srgbClr val="CCECFF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3D7BB9"/>
                </a:solidFill>
                <a:latin typeface="Arial" charset="0"/>
                <a:cs typeface="Arial" charset="0"/>
              </a:rPr>
              <a:t>6 февраля </a:t>
            </a:r>
            <a:r>
              <a:rPr lang="ru-RU" sz="2400" b="1" dirty="0">
                <a:solidFill>
                  <a:srgbClr val="3D7BB9"/>
                </a:solidFill>
                <a:latin typeface="Arial" charset="0"/>
                <a:cs typeface="Arial" charset="0"/>
              </a:rPr>
              <a:t>2020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525" y="2423790"/>
            <a:ext cx="889158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30" dirty="0" smtClean="0">
                <a:solidFill>
                  <a:srgbClr val="FF6600"/>
                </a:solidFill>
                <a:latin typeface="Arial" pitchFamily="34" charset="0"/>
              </a:rPr>
              <a:t>2. ВАРИАНТ </a:t>
            </a:r>
            <a:r>
              <a:rPr lang="ru-RU" sz="3200" b="1" spc="-30" dirty="0">
                <a:solidFill>
                  <a:srgbClr val="FF6600"/>
                </a:solidFill>
                <a:latin typeface="Arial" pitchFamily="34" charset="0"/>
              </a:rPr>
              <a:t>ОТВЕТА НА ВОПРОС «КАК?» </a:t>
            </a:r>
            <a:endParaRPr lang="ru-RU" sz="3200" b="1" spc="-30" dirty="0" smtClean="0">
              <a:solidFill>
                <a:srgbClr val="FF66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30" dirty="0" smtClean="0">
                <a:solidFill>
                  <a:srgbClr val="FF6600"/>
                </a:solidFill>
                <a:latin typeface="Arial" pitchFamily="34" charset="0"/>
              </a:rPr>
              <a:t>В СИСТЕМЕ «УЧУСЬ УЧИТЬСЯ» </a:t>
            </a:r>
            <a:endParaRPr lang="ru-RU" sz="3200" b="1" spc="-30" dirty="0">
              <a:solidFill>
                <a:srgbClr val="FF66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6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39351</TotalTime>
  <Words>3425</Words>
  <Application>Microsoft Office PowerPoint</Application>
  <PresentationFormat>Экран (4:3)</PresentationFormat>
  <Paragraphs>637</Paragraphs>
  <Slides>57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Оформление по умолчанию</vt:lpstr>
      <vt:lpstr>УСЛОВИЯ ПЕРЕХОДА СИСТЕМЫ ОБРАЗОВАНИЯ В НОВОЕ КАЧЕСТВО.   МЕХАНИЗМЫ И ПЕДАГОГИЧЕСКИЕ ИНСТРУМЕНТЫ ФОРМИРОВАНИЯ НАВЫКОВ 21 ВЕКА  (на примере образовательной системы “Учусь учиться”)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Л.Г. Петерсон</dc:creator>
  <cp:lastModifiedBy>Л.Г. Петерсон</cp:lastModifiedBy>
  <cp:revision>1528</cp:revision>
  <cp:lastPrinted>2012-09-13T08:36:43Z</cp:lastPrinted>
  <dcterms:created xsi:type="dcterms:W3CDTF">2012-09-11T08:48:25Z</dcterms:created>
  <dcterms:modified xsi:type="dcterms:W3CDTF">2020-02-05T22:15:55Z</dcterms:modified>
</cp:coreProperties>
</file>