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518" r:id="rId3"/>
    <p:sldId id="257" r:id="rId4"/>
    <p:sldId id="258" r:id="rId5"/>
    <p:sldId id="481" r:id="rId6"/>
    <p:sldId id="421" r:id="rId7"/>
    <p:sldId id="427" r:id="rId8"/>
    <p:sldId id="262" r:id="rId9"/>
    <p:sldId id="266" r:id="rId11"/>
    <p:sldId id="428" r:id="rId12"/>
    <p:sldId id="270" r:id="rId13"/>
    <p:sldId id="279" r:id="rId14"/>
    <p:sldId id="280" r:id="rId15"/>
    <p:sldId id="281" r:id="rId16"/>
    <p:sldId id="478" r:id="rId17"/>
    <p:sldId id="283" r:id="rId18"/>
    <p:sldId id="429" r:id="rId19"/>
    <p:sldId id="274" r:id="rId20"/>
    <p:sldId id="461" r:id="rId21"/>
    <p:sldId id="462" r:id="rId22"/>
    <p:sldId id="463" r:id="rId23"/>
    <p:sldId id="563" r:id="rId24"/>
    <p:sldId id="564" r:id="rId25"/>
    <p:sldId id="565" r:id="rId26"/>
    <p:sldId id="566" r:id="rId27"/>
    <p:sldId id="567" r:id="rId28"/>
    <p:sldId id="568" r:id="rId29"/>
    <p:sldId id="464" r:id="rId30"/>
    <p:sldId id="465" r:id="rId31"/>
    <p:sldId id="466" r:id="rId32"/>
    <p:sldId id="467" r:id="rId33"/>
    <p:sldId id="479" r:id="rId34"/>
    <p:sldId id="480" r:id="rId35"/>
    <p:sldId id="469" r:id="rId36"/>
    <p:sldId id="468" r:id="rId37"/>
    <p:sldId id="470" r:id="rId38"/>
    <p:sldId id="471" r:id="rId39"/>
    <p:sldId id="472" r:id="rId40"/>
    <p:sldId id="473" r:id="rId41"/>
    <p:sldId id="523" r:id="rId42"/>
    <p:sldId id="522" r:id="rId43"/>
    <p:sldId id="524" r:id="rId44"/>
    <p:sldId id="525" r:id="rId45"/>
    <p:sldId id="526" r:id="rId46"/>
    <p:sldId id="527" r:id="rId47"/>
    <p:sldId id="528" r:id="rId48"/>
    <p:sldId id="529" r:id="rId49"/>
    <p:sldId id="474" r:id="rId50"/>
    <p:sldId id="475" r:id="rId51"/>
    <p:sldId id="477" r:id="rId52"/>
    <p:sldId id="267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4457"/>
    <a:srgbClr val="FF3F4D"/>
    <a:srgbClr val="ECECEC"/>
    <a:srgbClr val="99AEB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0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diagrams/_rels/drawing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BFB0D4-1AE1-CE4A-9DDA-24322F80699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2545A2-441F-F645-AED5-EBCCD1ADCBE6}">
      <dgm:prSet/>
      <dgm:spPr>
        <a:solidFill>
          <a:srgbClr val="9CAEB4"/>
        </a:solidFill>
      </dgm:spPr>
      <dgm:t>
        <a:bodyPr/>
        <a:lstStyle/>
        <a:p>
          <a:r>
            <a:rPr lang="ru-RU" dirty="0"/>
            <a:t>Изменяется картина мира, роль и возможности личности в разных видах деятельности</a:t>
          </a:r>
        </a:p>
      </dgm:t>
    </dgm:pt>
    <dgm:pt modelId="{CA7F3476-5BFE-4C41-BFEE-43FD66665202}" cxnId="{CFD6EF66-E107-B94E-AD3F-31D127A0A647}" type="parTrans">
      <dgm:prSet/>
      <dgm:spPr/>
      <dgm:t>
        <a:bodyPr/>
        <a:lstStyle/>
        <a:p>
          <a:endParaRPr lang="ru-RU"/>
        </a:p>
      </dgm:t>
    </dgm:pt>
    <dgm:pt modelId="{E38A5D0E-65F1-4045-A43B-0A03493C265D}" cxnId="{CFD6EF66-E107-B94E-AD3F-31D127A0A647}" type="sibTrans">
      <dgm:prSet/>
      <dgm:spPr/>
      <dgm:t>
        <a:bodyPr/>
        <a:lstStyle/>
        <a:p>
          <a:endParaRPr lang="ru-RU"/>
        </a:p>
      </dgm:t>
    </dgm:pt>
    <dgm:pt modelId="{976467DE-0BDE-D34E-AB07-462DE60064D6}">
      <dgm:prSet/>
      <dgm:spPr>
        <a:solidFill>
          <a:srgbClr val="9CAEB4"/>
        </a:solidFill>
      </dgm:spPr>
      <dgm:t>
        <a:bodyPr/>
        <a:lstStyle/>
        <a:p>
          <a:r>
            <a:rPr lang="ru-RU" dirty="0"/>
            <a:t>Появляются новые предметы деятельности  </a:t>
          </a:r>
        </a:p>
      </dgm:t>
    </dgm:pt>
    <dgm:pt modelId="{42ED1F5A-E333-904D-BB27-CA7F7833DF07}" cxnId="{42F803CA-15FD-954A-BD92-7AECA70FF72B}" type="parTrans">
      <dgm:prSet/>
      <dgm:spPr/>
      <dgm:t>
        <a:bodyPr/>
        <a:lstStyle/>
        <a:p>
          <a:endParaRPr lang="ru-RU"/>
        </a:p>
      </dgm:t>
    </dgm:pt>
    <dgm:pt modelId="{0E012FBD-2135-2D49-8AD6-5E7D737A031E}" cxnId="{42F803CA-15FD-954A-BD92-7AECA70FF72B}" type="sibTrans">
      <dgm:prSet/>
      <dgm:spPr/>
      <dgm:t>
        <a:bodyPr/>
        <a:lstStyle/>
        <a:p>
          <a:endParaRPr lang="ru-RU"/>
        </a:p>
      </dgm:t>
    </dgm:pt>
    <dgm:pt modelId="{84EA16F1-034B-E14B-8CE8-2143991CC548}">
      <dgm:prSet/>
      <dgm:spPr>
        <a:solidFill>
          <a:srgbClr val="9CAEB4"/>
        </a:solidFill>
      </dgm:spPr>
      <dgm:t>
        <a:bodyPr/>
        <a:lstStyle/>
        <a:p>
          <a:r>
            <a:rPr lang="ru-RU" dirty="0"/>
            <a:t>Новые технологии изменяют инструментальные возможности субъекта деятельности</a:t>
          </a:r>
        </a:p>
      </dgm:t>
    </dgm:pt>
    <dgm:pt modelId="{B5B0D0C0-211D-B74F-8EA6-5B7CC4C7A073}" cxnId="{20F1AB8D-CFA5-4B47-BD82-36474C3DA68F}" type="parTrans">
      <dgm:prSet/>
      <dgm:spPr/>
      <dgm:t>
        <a:bodyPr/>
        <a:lstStyle/>
        <a:p>
          <a:endParaRPr lang="ru-RU"/>
        </a:p>
      </dgm:t>
    </dgm:pt>
    <dgm:pt modelId="{DDD2676A-8870-E54F-AF3A-CAE19C15F8A7}" cxnId="{20F1AB8D-CFA5-4B47-BD82-36474C3DA68F}" type="sibTrans">
      <dgm:prSet/>
      <dgm:spPr/>
      <dgm:t>
        <a:bodyPr/>
        <a:lstStyle/>
        <a:p>
          <a:endParaRPr lang="ru-RU"/>
        </a:p>
      </dgm:t>
    </dgm:pt>
    <dgm:pt modelId="{BBAF0EC9-4A36-7C45-91A7-FC047546390A}">
      <dgm:prSet/>
      <dgm:spPr>
        <a:solidFill>
          <a:srgbClr val="9CAEB4"/>
        </a:solidFill>
      </dgm:spPr>
      <dgm:t>
        <a:bodyPr/>
        <a:lstStyle/>
        <a:p>
          <a:r>
            <a:rPr lang="ru-RU" dirty="0"/>
            <a:t>Возрастает роль мотивационно-ценностных установок и морально-этических качеств личности</a:t>
          </a:r>
        </a:p>
      </dgm:t>
    </dgm:pt>
    <dgm:pt modelId="{F9D350E6-FF7A-E146-B014-92447A987D19}" cxnId="{FEC00E50-7707-CF49-ADC9-8943EA6CD423}" type="parTrans">
      <dgm:prSet/>
      <dgm:spPr/>
      <dgm:t>
        <a:bodyPr/>
        <a:lstStyle/>
        <a:p>
          <a:endParaRPr lang="ru-RU"/>
        </a:p>
      </dgm:t>
    </dgm:pt>
    <dgm:pt modelId="{D2679979-2E05-744B-A2BF-4B1C55D1A428}" cxnId="{FEC00E50-7707-CF49-ADC9-8943EA6CD423}" type="sibTrans">
      <dgm:prSet/>
      <dgm:spPr/>
      <dgm:t>
        <a:bodyPr/>
        <a:lstStyle/>
        <a:p>
          <a:endParaRPr lang="ru-RU"/>
        </a:p>
      </dgm:t>
    </dgm:pt>
    <dgm:pt modelId="{32EB3AE1-F61C-6341-B186-B278D4738F67}" type="pres">
      <dgm:prSet presAssocID="{EBBFB0D4-1AE1-CE4A-9DDA-24322F80699D}" presName="linearFlow" presStyleCnt="0">
        <dgm:presLayoutVars>
          <dgm:dir/>
          <dgm:resizeHandles val="exact"/>
        </dgm:presLayoutVars>
      </dgm:prSet>
      <dgm:spPr/>
    </dgm:pt>
    <dgm:pt modelId="{5A58F2FC-EA45-A842-82F6-FD6AF81D154D}" type="pres">
      <dgm:prSet presAssocID="{962545A2-441F-F645-AED5-EBCCD1ADCBE6}" presName="composite" presStyleCnt="0"/>
      <dgm:spPr/>
    </dgm:pt>
    <dgm:pt modelId="{FADE0627-1DA6-E843-95D3-7E027FF75FFC}" type="pres">
      <dgm:prSet presAssocID="{962545A2-441F-F645-AED5-EBCCD1ADCBE6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0D36178-E66C-4943-9638-7261F48CA6B8}" type="pres">
      <dgm:prSet presAssocID="{962545A2-441F-F645-AED5-EBCCD1ADCBE6}" presName="txShp" presStyleLbl="node1" presStyleIdx="0" presStyleCnt="4">
        <dgm:presLayoutVars>
          <dgm:bulletEnabled val="1"/>
        </dgm:presLayoutVars>
      </dgm:prSet>
      <dgm:spPr/>
    </dgm:pt>
    <dgm:pt modelId="{09038A17-4D87-5B47-9C4B-23229B5D2F50}" type="pres">
      <dgm:prSet presAssocID="{E38A5D0E-65F1-4045-A43B-0A03493C265D}" presName="spacing" presStyleCnt="0"/>
      <dgm:spPr/>
    </dgm:pt>
    <dgm:pt modelId="{A65C4B46-972E-8847-A298-F0BD49791D33}" type="pres">
      <dgm:prSet presAssocID="{976467DE-0BDE-D34E-AB07-462DE60064D6}" presName="composite" presStyleCnt="0"/>
      <dgm:spPr/>
    </dgm:pt>
    <dgm:pt modelId="{418556E3-0212-4446-8885-AD0C127B6811}" type="pres">
      <dgm:prSet presAssocID="{976467DE-0BDE-D34E-AB07-462DE60064D6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D3DC1D2-320B-764F-9799-0BB68DCD2D76}" type="pres">
      <dgm:prSet presAssocID="{976467DE-0BDE-D34E-AB07-462DE60064D6}" presName="txShp" presStyleLbl="node1" presStyleIdx="1" presStyleCnt="4">
        <dgm:presLayoutVars>
          <dgm:bulletEnabled val="1"/>
        </dgm:presLayoutVars>
      </dgm:prSet>
      <dgm:spPr/>
    </dgm:pt>
    <dgm:pt modelId="{E404C8D6-9088-574A-9C8D-FC5CB93B3984}" type="pres">
      <dgm:prSet presAssocID="{0E012FBD-2135-2D49-8AD6-5E7D737A031E}" presName="spacing" presStyleCnt="0"/>
      <dgm:spPr/>
    </dgm:pt>
    <dgm:pt modelId="{2662BDFA-2A67-674F-94EF-628238D9C184}" type="pres">
      <dgm:prSet presAssocID="{84EA16F1-034B-E14B-8CE8-2143991CC548}" presName="composite" presStyleCnt="0"/>
      <dgm:spPr/>
    </dgm:pt>
    <dgm:pt modelId="{DDFBAA82-EB0B-2F44-83B7-FB4C4E2464DF}" type="pres">
      <dgm:prSet presAssocID="{84EA16F1-034B-E14B-8CE8-2143991CC548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0369EA8E-FF5E-3C4C-96BD-1DB7518D8B38}" type="pres">
      <dgm:prSet presAssocID="{84EA16F1-034B-E14B-8CE8-2143991CC548}" presName="txShp" presStyleLbl="node1" presStyleIdx="2" presStyleCnt="4">
        <dgm:presLayoutVars>
          <dgm:bulletEnabled val="1"/>
        </dgm:presLayoutVars>
      </dgm:prSet>
      <dgm:spPr/>
    </dgm:pt>
    <dgm:pt modelId="{5C5B8C38-DB8A-8D47-85B3-A3A9206EEF8C}" type="pres">
      <dgm:prSet presAssocID="{DDD2676A-8870-E54F-AF3A-CAE19C15F8A7}" presName="spacing" presStyleCnt="0"/>
      <dgm:spPr/>
    </dgm:pt>
    <dgm:pt modelId="{F2CD3D3A-6E11-AA48-9E9A-2243F561566E}" type="pres">
      <dgm:prSet presAssocID="{BBAF0EC9-4A36-7C45-91A7-FC047546390A}" presName="composite" presStyleCnt="0"/>
      <dgm:spPr/>
    </dgm:pt>
    <dgm:pt modelId="{37EEA4CF-C9EA-C042-BD2E-4B1F9358F311}" type="pres">
      <dgm:prSet presAssocID="{BBAF0EC9-4A36-7C45-91A7-FC047546390A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4695CA34-E1E4-7D4E-897B-FED30346CF57}" type="pres">
      <dgm:prSet presAssocID="{BBAF0EC9-4A36-7C45-91A7-FC047546390A}" presName="txShp" presStyleLbl="node1" presStyleIdx="3" presStyleCnt="4">
        <dgm:presLayoutVars>
          <dgm:bulletEnabled val="1"/>
        </dgm:presLayoutVars>
      </dgm:prSet>
      <dgm:spPr/>
    </dgm:pt>
  </dgm:ptLst>
  <dgm:cxnLst>
    <dgm:cxn modelId="{FEC00E50-7707-CF49-ADC9-8943EA6CD423}" srcId="{EBBFB0D4-1AE1-CE4A-9DDA-24322F80699D}" destId="{BBAF0EC9-4A36-7C45-91A7-FC047546390A}" srcOrd="3" destOrd="0" parTransId="{F9D350E6-FF7A-E146-B014-92447A987D19}" sibTransId="{D2679979-2E05-744B-A2BF-4B1C55D1A428}"/>
    <dgm:cxn modelId="{CFD6EF66-E107-B94E-AD3F-31D127A0A647}" srcId="{EBBFB0D4-1AE1-CE4A-9DDA-24322F80699D}" destId="{962545A2-441F-F645-AED5-EBCCD1ADCBE6}" srcOrd="0" destOrd="0" parTransId="{CA7F3476-5BFE-4C41-BFEE-43FD66665202}" sibTransId="{E38A5D0E-65F1-4045-A43B-0A03493C265D}"/>
    <dgm:cxn modelId="{D386226B-0386-7E46-99D4-C4140D510828}" type="presOf" srcId="{BBAF0EC9-4A36-7C45-91A7-FC047546390A}" destId="{4695CA34-E1E4-7D4E-897B-FED30346CF57}" srcOrd="0" destOrd="0" presId="urn:microsoft.com/office/officeart/2005/8/layout/vList3"/>
    <dgm:cxn modelId="{20F1AB8D-CFA5-4B47-BD82-36474C3DA68F}" srcId="{EBBFB0D4-1AE1-CE4A-9DDA-24322F80699D}" destId="{84EA16F1-034B-E14B-8CE8-2143991CC548}" srcOrd="2" destOrd="0" parTransId="{B5B0D0C0-211D-B74F-8EA6-5B7CC4C7A073}" sibTransId="{DDD2676A-8870-E54F-AF3A-CAE19C15F8A7}"/>
    <dgm:cxn modelId="{35BF269F-5611-374F-95FB-2760380E3D59}" type="presOf" srcId="{84EA16F1-034B-E14B-8CE8-2143991CC548}" destId="{0369EA8E-FF5E-3C4C-96BD-1DB7518D8B38}" srcOrd="0" destOrd="0" presId="urn:microsoft.com/office/officeart/2005/8/layout/vList3"/>
    <dgm:cxn modelId="{0F189BC6-8393-3A4B-A1A1-8540AD31BDDC}" type="presOf" srcId="{976467DE-0BDE-D34E-AB07-462DE60064D6}" destId="{0D3DC1D2-320B-764F-9799-0BB68DCD2D76}" srcOrd="0" destOrd="0" presId="urn:microsoft.com/office/officeart/2005/8/layout/vList3"/>
    <dgm:cxn modelId="{3D1E20C8-2E08-3843-A681-5194475CE500}" type="presOf" srcId="{962545A2-441F-F645-AED5-EBCCD1ADCBE6}" destId="{A0D36178-E66C-4943-9638-7261F48CA6B8}" srcOrd="0" destOrd="0" presId="urn:microsoft.com/office/officeart/2005/8/layout/vList3"/>
    <dgm:cxn modelId="{42F803CA-15FD-954A-BD92-7AECA70FF72B}" srcId="{EBBFB0D4-1AE1-CE4A-9DDA-24322F80699D}" destId="{976467DE-0BDE-D34E-AB07-462DE60064D6}" srcOrd="1" destOrd="0" parTransId="{42ED1F5A-E333-904D-BB27-CA7F7833DF07}" sibTransId="{0E012FBD-2135-2D49-8AD6-5E7D737A031E}"/>
    <dgm:cxn modelId="{6E0013E7-7A06-4A47-B86E-C06804D1B927}" type="presOf" srcId="{EBBFB0D4-1AE1-CE4A-9DDA-24322F80699D}" destId="{32EB3AE1-F61C-6341-B186-B278D4738F67}" srcOrd="0" destOrd="0" presId="urn:microsoft.com/office/officeart/2005/8/layout/vList3"/>
    <dgm:cxn modelId="{327E3A89-5559-4F4B-A65C-DFB782064733}" type="presParOf" srcId="{32EB3AE1-F61C-6341-B186-B278D4738F67}" destId="{5A58F2FC-EA45-A842-82F6-FD6AF81D154D}" srcOrd="0" destOrd="0" presId="urn:microsoft.com/office/officeart/2005/8/layout/vList3"/>
    <dgm:cxn modelId="{D8D2E81F-3CC8-E440-86F1-69ED79C82DCA}" type="presParOf" srcId="{5A58F2FC-EA45-A842-82F6-FD6AF81D154D}" destId="{FADE0627-1DA6-E843-95D3-7E027FF75FFC}" srcOrd="0" destOrd="0" presId="urn:microsoft.com/office/officeart/2005/8/layout/vList3"/>
    <dgm:cxn modelId="{A29C1D95-B957-9A4A-AFAD-973B82016299}" type="presParOf" srcId="{5A58F2FC-EA45-A842-82F6-FD6AF81D154D}" destId="{A0D36178-E66C-4943-9638-7261F48CA6B8}" srcOrd="1" destOrd="0" presId="urn:microsoft.com/office/officeart/2005/8/layout/vList3"/>
    <dgm:cxn modelId="{63D94AD1-BD04-2B43-A88E-942EEAD6D159}" type="presParOf" srcId="{32EB3AE1-F61C-6341-B186-B278D4738F67}" destId="{09038A17-4D87-5B47-9C4B-23229B5D2F50}" srcOrd="1" destOrd="0" presId="urn:microsoft.com/office/officeart/2005/8/layout/vList3"/>
    <dgm:cxn modelId="{FD8C76FE-37E9-6347-B942-FB8A1A7EA8CA}" type="presParOf" srcId="{32EB3AE1-F61C-6341-B186-B278D4738F67}" destId="{A65C4B46-972E-8847-A298-F0BD49791D33}" srcOrd="2" destOrd="0" presId="urn:microsoft.com/office/officeart/2005/8/layout/vList3"/>
    <dgm:cxn modelId="{DF9526CF-3EF9-FE4B-B7BF-DCB9FC820E13}" type="presParOf" srcId="{A65C4B46-972E-8847-A298-F0BD49791D33}" destId="{418556E3-0212-4446-8885-AD0C127B6811}" srcOrd="0" destOrd="0" presId="urn:microsoft.com/office/officeart/2005/8/layout/vList3"/>
    <dgm:cxn modelId="{18169F0F-3C07-F840-BD24-C8E4E518CD67}" type="presParOf" srcId="{A65C4B46-972E-8847-A298-F0BD49791D33}" destId="{0D3DC1D2-320B-764F-9799-0BB68DCD2D76}" srcOrd="1" destOrd="0" presId="urn:microsoft.com/office/officeart/2005/8/layout/vList3"/>
    <dgm:cxn modelId="{44222260-256C-2741-8A2E-4578037D944C}" type="presParOf" srcId="{32EB3AE1-F61C-6341-B186-B278D4738F67}" destId="{E404C8D6-9088-574A-9C8D-FC5CB93B3984}" srcOrd="3" destOrd="0" presId="urn:microsoft.com/office/officeart/2005/8/layout/vList3"/>
    <dgm:cxn modelId="{00569D03-8900-C94B-AD19-6BAB2E592CB1}" type="presParOf" srcId="{32EB3AE1-F61C-6341-B186-B278D4738F67}" destId="{2662BDFA-2A67-674F-94EF-628238D9C184}" srcOrd="4" destOrd="0" presId="urn:microsoft.com/office/officeart/2005/8/layout/vList3"/>
    <dgm:cxn modelId="{41D77E25-EDA3-8A4D-98C5-DC3A9D56EF7E}" type="presParOf" srcId="{2662BDFA-2A67-674F-94EF-628238D9C184}" destId="{DDFBAA82-EB0B-2F44-83B7-FB4C4E2464DF}" srcOrd="0" destOrd="0" presId="urn:microsoft.com/office/officeart/2005/8/layout/vList3"/>
    <dgm:cxn modelId="{EDD7EA94-0CFE-4C4A-8FC1-84F691F92334}" type="presParOf" srcId="{2662BDFA-2A67-674F-94EF-628238D9C184}" destId="{0369EA8E-FF5E-3C4C-96BD-1DB7518D8B38}" srcOrd="1" destOrd="0" presId="urn:microsoft.com/office/officeart/2005/8/layout/vList3"/>
    <dgm:cxn modelId="{DBC60F9F-7F1F-DB4C-B14B-858FBCEA1946}" type="presParOf" srcId="{32EB3AE1-F61C-6341-B186-B278D4738F67}" destId="{5C5B8C38-DB8A-8D47-85B3-A3A9206EEF8C}" srcOrd="5" destOrd="0" presId="urn:microsoft.com/office/officeart/2005/8/layout/vList3"/>
    <dgm:cxn modelId="{8AD6CB7D-1225-6548-9A9B-EE2306BE4AEE}" type="presParOf" srcId="{32EB3AE1-F61C-6341-B186-B278D4738F67}" destId="{F2CD3D3A-6E11-AA48-9E9A-2243F561566E}" srcOrd="6" destOrd="0" presId="urn:microsoft.com/office/officeart/2005/8/layout/vList3"/>
    <dgm:cxn modelId="{0072DCCC-AC5F-C143-B41C-8D3238A819EB}" type="presParOf" srcId="{F2CD3D3A-6E11-AA48-9E9A-2243F561566E}" destId="{37EEA4CF-C9EA-C042-BD2E-4B1F9358F311}" srcOrd="0" destOrd="0" presId="urn:microsoft.com/office/officeart/2005/8/layout/vList3"/>
    <dgm:cxn modelId="{A17253FB-ACC4-354C-A4A2-72807725D117}" type="presParOf" srcId="{F2CD3D3A-6E11-AA48-9E9A-2243F561566E}" destId="{4695CA34-E1E4-7D4E-897B-FED30346CF5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AD0AFC-23CB-8A41-BB4F-BF327AB607A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F91783-AADE-E949-8523-88A9509DBCBB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99AEB5"/>
        </a:solidFill>
      </dgm:spPr>
      <dgm:t>
        <a:bodyPr/>
        <a:lstStyle/>
        <a:p>
          <a:r>
            <a:rPr lang="ru-RU" dirty="0"/>
            <a:t>коммуникативная компетентность</a:t>
          </a:r>
        </a:p>
      </dgm:t>
    </dgm:pt>
    <dgm:pt modelId="{783BF647-87D9-264D-96F2-D2256FC2E06B}" cxnId="{80A51604-3779-9941-995F-6DA562627CF7}" type="parTrans">
      <dgm:prSet/>
      <dgm:spPr/>
      <dgm:t>
        <a:bodyPr/>
        <a:lstStyle/>
        <a:p>
          <a:endParaRPr lang="ru-RU"/>
        </a:p>
      </dgm:t>
    </dgm:pt>
    <dgm:pt modelId="{F810C45C-5FEA-2C43-9E1D-E558BFC2C323}" cxnId="{80A51604-3779-9941-995F-6DA562627CF7}" type="sibTrans">
      <dgm:prSet/>
      <dgm:spPr/>
      <dgm:t>
        <a:bodyPr/>
        <a:lstStyle/>
        <a:p>
          <a:endParaRPr lang="ru-RU"/>
        </a:p>
      </dgm:t>
    </dgm:pt>
    <dgm:pt modelId="{5C587E7A-8F6B-CF4F-90A0-B54A1184DFEC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99AEB5"/>
        </a:solidFill>
      </dgm:spPr>
      <dgm:t>
        <a:bodyPr/>
        <a:lstStyle/>
        <a:p>
          <a:r>
            <a:rPr lang="ru-RU"/>
            <a:t>сетевая самоидентификация личности</a:t>
          </a:r>
        </a:p>
      </dgm:t>
    </dgm:pt>
    <dgm:pt modelId="{9BCA4490-D806-8648-9785-2F0B656E01DC}" cxnId="{3CA715E2-EBE2-B24E-A573-2F4E000FEA38}" type="parTrans">
      <dgm:prSet/>
      <dgm:spPr/>
      <dgm:t>
        <a:bodyPr/>
        <a:lstStyle/>
        <a:p>
          <a:endParaRPr lang="ru-RU"/>
        </a:p>
      </dgm:t>
    </dgm:pt>
    <dgm:pt modelId="{E0BB808D-85F9-BA4A-9EE4-CE21A70496DD}" cxnId="{3CA715E2-EBE2-B24E-A573-2F4E000FEA38}" type="sibTrans">
      <dgm:prSet/>
      <dgm:spPr/>
      <dgm:t>
        <a:bodyPr/>
        <a:lstStyle/>
        <a:p>
          <a:endParaRPr lang="ru-RU"/>
        </a:p>
      </dgm:t>
    </dgm:pt>
    <dgm:pt modelId="{2E260D12-6D21-1444-B31F-4CB18DB5A3F2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99AEB5"/>
        </a:solidFill>
      </dgm:spPr>
      <dgm:t>
        <a:bodyPr/>
        <a:lstStyle/>
        <a:p>
          <a:r>
            <a:rPr lang="ru-RU"/>
            <a:t>риск-ориентированное целеполагание</a:t>
          </a:r>
        </a:p>
      </dgm:t>
    </dgm:pt>
    <dgm:pt modelId="{49D83544-E3F4-DB4C-9A54-1742869CB939}" cxnId="{15D4E0B9-0B26-9A4C-A018-5B172F0523BB}" type="parTrans">
      <dgm:prSet/>
      <dgm:spPr/>
      <dgm:t>
        <a:bodyPr/>
        <a:lstStyle/>
        <a:p>
          <a:endParaRPr lang="ru-RU"/>
        </a:p>
      </dgm:t>
    </dgm:pt>
    <dgm:pt modelId="{B92A460D-7959-B44C-A17F-ED9F16D855C0}" cxnId="{15D4E0B9-0B26-9A4C-A018-5B172F0523BB}" type="sibTrans">
      <dgm:prSet/>
      <dgm:spPr/>
      <dgm:t>
        <a:bodyPr/>
        <a:lstStyle/>
        <a:p>
          <a:endParaRPr lang="ru-RU"/>
        </a:p>
      </dgm:t>
    </dgm:pt>
    <dgm:pt modelId="{84B5E367-D5F0-6A43-9AC5-36A7C4B30B99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99AEB5"/>
        </a:solidFill>
      </dgm:spPr>
      <dgm:t>
        <a:bodyPr/>
        <a:lstStyle/>
        <a:p>
          <a:r>
            <a:rPr lang="ru-RU"/>
            <a:t>сетевая компетентность</a:t>
          </a:r>
        </a:p>
      </dgm:t>
    </dgm:pt>
    <dgm:pt modelId="{78B91583-17F3-1343-97A9-8E1A4E9E3DA3}" cxnId="{A233A4E1-3A3F-CA42-B7E9-A9970D8B6516}" type="parTrans">
      <dgm:prSet/>
      <dgm:spPr/>
      <dgm:t>
        <a:bodyPr/>
        <a:lstStyle/>
        <a:p>
          <a:endParaRPr lang="ru-RU"/>
        </a:p>
      </dgm:t>
    </dgm:pt>
    <dgm:pt modelId="{4844F26F-4A02-334C-B377-6777B2608A32}" cxnId="{A233A4E1-3A3F-CA42-B7E9-A9970D8B6516}" type="sibTrans">
      <dgm:prSet/>
      <dgm:spPr/>
      <dgm:t>
        <a:bodyPr/>
        <a:lstStyle/>
        <a:p>
          <a:endParaRPr lang="ru-RU"/>
        </a:p>
      </dgm:t>
    </dgm:pt>
    <dgm:pt modelId="{87587ECE-8BBF-964F-A068-88945200B44B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99AEB5"/>
        </a:solidFill>
      </dgm:spPr>
      <dgm:t>
        <a:bodyPr/>
        <a:lstStyle/>
        <a:p>
          <a:r>
            <a:rPr lang="ru-RU"/>
            <a:t>компетенция к непрерывному личностному саморазвитию</a:t>
          </a:r>
        </a:p>
      </dgm:t>
    </dgm:pt>
    <dgm:pt modelId="{565722CA-1703-B240-BA69-FB8FDA4859B8}" cxnId="{3C91DC22-21EE-F143-87CF-8684433FF058}" type="parTrans">
      <dgm:prSet/>
      <dgm:spPr/>
      <dgm:t>
        <a:bodyPr/>
        <a:lstStyle/>
        <a:p>
          <a:endParaRPr lang="ru-RU"/>
        </a:p>
      </dgm:t>
    </dgm:pt>
    <dgm:pt modelId="{38DD9251-874A-C64F-BAD8-7DC407CDB94E}" cxnId="{3C91DC22-21EE-F143-87CF-8684433FF058}" type="sibTrans">
      <dgm:prSet/>
      <dgm:spPr/>
      <dgm:t>
        <a:bodyPr/>
        <a:lstStyle/>
        <a:p>
          <a:endParaRPr lang="ru-RU"/>
        </a:p>
      </dgm:t>
    </dgm:pt>
    <dgm:pt modelId="{830DD607-0FF7-064D-A063-B07FC0145B9B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99AEB5"/>
        </a:solidFill>
      </dgm:spPr>
      <dgm:t>
        <a:bodyPr/>
        <a:lstStyle/>
        <a:p>
          <a:r>
            <a:rPr lang="ru-RU"/>
            <a:t>компетенции проектной деятельности </a:t>
          </a:r>
        </a:p>
      </dgm:t>
    </dgm:pt>
    <dgm:pt modelId="{53A01CBB-EC9D-1D4E-90DA-8BAD2F880429}" cxnId="{E0DA96E5-C03D-6547-815A-5A62044F7C0D}" type="parTrans">
      <dgm:prSet/>
      <dgm:spPr/>
      <dgm:t>
        <a:bodyPr/>
        <a:lstStyle/>
        <a:p>
          <a:endParaRPr lang="ru-RU"/>
        </a:p>
      </dgm:t>
    </dgm:pt>
    <dgm:pt modelId="{03A7306F-DF5C-7642-8D94-5300D29D6D21}" cxnId="{E0DA96E5-C03D-6547-815A-5A62044F7C0D}" type="sibTrans">
      <dgm:prSet/>
      <dgm:spPr/>
      <dgm:t>
        <a:bodyPr/>
        <a:lstStyle/>
        <a:p>
          <a:endParaRPr lang="ru-RU"/>
        </a:p>
      </dgm:t>
    </dgm:pt>
    <dgm:pt modelId="{4F6556CA-1ACF-D645-B070-E53816D0BD27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99AEB5"/>
        </a:solidFill>
      </dgm:spPr>
      <dgm:t>
        <a:bodyPr/>
        <a:lstStyle/>
        <a:p>
          <a:r>
            <a:rPr lang="ru-RU"/>
            <a:t>психологическая компетентность</a:t>
          </a:r>
        </a:p>
      </dgm:t>
    </dgm:pt>
    <dgm:pt modelId="{3A82D71B-6739-9946-A2D1-35A00E94DBAD}" cxnId="{77C8E0D9-33E1-6141-BB97-4E1F4BE2819A}" type="parTrans">
      <dgm:prSet/>
      <dgm:spPr/>
      <dgm:t>
        <a:bodyPr/>
        <a:lstStyle/>
        <a:p>
          <a:endParaRPr lang="ru-RU"/>
        </a:p>
      </dgm:t>
    </dgm:pt>
    <dgm:pt modelId="{3A28255C-D2C2-7C49-B6DF-644286A5DEAF}" cxnId="{77C8E0D9-33E1-6141-BB97-4E1F4BE2819A}" type="sibTrans">
      <dgm:prSet/>
      <dgm:spPr/>
      <dgm:t>
        <a:bodyPr/>
        <a:lstStyle/>
        <a:p>
          <a:endParaRPr lang="ru-RU"/>
        </a:p>
      </dgm:t>
    </dgm:pt>
    <dgm:pt modelId="{FE845D0B-4B13-F948-A95B-8664EAF995F0}" type="pres">
      <dgm:prSet presAssocID="{80AD0AFC-23CB-8A41-BB4F-BF327AB607AB}" presName="linear" presStyleCnt="0">
        <dgm:presLayoutVars>
          <dgm:animLvl val="lvl"/>
          <dgm:resizeHandles val="exact"/>
        </dgm:presLayoutVars>
      </dgm:prSet>
      <dgm:spPr/>
    </dgm:pt>
    <dgm:pt modelId="{8253BCC3-3BA0-8B4B-8D55-13453F992FB8}" type="pres">
      <dgm:prSet presAssocID="{EDF91783-AADE-E949-8523-88A9509DBCB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1CC1BB7-6A22-264B-AF12-5BCE9A14D1D3}" type="pres">
      <dgm:prSet presAssocID="{F810C45C-5FEA-2C43-9E1D-E558BFC2C323}" presName="spacer" presStyleCnt="0"/>
      <dgm:spPr/>
    </dgm:pt>
    <dgm:pt modelId="{AD5FB063-7E52-0A45-88B1-1F2E204500AD}" type="pres">
      <dgm:prSet presAssocID="{5C587E7A-8F6B-CF4F-90A0-B54A1184DFE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6922DF7-3873-A749-9FA3-DB4686C0B537}" type="pres">
      <dgm:prSet presAssocID="{E0BB808D-85F9-BA4A-9EE4-CE21A70496DD}" presName="spacer" presStyleCnt="0"/>
      <dgm:spPr/>
    </dgm:pt>
    <dgm:pt modelId="{1FBE0485-168E-4945-8A27-C5201E675B54}" type="pres">
      <dgm:prSet presAssocID="{2E260D12-6D21-1444-B31F-4CB18DB5A3F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403D909-4F71-554C-A8CA-355548264CCB}" type="pres">
      <dgm:prSet presAssocID="{B92A460D-7959-B44C-A17F-ED9F16D855C0}" presName="spacer" presStyleCnt="0"/>
      <dgm:spPr/>
    </dgm:pt>
    <dgm:pt modelId="{113D26C4-67A8-A84A-A6C5-78EB2208FE2A}" type="pres">
      <dgm:prSet presAssocID="{84B5E367-D5F0-6A43-9AC5-36A7C4B30B9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5C05A75-1951-FB44-A432-120048F5D444}" type="pres">
      <dgm:prSet presAssocID="{4844F26F-4A02-334C-B377-6777B2608A32}" presName="spacer" presStyleCnt="0"/>
      <dgm:spPr/>
    </dgm:pt>
    <dgm:pt modelId="{118B0A2A-E95F-E441-BB41-2C36BE1E16FF}" type="pres">
      <dgm:prSet presAssocID="{87587ECE-8BBF-964F-A068-88945200B44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16E3F5-FDBD-F24F-A2A4-327028807BA0}" type="pres">
      <dgm:prSet presAssocID="{38DD9251-874A-C64F-BAD8-7DC407CDB94E}" presName="spacer" presStyleCnt="0"/>
      <dgm:spPr/>
    </dgm:pt>
    <dgm:pt modelId="{51BD390B-7F71-5640-AC84-96F7AF183A64}" type="pres">
      <dgm:prSet presAssocID="{830DD607-0FF7-064D-A063-B07FC0145B9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2B6356C-3358-E24F-B667-51C58D2E5020}" type="pres">
      <dgm:prSet presAssocID="{03A7306F-DF5C-7642-8D94-5300D29D6D21}" presName="spacer" presStyleCnt="0"/>
      <dgm:spPr/>
    </dgm:pt>
    <dgm:pt modelId="{4A5F4B9A-AEDE-D848-9413-59F6D59D5740}" type="pres">
      <dgm:prSet presAssocID="{4F6556CA-1ACF-D645-B070-E53816D0BD2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80A51604-3779-9941-995F-6DA562627CF7}" srcId="{80AD0AFC-23CB-8A41-BB4F-BF327AB607AB}" destId="{EDF91783-AADE-E949-8523-88A9509DBCBB}" srcOrd="0" destOrd="0" parTransId="{783BF647-87D9-264D-96F2-D2256FC2E06B}" sibTransId="{F810C45C-5FEA-2C43-9E1D-E558BFC2C323}"/>
    <dgm:cxn modelId="{16832B1A-454A-5B4E-9EE7-6816D0E57155}" type="presOf" srcId="{80AD0AFC-23CB-8A41-BB4F-BF327AB607AB}" destId="{FE845D0B-4B13-F948-A95B-8664EAF995F0}" srcOrd="0" destOrd="0" presId="urn:microsoft.com/office/officeart/2005/8/layout/vList2"/>
    <dgm:cxn modelId="{3C91DC22-21EE-F143-87CF-8684433FF058}" srcId="{80AD0AFC-23CB-8A41-BB4F-BF327AB607AB}" destId="{87587ECE-8BBF-964F-A068-88945200B44B}" srcOrd="4" destOrd="0" parTransId="{565722CA-1703-B240-BA69-FB8FDA4859B8}" sibTransId="{38DD9251-874A-C64F-BAD8-7DC407CDB94E}"/>
    <dgm:cxn modelId="{BC8F0C3E-E8FC-2C4D-BC02-C6F1EB8274AE}" type="presOf" srcId="{EDF91783-AADE-E949-8523-88A9509DBCBB}" destId="{8253BCC3-3BA0-8B4B-8D55-13453F992FB8}" srcOrd="0" destOrd="0" presId="urn:microsoft.com/office/officeart/2005/8/layout/vList2"/>
    <dgm:cxn modelId="{33820D42-7E0E-2B41-B189-14ADF517E258}" type="presOf" srcId="{87587ECE-8BBF-964F-A068-88945200B44B}" destId="{118B0A2A-E95F-E441-BB41-2C36BE1E16FF}" srcOrd="0" destOrd="0" presId="urn:microsoft.com/office/officeart/2005/8/layout/vList2"/>
    <dgm:cxn modelId="{BD553567-D331-C549-8AC4-290E27153D8D}" type="presOf" srcId="{2E260D12-6D21-1444-B31F-4CB18DB5A3F2}" destId="{1FBE0485-168E-4945-8A27-C5201E675B54}" srcOrd="0" destOrd="0" presId="urn:microsoft.com/office/officeart/2005/8/layout/vList2"/>
    <dgm:cxn modelId="{E04EDD99-239D-CC44-B6EA-570238A3B8D0}" type="presOf" srcId="{4F6556CA-1ACF-D645-B070-E53816D0BD27}" destId="{4A5F4B9A-AEDE-D848-9413-59F6D59D5740}" srcOrd="0" destOrd="0" presId="urn:microsoft.com/office/officeart/2005/8/layout/vList2"/>
    <dgm:cxn modelId="{0EA719A2-6A3D-DC44-B73A-08D5135E0C0F}" type="presOf" srcId="{830DD607-0FF7-064D-A063-B07FC0145B9B}" destId="{51BD390B-7F71-5640-AC84-96F7AF183A64}" srcOrd="0" destOrd="0" presId="urn:microsoft.com/office/officeart/2005/8/layout/vList2"/>
    <dgm:cxn modelId="{15D4E0B9-0B26-9A4C-A018-5B172F0523BB}" srcId="{80AD0AFC-23CB-8A41-BB4F-BF327AB607AB}" destId="{2E260D12-6D21-1444-B31F-4CB18DB5A3F2}" srcOrd="2" destOrd="0" parTransId="{49D83544-E3F4-DB4C-9A54-1742869CB939}" sibTransId="{B92A460D-7959-B44C-A17F-ED9F16D855C0}"/>
    <dgm:cxn modelId="{77C8E0D9-33E1-6141-BB97-4E1F4BE2819A}" srcId="{80AD0AFC-23CB-8A41-BB4F-BF327AB607AB}" destId="{4F6556CA-1ACF-D645-B070-E53816D0BD27}" srcOrd="6" destOrd="0" parTransId="{3A82D71B-6739-9946-A2D1-35A00E94DBAD}" sibTransId="{3A28255C-D2C2-7C49-B6DF-644286A5DEAF}"/>
    <dgm:cxn modelId="{7D3A09DE-F7B6-A34F-865D-1872F57485EB}" type="presOf" srcId="{5C587E7A-8F6B-CF4F-90A0-B54A1184DFEC}" destId="{AD5FB063-7E52-0A45-88B1-1F2E204500AD}" srcOrd="0" destOrd="0" presId="urn:microsoft.com/office/officeart/2005/8/layout/vList2"/>
    <dgm:cxn modelId="{A233A4E1-3A3F-CA42-B7E9-A9970D8B6516}" srcId="{80AD0AFC-23CB-8A41-BB4F-BF327AB607AB}" destId="{84B5E367-D5F0-6A43-9AC5-36A7C4B30B99}" srcOrd="3" destOrd="0" parTransId="{78B91583-17F3-1343-97A9-8E1A4E9E3DA3}" sibTransId="{4844F26F-4A02-334C-B377-6777B2608A32}"/>
    <dgm:cxn modelId="{3CA715E2-EBE2-B24E-A573-2F4E000FEA38}" srcId="{80AD0AFC-23CB-8A41-BB4F-BF327AB607AB}" destId="{5C587E7A-8F6B-CF4F-90A0-B54A1184DFEC}" srcOrd="1" destOrd="0" parTransId="{9BCA4490-D806-8648-9785-2F0B656E01DC}" sibTransId="{E0BB808D-85F9-BA4A-9EE4-CE21A70496DD}"/>
    <dgm:cxn modelId="{E0DA96E5-C03D-6547-815A-5A62044F7C0D}" srcId="{80AD0AFC-23CB-8A41-BB4F-BF327AB607AB}" destId="{830DD607-0FF7-064D-A063-B07FC0145B9B}" srcOrd="5" destOrd="0" parTransId="{53A01CBB-EC9D-1D4E-90DA-8BAD2F880429}" sibTransId="{03A7306F-DF5C-7642-8D94-5300D29D6D21}"/>
    <dgm:cxn modelId="{DB29CEEC-6FC7-D847-BE4F-BACB2851F1A9}" type="presOf" srcId="{84B5E367-D5F0-6A43-9AC5-36A7C4B30B99}" destId="{113D26C4-67A8-A84A-A6C5-78EB2208FE2A}" srcOrd="0" destOrd="0" presId="urn:microsoft.com/office/officeart/2005/8/layout/vList2"/>
    <dgm:cxn modelId="{4CF870D9-FF21-3045-BE87-EE1B0355A673}" type="presParOf" srcId="{FE845D0B-4B13-F948-A95B-8664EAF995F0}" destId="{8253BCC3-3BA0-8B4B-8D55-13453F992FB8}" srcOrd="0" destOrd="0" presId="urn:microsoft.com/office/officeart/2005/8/layout/vList2"/>
    <dgm:cxn modelId="{68FB2CC1-9DE4-2647-AD16-AF35F553837A}" type="presParOf" srcId="{FE845D0B-4B13-F948-A95B-8664EAF995F0}" destId="{61CC1BB7-6A22-264B-AF12-5BCE9A14D1D3}" srcOrd="1" destOrd="0" presId="urn:microsoft.com/office/officeart/2005/8/layout/vList2"/>
    <dgm:cxn modelId="{2EECBB82-F7E9-AE43-BBB6-868666635FE5}" type="presParOf" srcId="{FE845D0B-4B13-F948-A95B-8664EAF995F0}" destId="{AD5FB063-7E52-0A45-88B1-1F2E204500AD}" srcOrd="2" destOrd="0" presId="urn:microsoft.com/office/officeart/2005/8/layout/vList2"/>
    <dgm:cxn modelId="{941143F7-CF03-F145-8B21-BC0F6AC186E9}" type="presParOf" srcId="{FE845D0B-4B13-F948-A95B-8664EAF995F0}" destId="{46922DF7-3873-A749-9FA3-DB4686C0B537}" srcOrd="3" destOrd="0" presId="urn:microsoft.com/office/officeart/2005/8/layout/vList2"/>
    <dgm:cxn modelId="{F25ACE97-ACCF-C245-B5F7-A1177FA38865}" type="presParOf" srcId="{FE845D0B-4B13-F948-A95B-8664EAF995F0}" destId="{1FBE0485-168E-4945-8A27-C5201E675B54}" srcOrd="4" destOrd="0" presId="urn:microsoft.com/office/officeart/2005/8/layout/vList2"/>
    <dgm:cxn modelId="{22D5A88F-A81D-5049-B20D-5D9F03790892}" type="presParOf" srcId="{FE845D0B-4B13-F948-A95B-8664EAF995F0}" destId="{7403D909-4F71-554C-A8CA-355548264CCB}" srcOrd="5" destOrd="0" presId="urn:microsoft.com/office/officeart/2005/8/layout/vList2"/>
    <dgm:cxn modelId="{AF8F0B14-9D3D-BA42-B123-BE772C38E68C}" type="presParOf" srcId="{FE845D0B-4B13-F948-A95B-8664EAF995F0}" destId="{113D26C4-67A8-A84A-A6C5-78EB2208FE2A}" srcOrd="6" destOrd="0" presId="urn:microsoft.com/office/officeart/2005/8/layout/vList2"/>
    <dgm:cxn modelId="{63B3E3E6-0E5D-3D4A-8ED1-9E84BBDF1D7C}" type="presParOf" srcId="{FE845D0B-4B13-F948-A95B-8664EAF995F0}" destId="{E5C05A75-1951-FB44-A432-120048F5D444}" srcOrd="7" destOrd="0" presId="urn:microsoft.com/office/officeart/2005/8/layout/vList2"/>
    <dgm:cxn modelId="{BD7633F9-B821-2E44-AC44-7BCEBB71EBD6}" type="presParOf" srcId="{FE845D0B-4B13-F948-A95B-8664EAF995F0}" destId="{118B0A2A-E95F-E441-BB41-2C36BE1E16FF}" srcOrd="8" destOrd="0" presId="urn:microsoft.com/office/officeart/2005/8/layout/vList2"/>
    <dgm:cxn modelId="{EF8BDBB6-F234-0A4F-8F7F-461FD3F6983D}" type="presParOf" srcId="{FE845D0B-4B13-F948-A95B-8664EAF995F0}" destId="{3516E3F5-FDBD-F24F-A2A4-327028807BA0}" srcOrd="9" destOrd="0" presId="urn:microsoft.com/office/officeart/2005/8/layout/vList2"/>
    <dgm:cxn modelId="{44266D9A-C6ED-D346-9EAA-2C0F470F621A}" type="presParOf" srcId="{FE845D0B-4B13-F948-A95B-8664EAF995F0}" destId="{51BD390B-7F71-5640-AC84-96F7AF183A64}" srcOrd="10" destOrd="0" presId="urn:microsoft.com/office/officeart/2005/8/layout/vList2"/>
    <dgm:cxn modelId="{2D2CAF75-12AD-4641-A2B8-AAB37AD5F708}" type="presParOf" srcId="{FE845D0B-4B13-F948-A95B-8664EAF995F0}" destId="{A2B6356C-3358-E24F-B667-51C58D2E5020}" srcOrd="11" destOrd="0" presId="urn:microsoft.com/office/officeart/2005/8/layout/vList2"/>
    <dgm:cxn modelId="{4573900D-459B-5F4F-B55D-4E406D6858F4}" type="presParOf" srcId="{FE845D0B-4B13-F948-A95B-8664EAF995F0}" destId="{4A5F4B9A-AEDE-D848-9413-59F6D59D574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A7479-8854-44DB-8D5E-A9F0921163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9E4EE2-1D45-4633-97FC-413F6EB49E93}">
      <dgm:prSet custT="1"/>
      <dgm:spPr>
        <a:solidFill>
          <a:srgbClr val="99AEB5"/>
        </a:solidFill>
      </dgm:spPr>
      <dgm:t>
        <a:bodyPr/>
        <a:lstStyle/>
        <a:p>
          <a:pPr rtl="0"/>
          <a:r>
            <a:rPr lang="ru-RU" sz="2000" b="1" dirty="0">
              <a:solidFill>
                <a:schemeClr val="bg1"/>
              </a:solidFill>
            </a:rPr>
            <a:t>Решения и продукты, полученные в результате политических и социальных процессов,  влияющие на структуру и состояние общества, отражающие ценности, цели и убеждения их создателей</a:t>
          </a:r>
        </a:p>
      </dgm:t>
    </dgm:pt>
    <dgm:pt modelId="{AC2C5F04-37EB-4CCC-8205-DF94954B0F08}" cxnId="{2D4683B8-D306-4F58-89D2-C8B6577B93CA}" type="parTrans">
      <dgm:prSet/>
      <dgm:spPr/>
      <dgm:t>
        <a:bodyPr/>
        <a:lstStyle/>
        <a:p>
          <a:endParaRPr lang="ru-RU"/>
        </a:p>
      </dgm:t>
    </dgm:pt>
    <dgm:pt modelId="{3112C57A-9237-49FA-9A06-503C58C36490}" cxnId="{2D4683B8-D306-4F58-89D2-C8B6577B93CA}" type="sibTrans">
      <dgm:prSet/>
      <dgm:spPr/>
      <dgm:t>
        <a:bodyPr/>
        <a:lstStyle/>
        <a:p>
          <a:endParaRPr lang="ru-RU"/>
        </a:p>
      </dgm:t>
    </dgm:pt>
    <dgm:pt modelId="{CEEA532E-3E69-437E-91EA-8B47ADB2CE9C}">
      <dgm:prSet custT="1"/>
      <dgm:spPr>
        <a:solidFill>
          <a:srgbClr val="99AEB5"/>
        </a:solidFill>
      </dgm:spPr>
      <dgm:t>
        <a:bodyPr/>
        <a:lstStyle/>
        <a:p>
          <a:pPr rtl="0"/>
          <a:r>
            <a:rPr lang="ru-RU" sz="2000" b="1" dirty="0"/>
            <a:t>Изменяют восприятие окружающего мира, обработку данных, характер производства товаров и услуг, общение, развлечения и отдых, трудовую деятельность, жизнь человека</a:t>
          </a:r>
        </a:p>
      </dgm:t>
    </dgm:pt>
    <dgm:pt modelId="{BF2D001B-A2DA-47D4-8001-F1144EEB517F}" cxnId="{452156CD-9655-4E80-BE5D-E86BF588AE98}" type="parTrans">
      <dgm:prSet/>
      <dgm:spPr/>
      <dgm:t>
        <a:bodyPr/>
        <a:lstStyle/>
        <a:p>
          <a:endParaRPr lang="ru-RU"/>
        </a:p>
      </dgm:t>
    </dgm:pt>
    <dgm:pt modelId="{1DBD9B64-D80E-4A50-A885-92E1C36392CA}" cxnId="{452156CD-9655-4E80-BE5D-E86BF588AE98}" type="sibTrans">
      <dgm:prSet/>
      <dgm:spPr/>
      <dgm:t>
        <a:bodyPr/>
        <a:lstStyle/>
        <a:p>
          <a:endParaRPr lang="ru-RU"/>
        </a:p>
      </dgm:t>
    </dgm:pt>
    <dgm:pt modelId="{756F6E05-AD2E-4213-AAE7-B0831450737A}">
      <dgm:prSet custT="1"/>
      <dgm:spPr>
        <a:solidFill>
          <a:srgbClr val="99AEB5"/>
        </a:solidFill>
      </dgm:spPr>
      <dgm:t>
        <a:bodyPr/>
        <a:lstStyle/>
        <a:p>
          <a:pPr rtl="0"/>
          <a:r>
            <a:rPr lang="ru-RU" sz="2000" b="1" dirty="0"/>
            <a:t>Не существуют сами по себе, они часть системы – ценностей, норм, правил, целей и пр., определяющих и формирующих наше поведение, инфраструктуру, ресурсы (в т.ч. человеческие), необходимые для социальной, политической, экономической и культурной жизни</a:t>
          </a:r>
        </a:p>
      </dgm:t>
    </dgm:pt>
    <dgm:pt modelId="{5546A2DB-B13C-413E-BBDE-EC74C74D3754}" cxnId="{E94EED6F-A420-4024-A514-9B8EA394CB1A}" type="parTrans">
      <dgm:prSet/>
      <dgm:spPr/>
      <dgm:t>
        <a:bodyPr/>
        <a:lstStyle/>
        <a:p>
          <a:endParaRPr lang="ru-RU"/>
        </a:p>
      </dgm:t>
    </dgm:pt>
    <dgm:pt modelId="{A58EE950-31FD-4ABA-9FB2-45C41C4D62E7}" cxnId="{E94EED6F-A420-4024-A514-9B8EA394CB1A}" type="sibTrans">
      <dgm:prSet/>
      <dgm:spPr/>
      <dgm:t>
        <a:bodyPr/>
        <a:lstStyle/>
        <a:p>
          <a:endParaRPr lang="ru-RU"/>
        </a:p>
      </dgm:t>
    </dgm:pt>
    <dgm:pt modelId="{46EF9D3D-7B9C-44BA-96F7-5402D12DC89E}" type="pres">
      <dgm:prSet presAssocID="{8A9A7479-8854-44DB-8D5E-A9F092116314}" presName="linear" presStyleCnt="0">
        <dgm:presLayoutVars>
          <dgm:animLvl val="lvl"/>
          <dgm:resizeHandles val="exact"/>
        </dgm:presLayoutVars>
      </dgm:prSet>
      <dgm:spPr/>
    </dgm:pt>
    <dgm:pt modelId="{36802A4E-584E-4F3F-ACE2-DF0D25F0EC00}" type="pres">
      <dgm:prSet presAssocID="{C49E4EE2-1D45-4633-97FC-413F6EB49E9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9D6DEC9-D045-405C-A419-335BBD933E4E}" type="pres">
      <dgm:prSet presAssocID="{3112C57A-9237-49FA-9A06-503C58C36490}" presName="spacer" presStyleCnt="0"/>
      <dgm:spPr/>
    </dgm:pt>
    <dgm:pt modelId="{FF96CED3-4446-4DB8-AADE-9409BDA00E4C}" type="pres">
      <dgm:prSet presAssocID="{CEEA532E-3E69-437E-91EA-8B47ADB2CE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78130D4-5A28-4705-B0C6-EEB9185FE083}" type="pres">
      <dgm:prSet presAssocID="{1DBD9B64-D80E-4A50-A885-92E1C36392CA}" presName="spacer" presStyleCnt="0"/>
      <dgm:spPr/>
    </dgm:pt>
    <dgm:pt modelId="{D658243F-08DD-45ED-AC78-6F6512225826}" type="pres">
      <dgm:prSet presAssocID="{756F6E05-AD2E-4213-AAE7-B0831450737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9EC6448-D797-4F10-B773-8CE4BAAA5DA9}" type="presOf" srcId="{CEEA532E-3E69-437E-91EA-8B47ADB2CE9C}" destId="{FF96CED3-4446-4DB8-AADE-9409BDA00E4C}" srcOrd="0" destOrd="0" presId="urn:microsoft.com/office/officeart/2005/8/layout/vList2"/>
    <dgm:cxn modelId="{E94EED6F-A420-4024-A514-9B8EA394CB1A}" srcId="{8A9A7479-8854-44DB-8D5E-A9F092116314}" destId="{756F6E05-AD2E-4213-AAE7-B0831450737A}" srcOrd="2" destOrd="0" parTransId="{5546A2DB-B13C-413E-BBDE-EC74C74D3754}" sibTransId="{A58EE950-31FD-4ABA-9FB2-45C41C4D62E7}"/>
    <dgm:cxn modelId="{574D8870-04A8-4F9B-8980-3DC47CFD78B6}" type="presOf" srcId="{C49E4EE2-1D45-4633-97FC-413F6EB49E93}" destId="{36802A4E-584E-4F3F-ACE2-DF0D25F0EC00}" srcOrd="0" destOrd="0" presId="urn:microsoft.com/office/officeart/2005/8/layout/vList2"/>
    <dgm:cxn modelId="{F8DDA4A9-EA3C-4CD4-BEBD-62E268284AA0}" type="presOf" srcId="{8A9A7479-8854-44DB-8D5E-A9F092116314}" destId="{46EF9D3D-7B9C-44BA-96F7-5402D12DC89E}" srcOrd="0" destOrd="0" presId="urn:microsoft.com/office/officeart/2005/8/layout/vList2"/>
    <dgm:cxn modelId="{2D4683B8-D306-4F58-89D2-C8B6577B93CA}" srcId="{8A9A7479-8854-44DB-8D5E-A9F092116314}" destId="{C49E4EE2-1D45-4633-97FC-413F6EB49E93}" srcOrd="0" destOrd="0" parTransId="{AC2C5F04-37EB-4CCC-8205-DF94954B0F08}" sibTransId="{3112C57A-9237-49FA-9A06-503C58C36490}"/>
    <dgm:cxn modelId="{57C280BB-B57A-4755-B1A7-C3CD7A4EF1A8}" type="presOf" srcId="{756F6E05-AD2E-4213-AAE7-B0831450737A}" destId="{D658243F-08DD-45ED-AC78-6F6512225826}" srcOrd="0" destOrd="0" presId="urn:microsoft.com/office/officeart/2005/8/layout/vList2"/>
    <dgm:cxn modelId="{452156CD-9655-4E80-BE5D-E86BF588AE98}" srcId="{8A9A7479-8854-44DB-8D5E-A9F092116314}" destId="{CEEA532E-3E69-437E-91EA-8B47ADB2CE9C}" srcOrd="1" destOrd="0" parTransId="{BF2D001B-A2DA-47D4-8001-F1144EEB517F}" sibTransId="{1DBD9B64-D80E-4A50-A885-92E1C36392CA}"/>
    <dgm:cxn modelId="{59853902-A0AC-46E6-BAED-31FD89E6FEB9}" type="presParOf" srcId="{46EF9D3D-7B9C-44BA-96F7-5402D12DC89E}" destId="{36802A4E-584E-4F3F-ACE2-DF0D25F0EC00}" srcOrd="0" destOrd="0" presId="urn:microsoft.com/office/officeart/2005/8/layout/vList2"/>
    <dgm:cxn modelId="{20EE93F4-7908-4267-A996-A0761DAF2C77}" type="presParOf" srcId="{46EF9D3D-7B9C-44BA-96F7-5402D12DC89E}" destId="{89D6DEC9-D045-405C-A419-335BBD933E4E}" srcOrd="1" destOrd="0" presId="urn:microsoft.com/office/officeart/2005/8/layout/vList2"/>
    <dgm:cxn modelId="{92ACEAC9-5A42-4810-BA5F-55BDC2A6FE40}" type="presParOf" srcId="{46EF9D3D-7B9C-44BA-96F7-5402D12DC89E}" destId="{FF96CED3-4446-4DB8-AADE-9409BDA00E4C}" srcOrd="2" destOrd="0" presId="urn:microsoft.com/office/officeart/2005/8/layout/vList2"/>
    <dgm:cxn modelId="{82538268-BE41-453B-8294-E95F13BE4389}" type="presParOf" srcId="{46EF9D3D-7B9C-44BA-96F7-5402D12DC89E}" destId="{278130D4-5A28-4705-B0C6-EEB9185FE083}" srcOrd="3" destOrd="0" presId="urn:microsoft.com/office/officeart/2005/8/layout/vList2"/>
    <dgm:cxn modelId="{921B2D21-B65B-49A0-AA87-148DF56925B5}" type="presParOf" srcId="{46EF9D3D-7B9C-44BA-96F7-5402D12DC89E}" destId="{D658243F-08DD-45ED-AC78-6F65122258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F4BE60-757C-4FA7-B90B-5FBBBCE1FD02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070CEBB-A170-4193-AC64-9C2DF6A9FBE6}">
      <dgm:prSet phldrT="[Текст]" custT="1"/>
      <dgm:spPr/>
      <dgm:t>
        <a:bodyPr/>
        <a:lstStyle/>
        <a:p>
          <a:r>
            <a:rPr lang="ru-RU" sz="800" b="1" dirty="0"/>
            <a:t>ИНТЕГРАТИВНЫЙ КОНТЕНТ</a:t>
          </a:r>
        </a:p>
      </dgm:t>
    </dgm:pt>
    <dgm:pt modelId="{0CD0DB65-6CD8-4B95-9659-0858A88C6EA8}" cxnId="{B33F15EA-BCF1-45A1-8748-CF97E907EFC2}" type="parTrans">
      <dgm:prSet/>
      <dgm:spPr/>
      <dgm:t>
        <a:bodyPr/>
        <a:lstStyle/>
        <a:p>
          <a:endParaRPr lang="ru-RU" sz="2000" b="1"/>
        </a:p>
      </dgm:t>
    </dgm:pt>
    <dgm:pt modelId="{710867D5-06BC-4E56-B4BE-90840C30C002}" cxnId="{B33F15EA-BCF1-45A1-8748-CF97E907EFC2}" type="sibTrans">
      <dgm:prSet/>
      <dgm:spPr/>
      <dgm:t>
        <a:bodyPr/>
        <a:lstStyle/>
        <a:p>
          <a:endParaRPr lang="ru-RU" sz="2000" b="1"/>
        </a:p>
      </dgm:t>
    </dgm:pt>
    <dgm:pt modelId="{34291960-9261-4BDF-8376-931ECD5B950C}">
      <dgm:prSet phldrT="[Текст]" custT="1"/>
      <dgm:spPr/>
      <dgm:t>
        <a:bodyPr/>
        <a:lstStyle/>
        <a:p>
          <a:r>
            <a:rPr lang="ru-RU" sz="800" b="1" dirty="0"/>
            <a:t>НЕПРЕРЫВНЫЙ ИНТЕГРАТИВНЫЙ ЦИКЛ УЧЕНИЯ</a:t>
          </a:r>
        </a:p>
      </dgm:t>
    </dgm:pt>
    <dgm:pt modelId="{60C753E4-ECFC-4FEB-8228-516469AEFEBF}" cxnId="{F7D18DE5-0687-485E-B471-065C9BEF9793}" type="parTrans">
      <dgm:prSet/>
      <dgm:spPr/>
      <dgm:t>
        <a:bodyPr/>
        <a:lstStyle/>
        <a:p>
          <a:endParaRPr lang="ru-RU" sz="2000" b="1"/>
        </a:p>
      </dgm:t>
    </dgm:pt>
    <dgm:pt modelId="{CD06F962-0D3A-467C-AD0C-2EAE38E29C0D}" cxnId="{F7D18DE5-0687-485E-B471-065C9BEF9793}" type="sibTrans">
      <dgm:prSet/>
      <dgm:spPr/>
      <dgm:t>
        <a:bodyPr/>
        <a:lstStyle/>
        <a:p>
          <a:endParaRPr lang="ru-RU" sz="2000" b="1"/>
        </a:p>
      </dgm:t>
    </dgm:pt>
    <dgm:pt modelId="{D00C2570-B45F-4AF9-AB14-2ECAC04073BA}">
      <dgm:prSet phldrT="[Текст]" custT="1"/>
      <dgm:spPr/>
      <dgm:t>
        <a:bodyPr/>
        <a:lstStyle/>
        <a:p>
          <a:r>
            <a:rPr lang="ru-RU" sz="800" b="1" dirty="0"/>
            <a:t>ИНТЕГРАТИВНОЕ ТЕХНОЛОГИЧЕСКОЕ РЕШЕНИЕ</a:t>
          </a:r>
        </a:p>
      </dgm:t>
    </dgm:pt>
    <dgm:pt modelId="{083313B4-FD92-49EA-87D8-103FC1E96CD5}" cxnId="{49B1B958-63C1-4A20-9E78-2E601495EB93}" type="parTrans">
      <dgm:prSet/>
      <dgm:spPr/>
      <dgm:t>
        <a:bodyPr/>
        <a:lstStyle/>
        <a:p>
          <a:endParaRPr lang="ru-RU" sz="2000" b="1"/>
        </a:p>
      </dgm:t>
    </dgm:pt>
    <dgm:pt modelId="{504E5515-AB3D-4669-A3A8-02AA49738832}" cxnId="{49B1B958-63C1-4A20-9E78-2E601495EB93}" type="sibTrans">
      <dgm:prSet/>
      <dgm:spPr/>
      <dgm:t>
        <a:bodyPr/>
        <a:lstStyle/>
        <a:p>
          <a:endParaRPr lang="ru-RU" sz="2000" b="1"/>
        </a:p>
      </dgm:t>
    </dgm:pt>
    <dgm:pt modelId="{3F949DDD-0A35-4E89-94AD-26AB1BA3282E}" type="pres">
      <dgm:prSet presAssocID="{FAF4BE60-757C-4FA7-B90B-5FBBBCE1FD02}" presName="compositeShape" presStyleCnt="0">
        <dgm:presLayoutVars>
          <dgm:chMax val="7"/>
          <dgm:dir/>
          <dgm:resizeHandles val="exact"/>
        </dgm:presLayoutVars>
      </dgm:prSet>
      <dgm:spPr/>
    </dgm:pt>
    <dgm:pt modelId="{94448F30-B445-45AA-93CF-8E959B33BB1B}" type="pres">
      <dgm:prSet presAssocID="{FAF4BE60-757C-4FA7-B90B-5FBBBCE1FD02}" presName="wedge1" presStyleLbl="node1" presStyleIdx="0" presStyleCnt="3"/>
      <dgm:spPr/>
    </dgm:pt>
    <dgm:pt modelId="{EF551BD4-78F0-4100-8933-B843FDDDB378}" type="pres">
      <dgm:prSet presAssocID="{FAF4BE60-757C-4FA7-B90B-5FBBBCE1FD02}" presName="dummy1a" presStyleCnt="0"/>
      <dgm:spPr/>
    </dgm:pt>
    <dgm:pt modelId="{5FFEA0F7-E616-4174-9AFC-BB334D96D8C1}" type="pres">
      <dgm:prSet presAssocID="{FAF4BE60-757C-4FA7-B90B-5FBBBCE1FD02}" presName="dummy1b" presStyleCnt="0"/>
      <dgm:spPr/>
    </dgm:pt>
    <dgm:pt modelId="{38D5DE97-E3B8-46A4-9909-B7F11DCEFE1B}" type="pres">
      <dgm:prSet presAssocID="{FAF4BE60-757C-4FA7-B90B-5FBBBCE1FD0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0B643E4-4B4C-4EC8-BDAC-FD0E5D1D10AF}" type="pres">
      <dgm:prSet presAssocID="{FAF4BE60-757C-4FA7-B90B-5FBBBCE1FD02}" presName="wedge2" presStyleLbl="node1" presStyleIdx="1" presStyleCnt="3"/>
      <dgm:spPr/>
    </dgm:pt>
    <dgm:pt modelId="{8EE4D2E6-1E49-4A79-9EEA-2F1AD6EC6791}" type="pres">
      <dgm:prSet presAssocID="{FAF4BE60-757C-4FA7-B90B-5FBBBCE1FD02}" presName="dummy2a" presStyleCnt="0"/>
      <dgm:spPr/>
    </dgm:pt>
    <dgm:pt modelId="{7FFB2F10-FE05-462C-BAFD-487811BB3F45}" type="pres">
      <dgm:prSet presAssocID="{FAF4BE60-757C-4FA7-B90B-5FBBBCE1FD02}" presName="dummy2b" presStyleCnt="0"/>
      <dgm:spPr/>
    </dgm:pt>
    <dgm:pt modelId="{6AA34EDE-2F59-4144-BAF0-A1FB57EFF14B}" type="pres">
      <dgm:prSet presAssocID="{FAF4BE60-757C-4FA7-B90B-5FBBBCE1FD0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D9528DF-E822-48AA-936A-82BD734CE38A}" type="pres">
      <dgm:prSet presAssocID="{FAF4BE60-757C-4FA7-B90B-5FBBBCE1FD02}" presName="wedge3" presStyleLbl="node1" presStyleIdx="2" presStyleCnt="3" custScaleX="105371" custScaleY="100595"/>
      <dgm:spPr/>
    </dgm:pt>
    <dgm:pt modelId="{EB8C64F7-61E5-43EE-9979-76666838C6F3}" type="pres">
      <dgm:prSet presAssocID="{FAF4BE60-757C-4FA7-B90B-5FBBBCE1FD02}" presName="dummy3a" presStyleCnt="0"/>
      <dgm:spPr/>
    </dgm:pt>
    <dgm:pt modelId="{D2876049-A173-4837-A9BE-D5D5940C3EA6}" type="pres">
      <dgm:prSet presAssocID="{FAF4BE60-757C-4FA7-B90B-5FBBBCE1FD02}" presName="dummy3b" presStyleCnt="0"/>
      <dgm:spPr/>
    </dgm:pt>
    <dgm:pt modelId="{E4BB7378-5B33-4C1D-B181-134F3AFBEEFC}" type="pres">
      <dgm:prSet presAssocID="{FAF4BE60-757C-4FA7-B90B-5FBBBCE1FD0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A00A79B-6BAD-43C8-B544-6E992B0AF51D}" type="pres">
      <dgm:prSet presAssocID="{710867D5-06BC-4E56-B4BE-90840C30C002}" presName="arrowWedge1" presStyleLbl="fgSibTrans2D1" presStyleIdx="0" presStyleCnt="3" custLinFactNeighborX="-1624" custLinFactNeighborY="1211"/>
      <dgm:spPr/>
    </dgm:pt>
    <dgm:pt modelId="{5D0AF94B-FDF3-426F-B84F-F291699CAEF1}" type="pres">
      <dgm:prSet presAssocID="{CD06F962-0D3A-467C-AD0C-2EAE38E29C0D}" presName="arrowWedge2" presStyleLbl="fgSibTrans2D1" presStyleIdx="1" presStyleCnt="3"/>
      <dgm:spPr/>
    </dgm:pt>
    <dgm:pt modelId="{604DCBF5-0438-4AE0-8AE5-FAC158A0141C}" type="pres">
      <dgm:prSet presAssocID="{504E5515-AB3D-4669-A3A8-02AA49738832}" presName="arrowWedge3" presStyleLbl="fgSibTrans2D1" presStyleIdx="2" presStyleCnt="3"/>
      <dgm:spPr/>
    </dgm:pt>
  </dgm:ptLst>
  <dgm:cxnLst>
    <dgm:cxn modelId="{94378807-4DA3-431C-B931-245F12412EB4}" type="presOf" srcId="{D00C2570-B45F-4AF9-AB14-2ECAC04073BA}" destId="{5D9528DF-E822-48AA-936A-82BD734CE38A}" srcOrd="0" destOrd="0" presId="urn:microsoft.com/office/officeart/2005/8/layout/cycle8"/>
    <dgm:cxn modelId="{A123A917-4639-4DB8-9832-A646BFA35C5F}" type="presOf" srcId="{D00C2570-B45F-4AF9-AB14-2ECAC04073BA}" destId="{E4BB7378-5B33-4C1D-B181-134F3AFBEEFC}" srcOrd="1" destOrd="0" presId="urn:microsoft.com/office/officeart/2005/8/layout/cycle8"/>
    <dgm:cxn modelId="{1F4B5B1C-53DD-4463-94C7-336D0F0BB572}" type="presOf" srcId="{8070CEBB-A170-4193-AC64-9C2DF6A9FBE6}" destId="{38D5DE97-E3B8-46A4-9909-B7F11DCEFE1B}" srcOrd="1" destOrd="0" presId="urn:microsoft.com/office/officeart/2005/8/layout/cycle8"/>
    <dgm:cxn modelId="{8EAB6E36-6353-4105-A0EF-25F40CCBAD5F}" type="presOf" srcId="{34291960-9261-4BDF-8376-931ECD5B950C}" destId="{70B643E4-4B4C-4EC8-BDAC-FD0E5D1D10AF}" srcOrd="0" destOrd="0" presId="urn:microsoft.com/office/officeart/2005/8/layout/cycle8"/>
    <dgm:cxn modelId="{146DDE3E-4E87-41BC-83A3-2C1B244C2EDE}" type="presOf" srcId="{FAF4BE60-757C-4FA7-B90B-5FBBBCE1FD02}" destId="{3F949DDD-0A35-4E89-94AD-26AB1BA3282E}" srcOrd="0" destOrd="0" presId="urn:microsoft.com/office/officeart/2005/8/layout/cycle8"/>
    <dgm:cxn modelId="{49B1B958-63C1-4A20-9E78-2E601495EB93}" srcId="{FAF4BE60-757C-4FA7-B90B-5FBBBCE1FD02}" destId="{D00C2570-B45F-4AF9-AB14-2ECAC04073BA}" srcOrd="2" destOrd="0" parTransId="{083313B4-FD92-49EA-87D8-103FC1E96CD5}" sibTransId="{504E5515-AB3D-4669-A3A8-02AA49738832}"/>
    <dgm:cxn modelId="{2DCC0C65-AC91-4787-A872-3109F85057BF}" type="presOf" srcId="{34291960-9261-4BDF-8376-931ECD5B950C}" destId="{6AA34EDE-2F59-4144-BAF0-A1FB57EFF14B}" srcOrd="1" destOrd="0" presId="urn:microsoft.com/office/officeart/2005/8/layout/cycle8"/>
    <dgm:cxn modelId="{DAEF7BA1-7481-482D-B92D-48522A65B6D9}" type="presOf" srcId="{8070CEBB-A170-4193-AC64-9C2DF6A9FBE6}" destId="{94448F30-B445-45AA-93CF-8E959B33BB1B}" srcOrd="0" destOrd="0" presId="urn:microsoft.com/office/officeart/2005/8/layout/cycle8"/>
    <dgm:cxn modelId="{F7D18DE5-0687-485E-B471-065C9BEF9793}" srcId="{FAF4BE60-757C-4FA7-B90B-5FBBBCE1FD02}" destId="{34291960-9261-4BDF-8376-931ECD5B950C}" srcOrd="1" destOrd="0" parTransId="{60C753E4-ECFC-4FEB-8228-516469AEFEBF}" sibTransId="{CD06F962-0D3A-467C-AD0C-2EAE38E29C0D}"/>
    <dgm:cxn modelId="{B33F15EA-BCF1-45A1-8748-CF97E907EFC2}" srcId="{FAF4BE60-757C-4FA7-B90B-5FBBBCE1FD02}" destId="{8070CEBB-A170-4193-AC64-9C2DF6A9FBE6}" srcOrd="0" destOrd="0" parTransId="{0CD0DB65-6CD8-4B95-9659-0858A88C6EA8}" sibTransId="{710867D5-06BC-4E56-B4BE-90840C30C002}"/>
    <dgm:cxn modelId="{12CCEDD3-511F-4124-813C-1926B12215B8}" type="presParOf" srcId="{3F949DDD-0A35-4E89-94AD-26AB1BA3282E}" destId="{94448F30-B445-45AA-93CF-8E959B33BB1B}" srcOrd="0" destOrd="0" presId="urn:microsoft.com/office/officeart/2005/8/layout/cycle8"/>
    <dgm:cxn modelId="{2D593C3F-44C7-402D-AD14-6368FEF6C0D0}" type="presParOf" srcId="{3F949DDD-0A35-4E89-94AD-26AB1BA3282E}" destId="{EF551BD4-78F0-4100-8933-B843FDDDB378}" srcOrd="1" destOrd="0" presId="urn:microsoft.com/office/officeart/2005/8/layout/cycle8"/>
    <dgm:cxn modelId="{C0BBD2A4-25D9-406B-B46A-F6BA4C64BA16}" type="presParOf" srcId="{3F949DDD-0A35-4E89-94AD-26AB1BA3282E}" destId="{5FFEA0F7-E616-4174-9AFC-BB334D96D8C1}" srcOrd="2" destOrd="0" presId="urn:microsoft.com/office/officeart/2005/8/layout/cycle8"/>
    <dgm:cxn modelId="{C22427AE-0608-477D-A258-9EEDD8C2C029}" type="presParOf" srcId="{3F949DDD-0A35-4E89-94AD-26AB1BA3282E}" destId="{38D5DE97-E3B8-46A4-9909-B7F11DCEFE1B}" srcOrd="3" destOrd="0" presId="urn:microsoft.com/office/officeart/2005/8/layout/cycle8"/>
    <dgm:cxn modelId="{F31FB5D6-7043-4E56-B9B3-B7790E1E9F84}" type="presParOf" srcId="{3F949DDD-0A35-4E89-94AD-26AB1BA3282E}" destId="{70B643E4-4B4C-4EC8-BDAC-FD0E5D1D10AF}" srcOrd="4" destOrd="0" presId="urn:microsoft.com/office/officeart/2005/8/layout/cycle8"/>
    <dgm:cxn modelId="{00ED59BA-FE12-460C-B6A5-1E2BC60DA638}" type="presParOf" srcId="{3F949DDD-0A35-4E89-94AD-26AB1BA3282E}" destId="{8EE4D2E6-1E49-4A79-9EEA-2F1AD6EC6791}" srcOrd="5" destOrd="0" presId="urn:microsoft.com/office/officeart/2005/8/layout/cycle8"/>
    <dgm:cxn modelId="{84574204-0DF4-4DDA-9B2B-2154428A2EC7}" type="presParOf" srcId="{3F949DDD-0A35-4E89-94AD-26AB1BA3282E}" destId="{7FFB2F10-FE05-462C-BAFD-487811BB3F45}" srcOrd="6" destOrd="0" presId="urn:microsoft.com/office/officeart/2005/8/layout/cycle8"/>
    <dgm:cxn modelId="{3E6E3C66-7FC9-48A2-9894-551F2ADDAC81}" type="presParOf" srcId="{3F949DDD-0A35-4E89-94AD-26AB1BA3282E}" destId="{6AA34EDE-2F59-4144-BAF0-A1FB57EFF14B}" srcOrd="7" destOrd="0" presId="urn:microsoft.com/office/officeart/2005/8/layout/cycle8"/>
    <dgm:cxn modelId="{664E75C7-3687-47C5-8371-04696A196CEC}" type="presParOf" srcId="{3F949DDD-0A35-4E89-94AD-26AB1BA3282E}" destId="{5D9528DF-E822-48AA-936A-82BD734CE38A}" srcOrd="8" destOrd="0" presId="urn:microsoft.com/office/officeart/2005/8/layout/cycle8"/>
    <dgm:cxn modelId="{AD917813-9BA3-49F6-9922-09A601DED6EE}" type="presParOf" srcId="{3F949DDD-0A35-4E89-94AD-26AB1BA3282E}" destId="{EB8C64F7-61E5-43EE-9979-76666838C6F3}" srcOrd="9" destOrd="0" presId="urn:microsoft.com/office/officeart/2005/8/layout/cycle8"/>
    <dgm:cxn modelId="{EA7273F3-AF63-45D1-8E4E-AA3DE954BAA0}" type="presParOf" srcId="{3F949DDD-0A35-4E89-94AD-26AB1BA3282E}" destId="{D2876049-A173-4837-A9BE-D5D5940C3EA6}" srcOrd="10" destOrd="0" presId="urn:microsoft.com/office/officeart/2005/8/layout/cycle8"/>
    <dgm:cxn modelId="{D671E470-D1E2-4C6F-BD0E-2715A2B561F3}" type="presParOf" srcId="{3F949DDD-0A35-4E89-94AD-26AB1BA3282E}" destId="{E4BB7378-5B33-4C1D-B181-134F3AFBEEFC}" srcOrd="11" destOrd="0" presId="urn:microsoft.com/office/officeart/2005/8/layout/cycle8"/>
    <dgm:cxn modelId="{5D1F1478-2CDB-46E6-B258-A165B216CB74}" type="presParOf" srcId="{3F949DDD-0A35-4E89-94AD-26AB1BA3282E}" destId="{4A00A79B-6BAD-43C8-B544-6E992B0AF51D}" srcOrd="12" destOrd="0" presId="urn:microsoft.com/office/officeart/2005/8/layout/cycle8"/>
    <dgm:cxn modelId="{7DADCE12-93B0-4A5F-97D3-F001391107ED}" type="presParOf" srcId="{3F949DDD-0A35-4E89-94AD-26AB1BA3282E}" destId="{5D0AF94B-FDF3-426F-B84F-F291699CAEF1}" srcOrd="13" destOrd="0" presId="urn:microsoft.com/office/officeart/2005/8/layout/cycle8"/>
    <dgm:cxn modelId="{EF8D8F45-164E-4B85-8C6A-E2471DFADB87}" type="presParOf" srcId="{3F949DDD-0A35-4E89-94AD-26AB1BA3282E}" destId="{604DCBF5-0438-4AE0-8AE5-FAC158A0141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36178-E66C-4943-9638-7261F48CA6B8}">
      <dsp:nvSpPr>
        <dsp:cNvPr id="0" name=""/>
        <dsp:cNvSpPr/>
      </dsp:nvSpPr>
      <dsp:spPr>
        <a:xfrm rot="10800000">
          <a:off x="2012365" y="492"/>
          <a:ext cx="7114806" cy="881162"/>
        </a:xfrm>
        <a:prstGeom prst="homePlate">
          <a:avLst/>
        </a:prstGeom>
        <a:solidFill>
          <a:srgbClr val="9CAE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6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Изменяется картина мира, роль и возможности личности в разных видах деятельности</a:t>
          </a:r>
        </a:p>
      </dsp:txBody>
      <dsp:txXfrm rot="10800000">
        <a:off x="2232655" y="492"/>
        <a:ext cx="6894516" cy="881162"/>
      </dsp:txXfrm>
    </dsp:sp>
    <dsp:sp modelId="{FADE0627-1DA6-E843-95D3-7E027FF75FFC}">
      <dsp:nvSpPr>
        <dsp:cNvPr id="0" name=""/>
        <dsp:cNvSpPr/>
      </dsp:nvSpPr>
      <dsp:spPr>
        <a:xfrm>
          <a:off x="1571784" y="492"/>
          <a:ext cx="881162" cy="8811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DC1D2-320B-764F-9799-0BB68DCD2D76}">
      <dsp:nvSpPr>
        <dsp:cNvPr id="0" name=""/>
        <dsp:cNvSpPr/>
      </dsp:nvSpPr>
      <dsp:spPr>
        <a:xfrm rot="10800000">
          <a:off x="2012365" y="1144687"/>
          <a:ext cx="7114806" cy="881162"/>
        </a:xfrm>
        <a:prstGeom prst="homePlate">
          <a:avLst/>
        </a:prstGeom>
        <a:solidFill>
          <a:srgbClr val="9CAE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6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Появляются новые предметы деятельности  </a:t>
          </a:r>
        </a:p>
      </dsp:txBody>
      <dsp:txXfrm rot="10800000">
        <a:off x="2232655" y="1144687"/>
        <a:ext cx="6894516" cy="881162"/>
      </dsp:txXfrm>
    </dsp:sp>
    <dsp:sp modelId="{418556E3-0212-4446-8885-AD0C127B6811}">
      <dsp:nvSpPr>
        <dsp:cNvPr id="0" name=""/>
        <dsp:cNvSpPr/>
      </dsp:nvSpPr>
      <dsp:spPr>
        <a:xfrm>
          <a:off x="1571784" y="1144687"/>
          <a:ext cx="881162" cy="8811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9EA8E-FF5E-3C4C-96BD-1DB7518D8B38}">
      <dsp:nvSpPr>
        <dsp:cNvPr id="0" name=""/>
        <dsp:cNvSpPr/>
      </dsp:nvSpPr>
      <dsp:spPr>
        <a:xfrm rot="10800000">
          <a:off x="2012365" y="2288883"/>
          <a:ext cx="7114806" cy="881162"/>
        </a:xfrm>
        <a:prstGeom prst="homePlate">
          <a:avLst/>
        </a:prstGeom>
        <a:solidFill>
          <a:srgbClr val="9CAE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6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Новые технологии изменяют инструментальные возможности субъекта деятельности</a:t>
          </a:r>
        </a:p>
      </dsp:txBody>
      <dsp:txXfrm rot="10800000">
        <a:off x="2232655" y="2288883"/>
        <a:ext cx="6894516" cy="881162"/>
      </dsp:txXfrm>
    </dsp:sp>
    <dsp:sp modelId="{DDFBAA82-EB0B-2F44-83B7-FB4C4E2464DF}">
      <dsp:nvSpPr>
        <dsp:cNvPr id="0" name=""/>
        <dsp:cNvSpPr/>
      </dsp:nvSpPr>
      <dsp:spPr>
        <a:xfrm>
          <a:off x="1571784" y="2288883"/>
          <a:ext cx="881162" cy="8811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5CA34-E1E4-7D4E-897B-FED30346CF57}">
      <dsp:nvSpPr>
        <dsp:cNvPr id="0" name=""/>
        <dsp:cNvSpPr/>
      </dsp:nvSpPr>
      <dsp:spPr>
        <a:xfrm rot="10800000">
          <a:off x="2012365" y="3433078"/>
          <a:ext cx="7114806" cy="881162"/>
        </a:xfrm>
        <a:prstGeom prst="homePlate">
          <a:avLst/>
        </a:prstGeom>
        <a:solidFill>
          <a:srgbClr val="9CAE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68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Возрастает роль мотивационно-ценностных установок и морально-этических качеств личности</a:t>
          </a:r>
        </a:p>
      </dsp:txBody>
      <dsp:txXfrm rot="10800000">
        <a:off x="2232655" y="3433078"/>
        <a:ext cx="6894516" cy="881162"/>
      </dsp:txXfrm>
    </dsp:sp>
    <dsp:sp modelId="{37EEA4CF-C9EA-C042-BD2E-4B1F9358F311}">
      <dsp:nvSpPr>
        <dsp:cNvPr id="0" name=""/>
        <dsp:cNvSpPr/>
      </dsp:nvSpPr>
      <dsp:spPr>
        <a:xfrm>
          <a:off x="1571784" y="3433078"/>
          <a:ext cx="881162" cy="88116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3BCC3-3BA0-8B4B-8D55-13453F992FB8}">
      <dsp:nvSpPr>
        <dsp:cNvPr id="0" name=""/>
        <dsp:cNvSpPr/>
      </dsp:nvSpPr>
      <dsp:spPr>
        <a:xfrm>
          <a:off x="0" y="45036"/>
          <a:ext cx="8856345" cy="599625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коммуникативная компетентность</a:t>
          </a:r>
        </a:p>
      </dsp:txBody>
      <dsp:txXfrm>
        <a:off x="29271" y="74307"/>
        <a:ext cx="8797803" cy="541083"/>
      </dsp:txXfrm>
    </dsp:sp>
    <dsp:sp modelId="{AD5FB063-7E52-0A45-88B1-1F2E204500AD}">
      <dsp:nvSpPr>
        <dsp:cNvPr id="0" name=""/>
        <dsp:cNvSpPr/>
      </dsp:nvSpPr>
      <dsp:spPr>
        <a:xfrm>
          <a:off x="0" y="716661"/>
          <a:ext cx="8856345" cy="599625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сетевая самоидентификация личности</a:t>
          </a:r>
        </a:p>
      </dsp:txBody>
      <dsp:txXfrm>
        <a:off x="29271" y="745932"/>
        <a:ext cx="8797803" cy="541083"/>
      </dsp:txXfrm>
    </dsp:sp>
    <dsp:sp modelId="{1FBE0485-168E-4945-8A27-C5201E675B54}">
      <dsp:nvSpPr>
        <dsp:cNvPr id="0" name=""/>
        <dsp:cNvSpPr/>
      </dsp:nvSpPr>
      <dsp:spPr>
        <a:xfrm>
          <a:off x="0" y="1388286"/>
          <a:ext cx="8856345" cy="599625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риск-ориентированное целеполагание</a:t>
          </a:r>
        </a:p>
      </dsp:txBody>
      <dsp:txXfrm>
        <a:off x="29271" y="1417557"/>
        <a:ext cx="8797803" cy="541083"/>
      </dsp:txXfrm>
    </dsp:sp>
    <dsp:sp modelId="{113D26C4-67A8-A84A-A6C5-78EB2208FE2A}">
      <dsp:nvSpPr>
        <dsp:cNvPr id="0" name=""/>
        <dsp:cNvSpPr/>
      </dsp:nvSpPr>
      <dsp:spPr>
        <a:xfrm>
          <a:off x="0" y="2059911"/>
          <a:ext cx="8856345" cy="599625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сетевая компетентность</a:t>
          </a:r>
        </a:p>
      </dsp:txBody>
      <dsp:txXfrm>
        <a:off x="29271" y="2089182"/>
        <a:ext cx="8797803" cy="541083"/>
      </dsp:txXfrm>
    </dsp:sp>
    <dsp:sp modelId="{118B0A2A-E95F-E441-BB41-2C36BE1E16FF}">
      <dsp:nvSpPr>
        <dsp:cNvPr id="0" name=""/>
        <dsp:cNvSpPr/>
      </dsp:nvSpPr>
      <dsp:spPr>
        <a:xfrm>
          <a:off x="0" y="2731536"/>
          <a:ext cx="8856345" cy="599625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компетенция к непрерывному личностному саморазвитию</a:t>
          </a:r>
        </a:p>
      </dsp:txBody>
      <dsp:txXfrm>
        <a:off x="29271" y="2760807"/>
        <a:ext cx="8797803" cy="541083"/>
      </dsp:txXfrm>
    </dsp:sp>
    <dsp:sp modelId="{51BD390B-7F71-5640-AC84-96F7AF183A64}">
      <dsp:nvSpPr>
        <dsp:cNvPr id="0" name=""/>
        <dsp:cNvSpPr/>
      </dsp:nvSpPr>
      <dsp:spPr>
        <a:xfrm>
          <a:off x="0" y="3403161"/>
          <a:ext cx="8856345" cy="599625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компетенции проектной деятельности </a:t>
          </a:r>
        </a:p>
      </dsp:txBody>
      <dsp:txXfrm>
        <a:off x="29271" y="3432432"/>
        <a:ext cx="8797803" cy="541083"/>
      </dsp:txXfrm>
    </dsp:sp>
    <dsp:sp modelId="{4A5F4B9A-AEDE-D848-9413-59F6D59D5740}">
      <dsp:nvSpPr>
        <dsp:cNvPr id="0" name=""/>
        <dsp:cNvSpPr/>
      </dsp:nvSpPr>
      <dsp:spPr>
        <a:xfrm>
          <a:off x="0" y="4074786"/>
          <a:ext cx="8856345" cy="599625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психологическая компетентность</a:t>
          </a:r>
        </a:p>
      </dsp:txBody>
      <dsp:txXfrm>
        <a:off x="29271" y="4104057"/>
        <a:ext cx="8797803" cy="541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02A4E-584E-4F3F-ACE2-DF0D25F0EC00}">
      <dsp:nvSpPr>
        <dsp:cNvPr id="0" name=""/>
        <dsp:cNvSpPr/>
      </dsp:nvSpPr>
      <dsp:spPr>
        <a:xfrm>
          <a:off x="0" y="83"/>
          <a:ext cx="8870156" cy="1322424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</a:rPr>
            <a:t>Решения и продукты, полученные в результате политических и социальных процессов,  влияющие на структуру и состояние общества, отражающие ценности, цели и убеждения их создателей</a:t>
          </a:r>
        </a:p>
      </dsp:txBody>
      <dsp:txXfrm>
        <a:off x="64555" y="64638"/>
        <a:ext cx="8741046" cy="1193314"/>
      </dsp:txXfrm>
    </dsp:sp>
    <dsp:sp modelId="{FF96CED3-4446-4DB8-AADE-9409BDA00E4C}">
      <dsp:nvSpPr>
        <dsp:cNvPr id="0" name=""/>
        <dsp:cNvSpPr/>
      </dsp:nvSpPr>
      <dsp:spPr>
        <a:xfrm>
          <a:off x="0" y="1336022"/>
          <a:ext cx="8870156" cy="1322424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Изменяют восприятие окружающего мира, обработку данных, характер производства товаров и услуг, общение, развлечения и отдых, трудовую деятельность, жизнь человека</a:t>
          </a:r>
        </a:p>
      </dsp:txBody>
      <dsp:txXfrm>
        <a:off x="64555" y="1400577"/>
        <a:ext cx="8741046" cy="1193314"/>
      </dsp:txXfrm>
    </dsp:sp>
    <dsp:sp modelId="{D658243F-08DD-45ED-AC78-6F6512225826}">
      <dsp:nvSpPr>
        <dsp:cNvPr id="0" name=""/>
        <dsp:cNvSpPr/>
      </dsp:nvSpPr>
      <dsp:spPr>
        <a:xfrm>
          <a:off x="0" y="2671961"/>
          <a:ext cx="8870156" cy="1322424"/>
        </a:xfrm>
        <a:prstGeom prst="roundRect">
          <a:avLst/>
        </a:prstGeom>
        <a:solidFill>
          <a:srgbClr val="99AE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 существуют сами по себе, они часть системы – ценностей, норм, правил, целей и пр., определяющих и формирующих наше поведение, инфраструктуру, ресурсы (в т.ч. человеческие), необходимые для социальной, политической, экономической и культурной жизни</a:t>
          </a:r>
        </a:p>
      </dsp:txBody>
      <dsp:txXfrm>
        <a:off x="64555" y="2736516"/>
        <a:ext cx="8741046" cy="11933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48F30-B445-45AA-93CF-8E959B33BB1B}">
      <dsp:nvSpPr>
        <dsp:cNvPr id="0" name=""/>
        <dsp:cNvSpPr/>
      </dsp:nvSpPr>
      <dsp:spPr>
        <a:xfrm>
          <a:off x="1074126" y="228983"/>
          <a:ext cx="2903362" cy="2903362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ИНТЕГРАТИВНЫЙ КОНТЕНТ</a:t>
          </a:r>
        </a:p>
      </dsp:txBody>
      <dsp:txXfrm>
        <a:off x="2604267" y="844220"/>
        <a:ext cx="1036915" cy="864096"/>
      </dsp:txXfrm>
    </dsp:sp>
    <dsp:sp modelId="{70B643E4-4B4C-4EC8-BDAC-FD0E5D1D10AF}">
      <dsp:nvSpPr>
        <dsp:cNvPr id="0" name=""/>
        <dsp:cNvSpPr/>
      </dsp:nvSpPr>
      <dsp:spPr>
        <a:xfrm>
          <a:off x="1014331" y="332675"/>
          <a:ext cx="2903362" cy="2903362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НЕПРЕРЫВНЫЙ ИНТЕГРАТИВНЫЙ ЦИКЛ УЧЕНИЯ</a:t>
          </a:r>
        </a:p>
      </dsp:txBody>
      <dsp:txXfrm>
        <a:off x="1705607" y="2216404"/>
        <a:ext cx="1555372" cy="760404"/>
      </dsp:txXfrm>
    </dsp:sp>
    <dsp:sp modelId="{5D9528DF-E822-48AA-936A-82BD734CE38A}">
      <dsp:nvSpPr>
        <dsp:cNvPr id="0" name=""/>
        <dsp:cNvSpPr/>
      </dsp:nvSpPr>
      <dsp:spPr>
        <a:xfrm>
          <a:off x="876565" y="220346"/>
          <a:ext cx="3059302" cy="2920637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/>
            <a:t>ИНТЕГРАТИВНОЕ ТЕХНОЛОГИЧЕСКОЕ РЕШЕНИЕ</a:t>
          </a:r>
        </a:p>
      </dsp:txBody>
      <dsp:txXfrm>
        <a:off x="1230935" y="839243"/>
        <a:ext cx="1092607" cy="869237"/>
      </dsp:txXfrm>
    </dsp:sp>
    <dsp:sp modelId="{4A00A79B-6BAD-43C8-B544-6E992B0AF51D}">
      <dsp:nvSpPr>
        <dsp:cNvPr id="0" name=""/>
        <dsp:cNvSpPr/>
      </dsp:nvSpPr>
      <dsp:spPr>
        <a:xfrm>
          <a:off x="841645" y="88764"/>
          <a:ext cx="3262826" cy="326282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AF94B-FDF3-426F-B84F-F291699CAEF1}">
      <dsp:nvSpPr>
        <dsp:cNvPr id="0" name=""/>
        <dsp:cNvSpPr/>
      </dsp:nvSpPr>
      <dsp:spPr>
        <a:xfrm>
          <a:off x="834599" y="152759"/>
          <a:ext cx="3262826" cy="326282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DCBF5-0438-4AE0-8AE5-FAC158A0141C}">
      <dsp:nvSpPr>
        <dsp:cNvPr id="0" name=""/>
        <dsp:cNvSpPr/>
      </dsp:nvSpPr>
      <dsp:spPr>
        <a:xfrm>
          <a:off x="773597" y="49144"/>
          <a:ext cx="3262826" cy="326282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ar" val="1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longCurve"/>
                  <dgm:param type="begPts" val="tL"/>
                  <dgm:param type="endPts" val="tR"/>
                </dgm:alg>
              </dgm:if>
              <dgm:else name="Name175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longCurve"/>
                  <dgm:param type="begPts" val="tL"/>
                  <dgm:param type="endPts" val="t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curve"/>
                  <dgm:param type="begPts" val="tL"/>
                  <dgm:param type="endPts" val="tL"/>
                </dgm:alg>
              </dgm:if>
              <dgm:else name="Name180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curve"/>
                  <dgm:param type="begPts" val="tL"/>
                  <dgm:param type="endPts" val="tL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srcNode" val="dummy2a"/>
              <dgm:param type="dstNode" val="dummy2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5">
            <dgm:alg type="conn">
              <dgm:param type="srcNode" val="dummy2a"/>
              <dgm:param type="dstNode" val="dummy2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srcNode" val="dummy3a"/>
              <dgm:param type="dstNode" val="dummy3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9">
            <dgm:alg type="conn">
              <dgm:param type="srcNode" val="dummy3a"/>
              <dgm:param type="dstNode" val="dummy3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srcNode" val="dummy4a"/>
              <dgm:param type="dstNode" val="dummy4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3">
            <dgm:alg type="conn">
              <dgm:param type="srcNode" val="dummy4a"/>
              <dgm:param type="dstNode" val="dummy4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srcNode" val="dummy5a"/>
              <dgm:param type="dstNode" val="dummy5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7">
            <dgm:alg type="conn">
              <dgm:param type="srcNode" val="dummy5a"/>
              <dgm:param type="dstNode" val="dummy5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srcNode" val="dummy6a"/>
              <dgm:param type="dstNode" val="dummy6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1">
            <dgm:alg type="conn">
              <dgm:param type="srcNode" val="dummy6a"/>
              <dgm:param type="dstNode" val="dummy6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srcNode" val="dummy7a"/>
              <dgm:param type="dstNode" val="dummy7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5">
            <dgm:alg type="conn">
              <dgm:param type="srcNode" val="dummy7a"/>
              <dgm:param type="dstNode" val="dummy7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4A50C-B23F-F04F-BA76-F82BEB1B4BFC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029DD-BABF-7245-9D7F-44770D14FD9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A045A-F386-5A49-B454-DE383FA08CB1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A045A-F386-5A49-B454-DE383FA08CB1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Предлагаю государство, общество, рынок труда, образование по иерархии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A045A-F386-5A49-B454-DE383FA08CB1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 txBox="1"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Заметки 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Это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принципиальные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вопросы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которые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возникли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ходу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разработки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БМК и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требуют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широкого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обсуждения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и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ответственного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решения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Они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же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определяют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и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некоторые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ключевые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направления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дальнейшей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работы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над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БМК</a:t>
            </a:r>
            <a:endParaRPr sz="1300" dirty="0">
              <a:solidFill>
                <a:srgbClr val="000000"/>
              </a:solidFill>
              <a:latin typeface="Calibri" panose="020F0502020204030204"/>
            </a:endParaRPr>
          </a:p>
          <a:p>
            <a:pPr lvl="0" rtl="0"/>
            <a:endParaRPr sz="1300" dirty="0">
              <a:solidFill>
                <a:srgbClr val="000000"/>
              </a:solidFill>
              <a:latin typeface="Calibri" panose="020F0502020204030204"/>
            </a:endParaRPr>
          </a:p>
          <a:p>
            <a:pPr lvl="0" rtl="0"/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1.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Требует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обсуждения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вопрос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: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можно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ли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непосредственно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совместить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действующую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рамку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квалификаций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и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разрабатываемую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БМК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уровням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? В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рамке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квалификаций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– 9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уровней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Первые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3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квалификаций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соотнесены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с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уровнями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общего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образования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; 4, 5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уровень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квалификации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соответствует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образовательному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уровню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СПО.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Если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совместить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рамку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квалификаций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и БМК,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то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получиться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что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что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программы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СПО должны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обеспечивать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наращивание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базовых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(не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всех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направлению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профессиональной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деятельности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)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сразу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на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два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</a:t>
            </a:r>
            <a:endParaRPr sz="1300" dirty="0">
              <a:solidFill>
                <a:srgbClr val="000000"/>
              </a:solidFill>
              <a:latin typeface="Calibri" panose="020F0502020204030204"/>
            </a:endParaRPr>
          </a:p>
          <a:p>
            <a:pPr lvl="0" rtl="0"/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6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уровень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квалификации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–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это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уже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бакалавриат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endParaRPr sz="1300" dirty="0">
              <a:solidFill>
                <a:srgbClr val="000000"/>
              </a:solidFill>
              <a:latin typeface="Calibri" panose="020F0502020204030204"/>
            </a:endParaRPr>
          </a:p>
          <a:p>
            <a:r>
              <a:rPr dirty="0"/>
              <a:t>2. 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В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проекте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БМК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их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20. В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ходе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обсуждения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нередко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говорят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что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целесообразно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уменьшить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их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количество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Оптимизация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возможна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Например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можно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объединить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«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Готовность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принимать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и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нести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ответственность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» и «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Готовность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принимать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решения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». С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другой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стороны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у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молодежи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явно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существует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дефицит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ответственности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за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страну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семью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собственные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действия.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Ее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необходимо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направленно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формировать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рассмотрении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вопроса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о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количестве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надо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учитывать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что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все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20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должны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формироваться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системой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общего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образования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в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течение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11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лет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Это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реальная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задача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Эти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20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образую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ядро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личности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В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дальнейшем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организации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профессионального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образования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и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работодатели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самостоятельно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определяю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сколько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какие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и на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каком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выше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3-го должны быть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сформированы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базовые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Ограничив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число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мы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уменьшим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для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них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возможность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выбора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endParaRPr sz="1300" dirty="0">
              <a:solidFill>
                <a:srgbClr val="000000"/>
              </a:solidFill>
              <a:latin typeface="Calibri" panose="020F0502020204030204"/>
            </a:endParaRPr>
          </a:p>
          <a:p>
            <a:pPr lvl="0" rtl="0"/>
            <a:r>
              <a:rPr dirty="0"/>
              <a:t>3.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Варианты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решения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:</a:t>
            </a:r>
            <a:endParaRPr sz="1300" dirty="0">
              <a:solidFill>
                <a:srgbClr val="000000"/>
              </a:solidFill>
              <a:latin typeface="Calibri" panose="020F0502020204030204"/>
            </a:endParaRPr>
          </a:p>
          <a:p>
            <a:pPr lvl="0" rtl="0"/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БМК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содержит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не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только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модели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но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сами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уровням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Получается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очень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громоздкий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документ</a:t>
            </a:r>
            <a:endParaRPr sz="1300" dirty="0">
              <a:solidFill>
                <a:srgbClr val="000000"/>
              </a:solidFill>
              <a:latin typeface="Calibri" panose="020F0502020204030204"/>
            </a:endParaRPr>
          </a:p>
          <a:p>
            <a:pPr lvl="0" rtl="0"/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БМК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содержит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только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перечень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и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модели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Для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базовых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создается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особый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документ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«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базовых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компетенций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для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разработки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образовательный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стандартов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».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Он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коррелирует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с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действующим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документом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«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Уровни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квалификаций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в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целях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разработки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профессиональных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стандартов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»,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утвержденный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приказом</a:t>
            </a:r>
            <a:r>
              <a:rPr sz="13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sz="1300" dirty="0" err="1">
                <a:solidFill>
                  <a:srgbClr val="000000"/>
                </a:solidFill>
                <a:latin typeface="Calibri" panose="020F0502020204030204"/>
              </a:rPr>
              <a:t>Минтруда</a:t>
            </a:r>
            <a:endParaRPr sz="13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4AB02-730A-F44B-BF73-EA27D4710D5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F9DAE-493C-174F-B518-36272505432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pn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52.jpeg"/><Relationship Id="rId16" Type="http://schemas.openxmlformats.org/officeDocument/2006/relationships/image" Target="../media/image51.png"/><Relationship Id="rId15" Type="http://schemas.openxmlformats.org/officeDocument/2006/relationships/image" Target="../media/image50.jpeg"/><Relationship Id="rId14" Type="http://schemas.openxmlformats.org/officeDocument/2006/relationships/image" Target="../media/image49.png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diagramData" Target="../diagrams/data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hyperlink" Target="http://www.mob-edu.ru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42" y="0"/>
            <a:ext cx="1224954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1" y="2627870"/>
            <a:ext cx="7199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ЭКОСИСТЕМА ЦИФРОВОГО ОБРАЗОВАНИЯ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7541" y="0"/>
            <a:ext cx="1224954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Форум «</a:t>
            </a:r>
            <a:r>
              <a:rPr lang="en-US" dirty="0" smtClean="0">
                <a:solidFill>
                  <a:schemeClr val="bg1"/>
                </a:solidFill>
              </a:rPr>
              <a:t>Digital </a:t>
            </a:r>
            <a:r>
              <a:rPr lang="ru-RU" altLang="en-US" dirty="0" smtClean="0">
                <a:solidFill>
                  <a:schemeClr val="bg1"/>
                </a:solidFill>
              </a:rPr>
              <a:t>как новая философия образовательного пространства» (г. Казань)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57541" y="5657671"/>
            <a:ext cx="12249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</a:rPr>
              <a:t>А.М. Кондаков, </a:t>
            </a:r>
            <a:r>
              <a:rPr lang="ru-RU" sz="1600" i="1" dirty="0" smtClean="0">
                <a:solidFill>
                  <a:schemeClr val="bg1"/>
                </a:solidFill>
              </a:rPr>
              <a:t>д.п.н., член-корреспондент РАО, генеральный директор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i="1" dirty="0" smtClean="0">
                <a:solidFill>
                  <a:schemeClr val="bg1"/>
                </a:solidFill>
              </a:rPr>
              <a:t>компании «Мобильное Электронное Образование», научный </a:t>
            </a:r>
            <a:r>
              <a:rPr lang="ru-RU" sz="1600" i="1" smtClean="0">
                <a:solidFill>
                  <a:schemeClr val="bg1"/>
                </a:solidFill>
              </a:rPr>
              <a:t>руководитель ИРЦО </a:t>
            </a:r>
            <a:r>
              <a:rPr lang="ru-RU" sz="1600" i="1" dirty="0" smtClean="0">
                <a:solidFill>
                  <a:schemeClr val="bg1"/>
                </a:solidFill>
              </a:rPr>
              <a:t>МПГУ, руководитель экспертной группы «Модель компетенций цифровой экономики» направления  «Кадры и образование» федерального проекта «Кадры для цифровой экономики»  НП «Цифровая экономика Российской Федерации»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1232" y="997121"/>
            <a:ext cx="4237891" cy="592781"/>
          </a:xfrm>
          <a:custGeom>
            <a:avLst/>
            <a:gdLst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691467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  <a:gd name="connsiteX0-1" fmla="*/ 0 w 3691467"/>
              <a:gd name="connsiteY0-2" fmla="*/ 0 h 999066"/>
              <a:gd name="connsiteX1-3" fmla="*/ 3691467 w 3691467"/>
              <a:gd name="connsiteY1-4" fmla="*/ 0 h 999066"/>
              <a:gd name="connsiteX2-5" fmla="*/ 3217334 w 3691467"/>
              <a:gd name="connsiteY2-6" fmla="*/ 999066 h 999066"/>
              <a:gd name="connsiteX3-7" fmla="*/ 0 w 3691467"/>
              <a:gd name="connsiteY3-8" fmla="*/ 999066 h 999066"/>
              <a:gd name="connsiteX4-9" fmla="*/ 0 w 3691467"/>
              <a:gd name="connsiteY4-10" fmla="*/ 0 h 9990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691467" h="999066">
                <a:moveTo>
                  <a:pt x="0" y="0"/>
                </a:moveTo>
                <a:lnTo>
                  <a:pt x="3691467" y="0"/>
                </a:lnTo>
                <a:lnTo>
                  <a:pt x="3217334" y="999066"/>
                </a:lnTo>
                <a:lnTo>
                  <a:pt x="0" y="9990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8" y="997121"/>
            <a:ext cx="3030025" cy="533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464" y="1465598"/>
            <a:ext cx="10716768" cy="5014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1" y="95377"/>
            <a:ext cx="10058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+mj-lt"/>
                <a:cs typeface="+mj-lt"/>
              </a:rPr>
              <a:t>Необходимость согласованных требований к компетенциям в условиях цифровой экономики </a:t>
            </a:r>
            <a:endParaRPr lang="ru-RU" sz="3600" b="1" dirty="0"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8557" y="129572"/>
            <a:ext cx="1098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Модели компетенций крупных российских компаний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297300" y="764473"/>
            <a:ext cx="1674032" cy="461665"/>
          </a:xfrm>
          <a:prstGeom prst="rect">
            <a:avLst/>
          </a:prstGeom>
          <a:solidFill>
            <a:srgbClr val="004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РОСАТОМ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0718" y="1214263"/>
            <a:ext cx="8570563" cy="51342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896" y="1565330"/>
            <a:ext cx="10626207" cy="4705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31785" y="1079174"/>
            <a:ext cx="3068665" cy="461665"/>
          </a:xfrm>
          <a:prstGeom prst="rect">
            <a:avLst/>
          </a:prstGeom>
          <a:solidFill>
            <a:srgbClr val="00445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ПОЧТА РОССИИ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557" y="118142"/>
            <a:ext cx="1098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Модели компетенций крупных российских компаний</a:t>
            </a:r>
            <a:endParaRPr lang="ru-RU" sz="36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7033" y="1017679"/>
            <a:ext cx="9060873" cy="5649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10107" y="786846"/>
            <a:ext cx="1579418" cy="461665"/>
          </a:xfrm>
          <a:prstGeom prst="rect">
            <a:avLst/>
          </a:prstGeom>
          <a:solidFill>
            <a:srgbClr val="004457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СБЕРБАНК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557" y="118142"/>
            <a:ext cx="1098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Модели компетенций крупных российских компаний</a:t>
            </a:r>
            <a:endParaRPr lang="ru-RU" sz="3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0" y="1568298"/>
            <a:ext cx="10184130" cy="5245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5440" y="985370"/>
            <a:ext cx="2719795" cy="461665"/>
          </a:xfrm>
          <a:prstGeom prst="rect">
            <a:avLst/>
          </a:prstGeom>
          <a:solidFill>
            <a:srgbClr val="004457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РОСЭЛЕКТРОНИКА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2254" y="159167"/>
            <a:ext cx="1098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Модели компетенций крупных российских компаний</a:t>
            </a:r>
            <a:endParaRPr lang="ru-RU" sz="3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662" y="89768"/>
            <a:ext cx="1185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Что общего в моделях компетенций крупных компаний?</a:t>
            </a:r>
            <a:endParaRPr lang="ru-RU" sz="3600" b="1" dirty="0"/>
          </a:p>
        </p:txBody>
      </p:sp>
      <p:sp>
        <p:nvSpPr>
          <p:cNvPr id="5" name="Овал 4"/>
          <p:cNvSpPr/>
          <p:nvPr/>
        </p:nvSpPr>
        <p:spPr>
          <a:xfrm>
            <a:off x="3888258" y="1798599"/>
            <a:ext cx="3913830" cy="3596121"/>
          </a:xfrm>
          <a:prstGeom prst="ellipse">
            <a:avLst/>
          </a:prstGeom>
          <a:solidFill>
            <a:srgbClr val="FF3F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017027" y="2399355"/>
            <a:ext cx="365629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ЛИДЕРСТВО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ОРИЕНТАЦИЯ НА РЕЗУЛЬТАТ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ОТКРЫТОСТЬ К ИЗМЕНЕНИЯМ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СИСТЕМНОЕ МЫШЛЕНИЕ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ОРИЕНТАЦИЯ НА КЛИЕНТА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ЭФФЕКТИВНАЯ КОММУНИКАЦИЯ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Изображение выглядит как коллекция картинок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240" y="878742"/>
            <a:ext cx="2953978" cy="987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851" y="2282184"/>
            <a:ext cx="2049433" cy="15424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338" y="3804582"/>
            <a:ext cx="2049433" cy="14992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62" y="3737054"/>
            <a:ext cx="2802746" cy="154106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оллекция картинок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022" y="890126"/>
            <a:ext cx="2456066" cy="12880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065" y="5336113"/>
            <a:ext cx="2198306" cy="128807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791" y="5336113"/>
            <a:ext cx="2000673" cy="13416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1371" y="990926"/>
            <a:ext cx="2953978" cy="710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221" y="2555321"/>
            <a:ext cx="3022216" cy="8736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93907"/>
            <a:ext cx="11654249" cy="66091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951" y="68799"/>
            <a:ext cx="11057467" cy="78711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Компетенции цифровой экономики </a:t>
            </a:r>
            <a:endParaRPr lang="ru-RU" sz="4000" b="1" dirty="0"/>
          </a:p>
        </p:txBody>
      </p:sp>
      <p:sp>
        <p:nvSpPr>
          <p:cNvPr id="5" name="Капля 4"/>
          <p:cNvSpPr/>
          <p:nvPr/>
        </p:nvSpPr>
        <p:spPr>
          <a:xfrm rot="10800000">
            <a:off x="6170082" y="1410493"/>
            <a:ext cx="1828800" cy="1828800"/>
          </a:xfrm>
          <a:prstGeom prst="teardrop">
            <a:avLst/>
          </a:prstGeom>
          <a:solidFill>
            <a:srgbClr val="0244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70082" y="195887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Компетенции ценностного выбора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Капля 7"/>
          <p:cNvSpPr/>
          <p:nvPr/>
        </p:nvSpPr>
        <p:spPr>
          <a:xfrm rot="13189506">
            <a:off x="6951095" y="2668360"/>
            <a:ext cx="1828800" cy="1828800"/>
          </a:xfrm>
          <a:prstGeom prst="teardrop">
            <a:avLst/>
          </a:prstGeom>
          <a:solidFill>
            <a:srgbClr val="0244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945907" y="309875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Компетенции планирования и организации деятельности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" name="Капля 11"/>
          <p:cNvSpPr/>
          <p:nvPr/>
        </p:nvSpPr>
        <p:spPr>
          <a:xfrm rot="16200000">
            <a:off x="6181216" y="4010545"/>
            <a:ext cx="1828800" cy="1828800"/>
          </a:xfrm>
          <a:prstGeom prst="teardrop">
            <a:avLst/>
          </a:prstGeom>
          <a:solidFill>
            <a:srgbClr val="0244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апля 2"/>
          <p:cNvSpPr/>
          <p:nvPr/>
        </p:nvSpPr>
        <p:spPr>
          <a:xfrm>
            <a:off x="4354392" y="4049566"/>
            <a:ext cx="1828800" cy="1828800"/>
          </a:xfrm>
          <a:prstGeom prst="teardrop">
            <a:avLst/>
          </a:prstGeom>
          <a:solidFill>
            <a:srgbClr val="0244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69410" y="4598128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Компетенции осуществления деятельности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5915" y="4542736"/>
            <a:ext cx="1828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Компетенции самоуправления и саморазвития субъекта в деятельности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Капля 8"/>
          <p:cNvSpPr/>
          <p:nvPr/>
        </p:nvSpPr>
        <p:spPr>
          <a:xfrm rot="2141612">
            <a:off x="3560449" y="2809863"/>
            <a:ext cx="1828800" cy="1828800"/>
          </a:xfrm>
          <a:prstGeom prst="teardrop">
            <a:avLst/>
          </a:prstGeom>
          <a:solidFill>
            <a:srgbClr val="0244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531784" y="3254385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Компетенции управления результатами деятельности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Капля 19"/>
          <p:cNvSpPr/>
          <p:nvPr/>
        </p:nvSpPr>
        <p:spPr>
          <a:xfrm rot="5400000">
            <a:off x="4341282" y="1412905"/>
            <a:ext cx="1828800" cy="1828800"/>
          </a:xfrm>
          <a:prstGeom prst="teardrop">
            <a:avLst/>
          </a:prstGeom>
          <a:solidFill>
            <a:srgbClr val="0244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347135" y="1873871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Компетенции оценки и учёта последствий и эффектов деятельности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202766" y="2715683"/>
            <a:ext cx="1828800" cy="1828800"/>
          </a:xfrm>
          <a:prstGeom prst="ellipse">
            <a:avLst/>
          </a:prstGeom>
          <a:solidFill>
            <a:srgbClr val="FF57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Группы компетенций</a:t>
            </a:r>
            <a:endParaRPr lang="ru-RU" sz="1500" dirty="0"/>
          </a:p>
        </p:txBody>
      </p:sp>
      <p:sp>
        <p:nvSpPr>
          <p:cNvPr id="23" name="TextBox 22"/>
          <p:cNvSpPr txBox="1"/>
          <p:nvPr/>
        </p:nvSpPr>
        <p:spPr>
          <a:xfrm>
            <a:off x="6992478" y="812341"/>
            <a:ext cx="384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>
                <a:effectLst/>
                <a:ea typeface="Calibri" panose="020F0502020204030204" charset="0"/>
              </a:rPr>
              <a:t>1.</a:t>
            </a:r>
            <a:endParaRPr lang="ru-RU" sz="1200" dirty="0">
              <a:effectLst/>
              <a:ea typeface="Calibri" panose="020F0502020204030204" charset="0"/>
            </a:endParaRPr>
          </a:p>
          <a:p>
            <a:pPr algn="l"/>
            <a:r>
              <a:rPr lang="ru-RU" sz="1200" dirty="0">
                <a:effectLst/>
                <a:ea typeface="Calibri" panose="020F0502020204030204" charset="0"/>
              </a:rPr>
              <a:t>Готовность ответственно и продуктивно работать на благо России, родного края, города, поселения, семьи</a:t>
            </a:r>
            <a:endParaRPr lang="ru-RU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948081" y="1419223"/>
            <a:ext cx="3640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>
                <a:ea typeface="Calibri" panose="020F0502020204030204" charset="0"/>
              </a:rPr>
              <a:t>2</a:t>
            </a:r>
            <a:r>
              <a:rPr lang="ru-RU" sz="1200" dirty="0">
                <a:effectLst/>
                <a:ea typeface="Calibri" panose="020F0502020204030204" charset="0"/>
              </a:rPr>
              <a:t>.</a:t>
            </a:r>
            <a:endParaRPr lang="ru-RU" sz="1200" dirty="0">
              <a:effectLst/>
              <a:ea typeface="Calibri" panose="020F0502020204030204" charset="0"/>
            </a:endParaRPr>
          </a:p>
          <a:p>
            <a:pPr algn="l"/>
            <a:r>
              <a:rPr lang="ru-RU" sz="1200" dirty="0">
                <a:effectLst/>
                <a:ea typeface="Calibri" panose="020F0502020204030204" charset="0"/>
              </a:rPr>
              <a:t>Готовность к социальному и духовно-нравственному развитию</a:t>
            </a:r>
            <a:r>
              <a:rPr lang="ru-RU" sz="1200" dirty="0">
                <a:effectLst/>
              </a:rPr>
              <a:t> </a:t>
            </a:r>
            <a:endParaRPr lang="ru-RU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8357099" y="1990105"/>
            <a:ext cx="3640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dirty="0">
                <a:ea typeface="Calibri" panose="020F0502020204030204" charset="0"/>
              </a:rPr>
              <a:t>3</a:t>
            </a:r>
            <a:r>
              <a:rPr lang="ru-RU" sz="1200" dirty="0">
                <a:effectLst/>
                <a:ea typeface="Calibri" panose="020F0502020204030204" charset="0"/>
              </a:rPr>
              <a:t>.</a:t>
            </a:r>
            <a:endParaRPr lang="ru-RU" sz="1200" dirty="0">
              <a:effectLst/>
              <a:ea typeface="Calibri" panose="020F0502020204030204" charset="0"/>
            </a:endParaRPr>
          </a:p>
          <a:p>
            <a:pPr algn="l"/>
            <a:r>
              <a:rPr lang="ru-RU" sz="1200" dirty="0">
                <a:effectLst/>
                <a:ea typeface="Calibri" panose="020F0502020204030204" charset="0"/>
              </a:rPr>
              <a:t>Готовность продуктивно и ответственно действовать в глобальном мире</a:t>
            </a:r>
            <a:r>
              <a:rPr lang="ru-RU" sz="1200" dirty="0">
                <a:effectLst/>
              </a:rPr>
              <a:t> 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8760453" y="2760972"/>
            <a:ext cx="3304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4.</a:t>
            </a:r>
            <a:endParaRPr lang="ru-RU" sz="1200" dirty="0"/>
          </a:p>
          <a:p>
            <a:r>
              <a:rPr lang="ru-RU" sz="1200" dirty="0"/>
              <a:t>Готовность принимать и нести ответственность</a:t>
            </a:r>
            <a:endParaRPr lang="ru-R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8902309" y="3217395"/>
            <a:ext cx="257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5.</a:t>
            </a:r>
            <a:endParaRPr lang="ru-RU" sz="1200" dirty="0"/>
          </a:p>
          <a:p>
            <a:r>
              <a:rPr lang="ru-RU" sz="1200" dirty="0"/>
              <a:t>Готовность принимать решения </a:t>
            </a:r>
            <a:endParaRPr lang="ru-R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8866092" y="3682444"/>
            <a:ext cx="30292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6.</a:t>
            </a:r>
            <a:endParaRPr lang="ru-RU" sz="1200" dirty="0"/>
          </a:p>
          <a:p>
            <a:r>
              <a:rPr lang="ru-RU" sz="1200" dirty="0"/>
              <a:t>Готовность к разработке планов и проектов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8614829" y="4422885"/>
            <a:ext cx="3406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ea typeface="Calibri" panose="020F0502020204030204" charset="0"/>
              </a:rPr>
              <a:t>7. Готовность к работе в команде при реализации разных видов деятельности</a:t>
            </a:r>
            <a:r>
              <a:rPr lang="ru-RU" sz="1200" dirty="0">
                <a:effectLst/>
              </a:rPr>
              <a:t> </a:t>
            </a:r>
            <a:endParaRPr lang="ru-RU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8273704" y="4887974"/>
            <a:ext cx="3462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8. Готовность к осуществлению коммуникации </a:t>
            </a:r>
            <a:endParaRPr lang="ru-RU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8135473" y="5183787"/>
            <a:ext cx="31040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9. Готовность к работе с информацией 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915090" y="5454122"/>
            <a:ext cx="3209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10. Готовность к решению </a:t>
            </a:r>
            <a:r>
              <a:rPr lang="ru-RU" sz="1200" dirty="0" err="1"/>
              <a:t>нематематических</a:t>
            </a:r>
            <a:r>
              <a:rPr lang="ru-RU" sz="1200" dirty="0"/>
              <a:t> задач математическими средствами</a:t>
            </a:r>
            <a:endParaRPr lang="ru-RU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7095616" y="5896590"/>
            <a:ext cx="43090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11. Готовность к применению информационных технологий</a:t>
            </a:r>
            <a:endParaRPr lang="ru-RU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6302507" y="6141398"/>
            <a:ext cx="4447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12. Готовность к созданию новой информации (креативность)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6269566" y="6494202"/>
            <a:ext cx="54667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13. Готовность к комплексному решению сложных </a:t>
            </a:r>
            <a:r>
              <a:rPr lang="ru-RU" sz="1200" dirty="0" err="1"/>
              <a:t>многофакторных</a:t>
            </a:r>
            <a:r>
              <a:rPr lang="ru-RU" sz="1200" dirty="0"/>
              <a:t> проблем </a:t>
            </a:r>
            <a:endParaRPr lang="ru-RU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1888895" y="5873144"/>
            <a:ext cx="3988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14.</a:t>
            </a:r>
            <a:endParaRPr lang="ru-RU" sz="1200" dirty="0"/>
          </a:p>
          <a:p>
            <a:r>
              <a:rPr lang="ru-RU" sz="1200" dirty="0"/>
              <a:t>Готовность приобретать знания в течение всей жизни </a:t>
            </a:r>
            <a:endParaRPr lang="ru-RU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88508" y="5366808"/>
            <a:ext cx="3855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15.</a:t>
            </a:r>
            <a:endParaRPr lang="ru-RU" sz="1200" dirty="0"/>
          </a:p>
          <a:p>
            <a:r>
              <a:rPr lang="ru-RU" sz="1200" dirty="0"/>
              <a:t>Готовность к профессионально-личностному развитию 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387583" y="4853948"/>
            <a:ext cx="3841352" cy="458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16.</a:t>
            </a:r>
            <a:endParaRPr lang="ru-RU" sz="1200" dirty="0"/>
          </a:p>
          <a:p>
            <a:r>
              <a:rPr lang="ru-RU" sz="1200" dirty="0"/>
              <a:t>Готовность к сохранению и укреплению здоровья </a:t>
            </a:r>
            <a:endParaRPr lang="ru-RU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06197" y="3752298"/>
            <a:ext cx="2910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17.</a:t>
            </a:r>
            <a:endParaRPr lang="ru-RU" sz="1200" dirty="0"/>
          </a:p>
          <a:p>
            <a:r>
              <a:rPr lang="ru-RU" sz="1200" dirty="0"/>
              <a:t>Готовность к управлению качеством процессов и результатов деятельности</a:t>
            </a:r>
            <a:endParaRPr lang="ru-RU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93728" y="2980517"/>
            <a:ext cx="32621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18.</a:t>
            </a:r>
            <a:endParaRPr lang="ru-RU" sz="1200" dirty="0"/>
          </a:p>
          <a:p>
            <a:r>
              <a:rPr lang="ru-RU" sz="1200" dirty="0"/>
              <a:t>Готовность к социально ответственному предпринимательству </a:t>
            </a:r>
            <a:endParaRPr lang="ru-RU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693428" y="1822107"/>
            <a:ext cx="3916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19.</a:t>
            </a:r>
            <a:endParaRPr lang="ru-RU" sz="1200" dirty="0"/>
          </a:p>
          <a:p>
            <a:r>
              <a:rPr lang="ru-RU" sz="1200" dirty="0"/>
              <a:t>Готовность к обеспечению информационной безопасности </a:t>
            </a:r>
            <a:endParaRPr lang="ru-RU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693427" y="1098309"/>
            <a:ext cx="4172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20.</a:t>
            </a:r>
            <a:endParaRPr lang="ru-RU" sz="1200" dirty="0"/>
          </a:p>
          <a:p>
            <a:r>
              <a:rPr lang="ru-RU" sz="1200" dirty="0"/>
              <a:t>Готовность к осуществлению экологической деятельности </a:t>
            </a:r>
            <a:endParaRPr lang="ru-RU" sz="1200" dirty="0"/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7974356" y="2664712"/>
            <a:ext cx="3666941" cy="44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8098210" y="4340326"/>
            <a:ext cx="3899559" cy="2478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6195329" y="4967460"/>
            <a:ext cx="156" cy="157024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287093" y="4634899"/>
            <a:ext cx="4159091" cy="1723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>
            <a:off x="315759" y="2797942"/>
            <a:ext cx="4185976" cy="735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22" idx="3"/>
            <a:endCxn id="2" idx="2"/>
          </p:cNvCxnSpPr>
          <p:nvPr/>
        </p:nvCxnSpPr>
        <p:spPr>
          <a:xfrm flipH="1" flipV="1">
            <a:off x="6144685" y="855913"/>
            <a:ext cx="31250" cy="149501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541462" y="212777"/>
            <a:ext cx="9109075" cy="84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lvl="0">
              <a:defRPr/>
            </a:lvl1pPr>
          </a:lstStyle>
          <a:p>
            <a:pPr lvl="0" algn="ctr" rtl="0"/>
            <a:r>
              <a:rPr lang="ru-RU" sz="4000" b="1" dirty="0"/>
              <a:t>Рамки применения БМК</a:t>
            </a:r>
            <a:endParaRPr lang="ru-RU" sz="4000" b="1" dirty="0"/>
          </a:p>
        </p:txBody>
      </p:sp>
      <p:sp>
        <p:nvSpPr>
          <p:cNvPr id="3" name="Овал 2"/>
          <p:cNvSpPr/>
          <p:nvPr/>
        </p:nvSpPr>
        <p:spPr>
          <a:xfrm>
            <a:off x="5346406" y="2769802"/>
            <a:ext cx="2024742" cy="1848716"/>
          </a:xfrm>
          <a:prstGeom prst="ellipse">
            <a:avLst/>
          </a:prstGeom>
          <a:solidFill>
            <a:srgbClr val="FF57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46406" y="3064605"/>
            <a:ext cx="1926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БМК 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перечень КК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2335" y="5115586"/>
            <a:ext cx="2880000" cy="1440000"/>
          </a:xfrm>
          <a:prstGeom prst="rect">
            <a:avLst/>
          </a:prstGeom>
          <a:solidFill>
            <a:srgbClr val="02445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Система независимой оценки ключевых компетенций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5219" y="5115586"/>
            <a:ext cx="2880000" cy="1440000"/>
          </a:xfrm>
          <a:prstGeom prst="rect">
            <a:avLst/>
          </a:prstGeom>
          <a:solidFill>
            <a:srgbClr val="02445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Актуализация профессиональных стандартов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5219" y="3143492"/>
            <a:ext cx="2880000" cy="1440000"/>
          </a:xfrm>
          <a:prstGeom prst="rect">
            <a:avLst/>
          </a:prstGeom>
          <a:solidFill>
            <a:srgbClr val="02445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Система построения и учета индивидуальных </a:t>
            </a:r>
            <a:r>
              <a:rPr lang="ru-RU" b="1" dirty="0" err="1">
                <a:solidFill>
                  <a:schemeClr val="bg1"/>
                </a:solidFill>
              </a:rPr>
              <a:t>профилеи</a:t>
            </a:r>
            <a:r>
              <a:rPr lang="ru-RU" b="1" dirty="0">
                <a:solidFill>
                  <a:schemeClr val="bg1"/>
                </a:solidFill>
              </a:rPr>
              <a:t>̆ компетенций и персональных траекторий развития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5219" y="1206619"/>
            <a:ext cx="2880000" cy="1440000"/>
          </a:xfrm>
          <a:prstGeom prst="rect">
            <a:avLst/>
          </a:prstGeom>
          <a:solidFill>
            <a:srgbClr val="02445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Сопоставимость и анализ компетенций и их моделей (протоколы обмена данными)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32335" y="1206619"/>
            <a:ext cx="2880000" cy="1477328"/>
          </a:xfrm>
          <a:prstGeom prst="rect">
            <a:avLst/>
          </a:prstGeom>
          <a:solidFill>
            <a:srgbClr val="02445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Актуализация ФГОС и образовательных программ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endParaRPr lang="ru-RU" b="1" dirty="0">
              <a:solidFill>
                <a:schemeClr val="bg1"/>
              </a:solidFill>
            </a:endParaRPr>
          </a:p>
          <a:p>
            <a:pPr algn="just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2335" y="3127451"/>
            <a:ext cx="2880000" cy="1440000"/>
          </a:xfrm>
          <a:prstGeom prst="rect">
            <a:avLst/>
          </a:prstGeom>
          <a:solidFill>
            <a:srgbClr val="02445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Разработка образовательных программ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6920" y="331469"/>
            <a:ext cx="832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+mj-lt"/>
              </a:rPr>
              <a:t>Современные дети: какие они? </a:t>
            </a:r>
            <a:endParaRPr lang="ru-RU" sz="4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4590" y="1663258"/>
            <a:ext cx="410337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err="1"/>
              <a:t>Технологики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Прагматики и реалисты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Независимы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err="1"/>
              <a:t>Многозадачны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Предприимчивы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Социально открыты</a:t>
            </a:r>
            <a:endParaRPr lang="ru-RU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Требовательны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87" y="1361251"/>
            <a:ext cx="3550097" cy="517671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" y="1"/>
            <a:ext cx="121382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955" y="168653"/>
            <a:ext cx="11896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latin typeface="+mj-lt"/>
              </a:rPr>
              <a:t>Личное онлайн-пространство ребенка: семья «за кадром»</a:t>
            </a:r>
            <a:endParaRPr lang="ru-RU" altLang="ru-RU" sz="3600" b="1" dirty="0">
              <a:latin typeface="+mj-lt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35507" y="954798"/>
            <a:ext cx="340518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altLang="ru-RU" sz="2400" dirty="0"/>
              <a:t>РЕАЛЬНАЯ ЖИЗНЬ</a:t>
            </a:r>
            <a:endParaRPr lang="ru-RU" altLang="ru-RU" sz="2400" dirty="0"/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6096000" y="1009031"/>
            <a:ext cx="187166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altLang="ru-RU" sz="2400" dirty="0"/>
              <a:t>ИНТЕРНЕТ</a:t>
            </a:r>
            <a:endParaRPr lang="ru-RU" altLang="ru-RU" sz="2400" dirty="0"/>
          </a:p>
        </p:txBody>
      </p:sp>
      <p:grpSp>
        <p:nvGrpSpPr>
          <p:cNvPr id="5" name="Группа 11"/>
          <p:cNvGrpSpPr/>
          <p:nvPr/>
        </p:nvGrpSpPr>
        <p:grpSpPr bwMode="auto">
          <a:xfrm>
            <a:off x="1905317" y="1291721"/>
            <a:ext cx="4433077" cy="4322533"/>
            <a:chOff x="2898000" y="1966308"/>
            <a:chExt cx="3348000" cy="3348000"/>
          </a:xfrm>
        </p:grpSpPr>
        <p:grpSp>
          <p:nvGrpSpPr>
            <p:cNvPr id="6" name="Группа 55"/>
            <p:cNvGrpSpPr/>
            <p:nvPr/>
          </p:nvGrpSpPr>
          <p:grpSpPr bwMode="auto">
            <a:xfrm>
              <a:off x="2898000" y="1966308"/>
              <a:ext cx="3348000" cy="3348000"/>
              <a:chOff x="77356" y="1966308"/>
              <a:chExt cx="3348000" cy="3348000"/>
            </a:xfrm>
          </p:grpSpPr>
          <p:grpSp>
            <p:nvGrpSpPr>
              <p:cNvPr id="8" name="Группа 14"/>
              <p:cNvGrpSpPr/>
              <p:nvPr/>
            </p:nvGrpSpPr>
            <p:grpSpPr bwMode="auto">
              <a:xfrm>
                <a:off x="77356" y="1966308"/>
                <a:ext cx="3348000" cy="3348000"/>
                <a:chOff x="2877478" y="3084725"/>
                <a:chExt cx="3348000" cy="3348000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2877478" y="3084725"/>
                  <a:ext cx="3348000" cy="334800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3409283" y="3254580"/>
                  <a:ext cx="2284388" cy="409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ru-RU" dirty="0">
                      <a:solidFill>
                        <a:srgbClr val="000000"/>
                      </a:solidFill>
                    </a:rPr>
                    <a:t>Незнакомые люди</a:t>
                  </a:r>
                  <a:endParaRPr lang="ru-RU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9" name="Овал 8"/>
              <p:cNvSpPr/>
              <p:nvPr/>
            </p:nvSpPr>
            <p:spPr>
              <a:xfrm>
                <a:off x="365356" y="2532214"/>
                <a:ext cx="2772000" cy="27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0" name="Группа 44"/>
              <p:cNvGrpSpPr/>
              <p:nvPr/>
            </p:nvGrpSpPr>
            <p:grpSpPr bwMode="auto">
              <a:xfrm>
                <a:off x="715524" y="2921972"/>
                <a:ext cx="2206825" cy="2196000"/>
                <a:chOff x="3544552" y="4040389"/>
                <a:chExt cx="2206825" cy="2196000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3544552" y="4040389"/>
                  <a:ext cx="2196000" cy="2196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3576464" y="4194278"/>
                  <a:ext cx="2174913" cy="409763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ru-RU" dirty="0">
                      <a:solidFill>
                        <a:srgbClr val="000000"/>
                      </a:solidFill>
                    </a:rPr>
                    <a:t>Знакомые</a:t>
                  </a:r>
                  <a:endParaRPr lang="ru-RU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" name="Группа 43"/>
              <p:cNvGrpSpPr/>
              <p:nvPr/>
            </p:nvGrpSpPr>
            <p:grpSpPr bwMode="auto">
              <a:xfrm>
                <a:off x="905356" y="3404496"/>
                <a:ext cx="1692000" cy="1692000"/>
                <a:chOff x="3726000" y="4522913"/>
                <a:chExt cx="1692000" cy="1692000"/>
              </a:xfrm>
            </p:grpSpPr>
            <p:grpSp>
              <p:nvGrpSpPr>
                <p:cNvPr id="12" name="Группа 33"/>
                <p:cNvGrpSpPr/>
                <p:nvPr/>
              </p:nvGrpSpPr>
              <p:grpSpPr bwMode="auto">
                <a:xfrm>
                  <a:off x="3726000" y="4522913"/>
                  <a:ext cx="1692000" cy="1692000"/>
                  <a:chOff x="538472" y="3695537"/>
                  <a:chExt cx="1692000" cy="1692000"/>
                </a:xfrm>
              </p:grpSpPr>
              <p:sp>
                <p:nvSpPr>
                  <p:cNvPr id="19" name="Овал 18"/>
                  <p:cNvSpPr/>
                  <p:nvPr/>
                </p:nvSpPr>
                <p:spPr>
                  <a:xfrm>
                    <a:off x="538472" y="3695537"/>
                    <a:ext cx="1692000" cy="169200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 prst="artDeco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0" name="Прямоугольник 19"/>
                  <p:cNvSpPr/>
                  <p:nvPr/>
                </p:nvSpPr>
                <p:spPr>
                  <a:xfrm>
                    <a:off x="724873" y="3695608"/>
                    <a:ext cx="1330310" cy="4048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>
                      <a:defRPr/>
                    </a:pPr>
                    <a:r>
                      <a:rPr lang="ru-RU" dirty="0">
                        <a:solidFill>
                          <a:schemeClr val="bg1"/>
                        </a:solidFill>
                      </a:rPr>
                      <a:t>Друзья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3" name="Группа 32"/>
                <p:cNvGrpSpPr/>
                <p:nvPr/>
              </p:nvGrpSpPr>
              <p:grpSpPr bwMode="auto">
                <a:xfrm>
                  <a:off x="3906000" y="4927285"/>
                  <a:ext cx="1332000" cy="1116000"/>
                  <a:chOff x="780556" y="3877290"/>
                  <a:chExt cx="1332000" cy="1116000"/>
                </a:xfrm>
              </p:grpSpPr>
              <p:sp>
                <p:nvSpPr>
                  <p:cNvPr id="17" name="Овал 16"/>
                  <p:cNvSpPr/>
                  <p:nvPr/>
                </p:nvSpPr>
                <p:spPr>
                  <a:xfrm>
                    <a:off x="888556" y="3877290"/>
                    <a:ext cx="1116000" cy="1116000"/>
                  </a:xfrm>
                  <a:prstGeom prst="ellipse">
                    <a:avLst/>
                  </a:prstGeom>
                  <a:solidFill>
                    <a:srgbClr val="004457"/>
                  </a:solidFill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8" name="Прямоугольник 10"/>
                  <p:cNvSpPr/>
                  <p:nvPr/>
                </p:nvSpPr>
                <p:spPr>
                  <a:xfrm>
                    <a:off x="780607" y="3915897"/>
                    <a:ext cx="1331898" cy="409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>
                      <a:defRPr/>
                    </a:pPr>
                    <a:r>
                      <a:rPr lang="ru-RU" dirty="0">
                        <a:solidFill>
                          <a:schemeClr val="bg1"/>
                        </a:solidFill>
                      </a:rPr>
                      <a:t>Семья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4" name="Группа 28"/>
                <p:cNvGrpSpPr/>
                <p:nvPr/>
              </p:nvGrpSpPr>
              <p:grpSpPr bwMode="auto">
                <a:xfrm>
                  <a:off x="4266000" y="5270746"/>
                  <a:ext cx="612000" cy="612000"/>
                  <a:chOff x="2229272" y="3462536"/>
                  <a:chExt cx="612000" cy="612000"/>
                </a:xfrm>
              </p:grpSpPr>
              <p:sp>
                <p:nvSpPr>
                  <p:cNvPr id="15" name="Овал 14"/>
                  <p:cNvSpPr/>
                  <p:nvPr/>
                </p:nvSpPr>
                <p:spPr>
                  <a:xfrm>
                    <a:off x="2229272" y="3462536"/>
                    <a:ext cx="612000" cy="612000"/>
                  </a:xfrm>
                  <a:prstGeom prst="ellipse">
                    <a:avLst/>
                  </a:prstGeom>
                  <a:solidFill>
                    <a:srgbClr val="FF3F4D"/>
                  </a:solidFill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6" name="Прямоугольник 9"/>
                  <p:cNvSpPr/>
                  <p:nvPr/>
                </p:nvSpPr>
                <p:spPr>
                  <a:xfrm>
                    <a:off x="2232857" y="3643452"/>
                    <a:ext cx="608005" cy="2793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ru-RU" sz="2400" b="1" dirty="0">
                        <a:solidFill>
                          <a:schemeClr val="bg1"/>
                        </a:solidFill>
                      </a:rPr>
                      <a:t>Я</a:t>
                    </a:r>
                    <a:endParaRPr lang="ru-RU" sz="24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sp>
          <p:nvSpPr>
            <p:cNvPr id="7" name="Прямоугольник 6"/>
            <p:cNvSpPr/>
            <p:nvPr/>
          </p:nvSpPr>
          <p:spPr>
            <a:xfrm>
              <a:off x="3571071" y="2583833"/>
              <a:ext cx="2008165" cy="3603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dirty="0">
                  <a:solidFill>
                    <a:srgbClr val="000000"/>
                  </a:solidFill>
                </a:rPr>
                <a:t>Другие взрослые</a:t>
              </a:r>
              <a:endParaRPr lang="ru-RU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Группа 31"/>
          <p:cNvGrpSpPr/>
          <p:nvPr/>
        </p:nvGrpSpPr>
        <p:grpSpPr bwMode="auto">
          <a:xfrm>
            <a:off x="6938644" y="1291721"/>
            <a:ext cx="4651376" cy="4309934"/>
            <a:chOff x="2898000" y="588593"/>
            <a:chExt cx="3348000" cy="3348000"/>
          </a:xfrm>
        </p:grpSpPr>
        <p:grpSp>
          <p:nvGrpSpPr>
            <p:cNvPr id="26" name="Группа 50"/>
            <p:cNvGrpSpPr/>
            <p:nvPr/>
          </p:nvGrpSpPr>
          <p:grpSpPr bwMode="auto">
            <a:xfrm>
              <a:off x="2898000" y="588593"/>
              <a:ext cx="3348000" cy="3348000"/>
              <a:chOff x="2926122" y="3157749"/>
              <a:chExt cx="3348000" cy="3348000"/>
            </a:xfrm>
          </p:grpSpPr>
          <p:sp>
            <p:nvSpPr>
              <p:cNvPr id="44" name="Овал 43"/>
              <p:cNvSpPr/>
              <p:nvPr/>
            </p:nvSpPr>
            <p:spPr>
              <a:xfrm>
                <a:off x="2926122" y="3157749"/>
                <a:ext cx="3348000" cy="3348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3457927" y="3246150"/>
                <a:ext cx="2284387" cy="4095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ru-RU" dirty="0">
                    <a:solidFill>
                      <a:srgbClr val="000000"/>
                    </a:solidFill>
                  </a:rPr>
                  <a:t>Другие взрослые</a:t>
                </a:r>
                <a:endParaRPr lang="ru-RU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" name="Группа 49"/>
            <p:cNvGrpSpPr/>
            <p:nvPr/>
          </p:nvGrpSpPr>
          <p:grpSpPr bwMode="auto">
            <a:xfrm>
              <a:off x="3085322" y="1013148"/>
              <a:ext cx="2973353" cy="2772000"/>
              <a:chOff x="3085322" y="1013148"/>
              <a:chExt cx="2973353" cy="2772000"/>
            </a:xfrm>
          </p:grpSpPr>
          <p:grpSp>
            <p:nvGrpSpPr>
              <p:cNvPr id="28" name="Группа 48"/>
              <p:cNvGrpSpPr/>
              <p:nvPr/>
            </p:nvGrpSpPr>
            <p:grpSpPr bwMode="auto">
              <a:xfrm>
                <a:off x="3186000" y="1013148"/>
                <a:ext cx="2772000" cy="2772000"/>
                <a:chOff x="3186000" y="1013148"/>
                <a:chExt cx="2772000" cy="2772000"/>
              </a:xfrm>
            </p:grpSpPr>
            <p:sp>
              <p:nvSpPr>
                <p:cNvPr id="42" name="Овал 41"/>
                <p:cNvSpPr/>
                <p:nvPr/>
              </p:nvSpPr>
              <p:spPr>
                <a:xfrm>
                  <a:off x="3186000" y="1013148"/>
                  <a:ext cx="2772000" cy="2772000"/>
                </a:xfrm>
                <a:prstGeom prst="ellipse">
                  <a:avLst/>
                </a:prstGeom>
                <a:solidFill>
                  <a:srgbClr val="004457"/>
                </a:solidFill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3906052" y="1086985"/>
                  <a:ext cx="1331897" cy="4095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ru-RU" dirty="0">
                      <a:solidFill>
                        <a:srgbClr val="FFFFFF"/>
                      </a:solidFill>
                    </a:rPr>
                    <a:t>Семья</a:t>
                  </a:r>
                  <a:endParaRPr lang="ru-RU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" name="Овал 28"/>
              <p:cNvSpPr/>
              <p:nvPr/>
            </p:nvSpPr>
            <p:spPr>
              <a:xfrm>
                <a:off x="3437999" y="1491477"/>
                <a:ext cx="2360788" cy="2268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3806051" y="1588640"/>
                <a:ext cx="1547795" cy="6429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ru-RU" dirty="0">
                    <a:solidFill>
                      <a:srgbClr val="000000"/>
                    </a:solidFill>
                  </a:rPr>
                  <a:t>Знакомы</a:t>
                </a:r>
                <a:r>
                  <a:rPr lang="ru-RU" dirty="0">
                    <a:solidFill>
                      <a:schemeClr val="tx1"/>
                    </a:solidFill>
                  </a:rPr>
                  <a:t>е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1" name="Группа 47"/>
              <p:cNvGrpSpPr/>
              <p:nvPr/>
            </p:nvGrpSpPr>
            <p:grpSpPr bwMode="auto">
              <a:xfrm>
                <a:off x="3085322" y="1917724"/>
                <a:ext cx="2973353" cy="1764000"/>
                <a:chOff x="3085322" y="1917724"/>
                <a:chExt cx="2973353" cy="1764000"/>
              </a:xfrm>
            </p:grpSpPr>
            <p:grpSp>
              <p:nvGrpSpPr>
                <p:cNvPr id="32" name="Группа 38"/>
                <p:cNvGrpSpPr/>
                <p:nvPr/>
              </p:nvGrpSpPr>
              <p:grpSpPr bwMode="auto">
                <a:xfrm>
                  <a:off x="3085322" y="1917724"/>
                  <a:ext cx="2973353" cy="1764000"/>
                  <a:chOff x="3085322" y="1710819"/>
                  <a:chExt cx="2973353" cy="1764000"/>
                </a:xfrm>
              </p:grpSpPr>
              <p:sp>
                <p:nvSpPr>
                  <p:cNvPr id="40" name="Овал 39"/>
                  <p:cNvSpPr/>
                  <p:nvPr/>
                </p:nvSpPr>
                <p:spPr>
                  <a:xfrm>
                    <a:off x="3690000" y="1710819"/>
                    <a:ext cx="1764000" cy="1764000"/>
                  </a:xfrm>
                  <a:prstGeom prst="ellipse">
                    <a:avLst/>
                  </a:prstGeom>
                  <a:solidFill>
                    <a:schemeClr val="bg1"/>
                  </a:solidFill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 prst="artDeco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3085322" y="2015444"/>
                    <a:ext cx="2973353" cy="6477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>
                      <a:defRPr/>
                    </a:pPr>
                    <a:r>
                      <a:rPr lang="ru-RU" dirty="0">
                        <a:solidFill>
                          <a:srgbClr val="000000"/>
                        </a:solidFill>
                      </a:rPr>
                      <a:t>«Незнакомые» друзья</a:t>
                    </a:r>
                    <a:endParaRPr lang="ru-RU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3" name="Группа 7"/>
                <p:cNvGrpSpPr/>
                <p:nvPr/>
              </p:nvGrpSpPr>
              <p:grpSpPr bwMode="auto">
                <a:xfrm>
                  <a:off x="3906000" y="2513696"/>
                  <a:ext cx="1332000" cy="1116000"/>
                  <a:chOff x="6619440" y="2141372"/>
                  <a:chExt cx="1332000" cy="1116000"/>
                </a:xfrm>
              </p:grpSpPr>
              <p:grpSp>
                <p:nvGrpSpPr>
                  <p:cNvPr id="34" name="Группа 37"/>
                  <p:cNvGrpSpPr/>
                  <p:nvPr/>
                </p:nvGrpSpPr>
                <p:grpSpPr bwMode="auto">
                  <a:xfrm>
                    <a:off x="6619440" y="2141372"/>
                    <a:ext cx="1332000" cy="1116000"/>
                    <a:chOff x="751309" y="3877290"/>
                    <a:chExt cx="1332000" cy="1116000"/>
                  </a:xfrm>
                </p:grpSpPr>
                <p:sp>
                  <p:nvSpPr>
                    <p:cNvPr id="38" name="Овал 37"/>
                    <p:cNvSpPr/>
                    <p:nvPr/>
                  </p:nvSpPr>
                  <p:spPr>
                    <a:xfrm>
                      <a:off x="859309" y="3877290"/>
                      <a:ext cx="1116000" cy="111600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39" name="Прямоугольник 38"/>
                    <p:cNvSpPr/>
                    <p:nvPr/>
                  </p:nvSpPr>
                  <p:spPr>
                    <a:xfrm>
                      <a:off x="751361" y="3915865"/>
                      <a:ext cx="1331897" cy="4095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Друзья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35" name="Группа 40"/>
                  <p:cNvGrpSpPr/>
                  <p:nvPr/>
                </p:nvGrpSpPr>
                <p:grpSpPr bwMode="auto">
                  <a:xfrm>
                    <a:off x="6979440" y="2567729"/>
                    <a:ext cx="612000" cy="612000"/>
                    <a:chOff x="2200025" y="3545432"/>
                    <a:chExt cx="612000" cy="612000"/>
                  </a:xfrm>
                </p:grpSpPr>
                <p:sp>
                  <p:nvSpPr>
                    <p:cNvPr id="36" name="Овал 35"/>
                    <p:cNvSpPr/>
                    <p:nvPr/>
                  </p:nvSpPr>
                  <p:spPr>
                    <a:xfrm>
                      <a:off x="2200025" y="3545432"/>
                      <a:ext cx="612000" cy="612000"/>
                    </a:xfrm>
                    <a:prstGeom prst="ellipse">
                      <a:avLst/>
                    </a:prstGeom>
                    <a:solidFill>
                      <a:srgbClr val="FF3F4D"/>
                    </a:solidFill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37" name="Прямоугольник 36"/>
                    <p:cNvSpPr/>
                    <p:nvPr/>
                  </p:nvSpPr>
                  <p:spPr>
                    <a:xfrm>
                      <a:off x="2202023" y="3770435"/>
                      <a:ext cx="608005" cy="2206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ru-RU" sz="2800" b="1" dirty="0">
                          <a:solidFill>
                            <a:srgbClr val="FFFFFF"/>
                          </a:solidFill>
                        </a:rPr>
                        <a:t>Я</a:t>
                      </a:r>
                      <a:endParaRPr lang="ru-RU" sz="2800" b="1" dirty="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46" name="Прямоугольник 9"/>
          <p:cNvSpPr>
            <a:spLocks noChangeArrowheads="1"/>
          </p:cNvSpPr>
          <p:nvPr/>
        </p:nvSpPr>
        <p:spPr bwMode="auto">
          <a:xfrm>
            <a:off x="1051560" y="5808301"/>
            <a:ext cx="10538460" cy="1015663"/>
          </a:xfrm>
          <a:prstGeom prst="rect">
            <a:avLst/>
          </a:prstGeom>
          <a:solidFill>
            <a:srgbClr val="004457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</a:rPr>
              <a:t>В Интернете в зоне личного пространства остаются лишь ДРУЗЬЯ. </a:t>
            </a:r>
            <a:endParaRPr lang="ru-RU" alt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</a:rPr>
              <a:t>Знакомые уступают место «виртуальному», «незнакомому» другу, а семья (родители)</a:t>
            </a:r>
            <a:endParaRPr lang="ru-RU" alt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</a:rPr>
              <a:t>и профессиональная помощь (педагоги) остаются «за кадром».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ФОРМИРОВАНИЕ ЦИФРОВОЙ ИДЕНТИЧНОСТИ</a:t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(ЦИФРОВОГО ПРОФИЛЯ)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838200" y="1918043"/>
            <a:ext cx="4806696" cy="363639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ЧЕМ МЫ ДЕЛИМСЯ В СЕТИ?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АНАЛИЗ ДАННЫХ НАШЕГО ПОВЕДЕНИЯ В СЕТИ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ЧТО ИСКУССТВЕННЫЙ ИНТЕЛЛЕКТ ДУМАЕТ О НАС?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47" y="1778000"/>
            <a:ext cx="4977353" cy="4714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82665" cy="40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РОЛЬ ИСКУССТВЕННОГО ИНТЕЛЛЕКТА  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В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ФОРМИРОВАНИИ ЦИФРОВОГО ПРОФИЛЯ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248" y="2461926"/>
            <a:ext cx="5062728" cy="2548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Многие решения в нашей жизни все более определяются интерпретацией искусственным интеллектом  нашего цифрового профиля, чем межличностным взаимодействием</a:t>
            </a:r>
            <a:endParaRPr lang="ru-RU" dirty="0"/>
          </a:p>
        </p:txBody>
      </p:sp>
      <p:pic>
        <p:nvPicPr>
          <p:cNvPr id="5" name="Рисунок 4" descr="Изображение выглядит как человек, внутренний, мужчин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86" y="2092379"/>
            <a:ext cx="5751240" cy="3593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3"/>
            <a:ext cx="2382665" cy="40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94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ФОРМИРОВАНИЕ ЛИЧНОГО ЦИФРОВОГО ПРОФИЛЯ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680" y="1405362"/>
            <a:ext cx="4427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/>
              <a:t>Первый уровень </a:t>
            </a:r>
            <a:r>
              <a:rPr lang="ru-RU" sz="2400" dirty="0" smtClean="0"/>
              <a:t>– </a:t>
            </a:r>
            <a:r>
              <a:rPr lang="ru-RU" sz="2400" dirty="0"/>
              <a:t>контент, который мы контролируем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03" y="1518661"/>
            <a:ext cx="6746833" cy="43802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680" y="2753263"/>
            <a:ext cx="4427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/>
              <a:t>Второй уровень </a:t>
            </a:r>
            <a:r>
              <a:rPr lang="ru-RU" sz="2400" dirty="0" smtClean="0"/>
              <a:t>–  </a:t>
            </a:r>
            <a:r>
              <a:rPr lang="ru-RU" sz="2400" dirty="0"/>
              <a:t>данные, которыми мы не всегда хотим делиться </a:t>
            </a:r>
            <a:endParaRPr lang="ru-RU" sz="2400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4680" y="4329253"/>
            <a:ext cx="4427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/>
              <a:t>Третий уровень</a:t>
            </a:r>
            <a:r>
              <a:rPr lang="ru-RU" sz="2400" dirty="0"/>
              <a:t> – интерпретация данных первых двух уровней различными цифровыми алгоритмами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3"/>
            <a:ext cx="2382665" cy="40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50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ПЕРВЫЙ УРОВЕНЬ – ЧЕМ МЫ ДЕЛИМСЯ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681" y="1690688"/>
            <a:ext cx="4111752" cy="177101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Данные, которые мы размещаем в социальных сетях (фото, посты, комментарии)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39" y="1690688"/>
            <a:ext cx="6418680" cy="4134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680" y="4039172"/>
            <a:ext cx="4111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Эти данные мы контролируем</a:t>
            </a:r>
            <a:endParaRPr lang="ru-RU" sz="28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3"/>
            <a:ext cx="2382665" cy="40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ВТОРОЙ УРОВЕНЬ - СКЛАДЫВАЕТСЯ ИЗ НАБЛЮДЕНИЙ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ЗА НАШИМ ПОВЕДЕНИЕМ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672" y="1730584"/>
            <a:ext cx="5038344" cy="3563239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Геолокация</a:t>
            </a:r>
            <a:r>
              <a:rPr lang="ru-RU" dirty="0"/>
              <a:t>, детали личных и профессиональных связей, время пребывания в сети, информация о пребывании в онлайне или офлайне, с кем провели время, эмоциональном состоянии, или психологических особенностях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3672" y="5444128"/>
            <a:ext cx="5462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Этими данными мы не всегда хотим делиться</a:t>
            </a:r>
            <a:endParaRPr lang="ru-RU" sz="2800" b="1" i="1" dirty="0"/>
          </a:p>
        </p:txBody>
      </p:sp>
      <p:pic>
        <p:nvPicPr>
          <p:cNvPr id="6" name="Рисунок 5" descr="Изображение выглядит как стол, внутренний, сидит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88" y="1947193"/>
            <a:ext cx="5533503" cy="3676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3"/>
            <a:ext cx="2382665" cy="40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2080" y="5974080"/>
            <a:ext cx="9729786" cy="210921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Информация, основанная на анализе </a:t>
            </a:r>
            <a:r>
              <a:rPr lang="en-US" dirty="0" err="1"/>
              <a:t>BigData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1258" y="701866"/>
            <a:ext cx="10840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ТРЕТИЙ УРОВЕНЬ – ИНТЕРПРЕТАЦИЯ ДАННЫХ ПЕРВЫХ ДВУХ УРОВНЕЙ РАЗЛИЧНЫМИ ЦИФРОВЫМИ АЛГОРИТМАМИ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97" y="2723495"/>
            <a:ext cx="7622352" cy="29806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3557" y="1938665"/>
            <a:ext cx="8216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НЕ – ЧТО МЫ ДЕЛАЕМ? А - КТО </a:t>
            </a:r>
            <a:r>
              <a:rPr lang="ru-RU" sz="3200" b="1" dirty="0">
                <a:solidFill>
                  <a:srgbClr val="FF0000"/>
                </a:solidFill>
              </a:rPr>
              <a:t>МЫ?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3"/>
            <a:ext cx="2382665" cy="40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205740" y="461726"/>
            <a:ext cx="11555730" cy="3572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/>
              <a:t>От цифровой грамотности к сетевой компетентности</a:t>
            </a:r>
            <a:endParaRPr lang="ru-RU" sz="3600" b="1" dirty="0"/>
          </a:p>
        </p:txBody>
      </p:sp>
      <p:sp>
        <p:nvSpPr>
          <p:cNvPr id="3" name="Объект 2"/>
          <p:cNvSpPr txBox="1"/>
          <p:nvPr/>
        </p:nvSpPr>
        <p:spPr>
          <a:xfrm>
            <a:off x="5052060" y="1591724"/>
            <a:ext cx="6858000" cy="5161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Сетевая  компетентность 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способность и готовность личности к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эффективному, безопасному, </a:t>
            </a:r>
            <a:r>
              <a:rPr lang="ru-RU" sz="2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здоровьесберегающему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функционированию в сетевой среде для решения личных и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профессиональных задач с соблюдением норм права и морали, противостоянию деструктивным влияниям и защите собственной идентичности.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Сетевая компетентность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основана на системе ценностей и зрелости личности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человек, фотография, стена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093" y="1591724"/>
            <a:ext cx="3440432" cy="47164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17970" y="1600200"/>
            <a:ext cx="44623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b="1" dirty="0"/>
              <a:t>Цифровая социализация</a:t>
            </a:r>
            <a:r>
              <a:rPr lang="ru-RU" sz="2000" dirty="0"/>
              <a:t> – процесс интеграции личности в высокотехнологичную социальную цифровую экосистему общества, овладение и воспроизводство его ценностей, норм и правил поведения, знаний, навыков и компетенций в смешанной ( конвергентной) онлайн и офлайн реальности, формирующей идентичность личности, обеспечивающей ее становление  и непрерывное развитие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3798" y="6120050"/>
            <a:ext cx="8700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/>
              <a:t>РИСК — стихийное формирование идентичности</a:t>
            </a:r>
            <a:endParaRPr lang="ru-RU" alt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40229" y="422910"/>
            <a:ext cx="9384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+mj-lt"/>
              </a:rPr>
              <a:t>Что такое цифровая социализация?</a:t>
            </a:r>
            <a:endParaRPr lang="ru-RU" sz="4000" b="1" dirty="0">
              <a:latin typeface="+mj-lt"/>
            </a:endParaRPr>
          </a:p>
        </p:txBody>
      </p:sp>
      <p:pic>
        <p:nvPicPr>
          <p:cNvPr id="6" name="Рисунок 5" descr="Изображение выглядит как человек, ребенок, внутренний, молодой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372" y="1575159"/>
            <a:ext cx="5617258" cy="37466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908572" y="1082978"/>
          <a:ext cx="8870156" cy="3994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68799" y="5001687"/>
            <a:ext cx="13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1650" y="5063470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endParaRPr lang="ru-RU" dirty="0"/>
          </a:p>
          <a:p>
            <a:pPr algn="ctr"/>
            <a:r>
              <a:rPr lang="ru-RU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ценностей должна лежать в основе разработки технологий, определять как они повлияют на ценности и будут их поддерживать</a:t>
            </a:r>
            <a:endParaRPr lang="ru-RU" sz="24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3903" y="194310"/>
            <a:ext cx="6469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+mj-lt"/>
              </a:rPr>
              <a:t>Технологии и ценности</a:t>
            </a:r>
            <a:endParaRPr lang="ru-RU" sz="4000" b="1" dirty="0"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30787"/>
            <a:ext cx="40915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2030-м годам</a:t>
            </a:r>
            <a:endParaRPr lang="ru-RU" sz="3600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виртуальная реальность станет на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100% реальной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по ощущениям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9510" y="192525"/>
            <a:ext cx="45074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2045-му году</a:t>
            </a:r>
            <a:endParaRPr lang="ru-RU" sz="3600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мы сможем умножить свой интеллект в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миллиард раз, связав кору наших полушарий беспроводным путем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 искусственным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неокортексом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 облаке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9399" y="2674948"/>
            <a:ext cx="40915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2040-м годам</a:t>
            </a:r>
            <a:endParaRPr lang="ru-RU" sz="3600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небиологический интеллект будет в миллиард раз более способным, чем биологический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410" y="118304"/>
            <a:ext cx="5652120" cy="2307282"/>
          </a:xfrm>
          <a:prstGeom prst="rect">
            <a:avLst/>
          </a:prstGeom>
          <a:blipFill dpi="0" rotWithShape="1">
            <a:blip r:embed="rId1" cstate="print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772019" y="4241899"/>
            <a:ext cx="4419981" cy="2616101"/>
          </a:xfrm>
          <a:prstGeom prst="rect">
            <a:avLst/>
          </a:prstGeom>
          <a:solidFill>
            <a:srgbClr val="99AE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«Начиная с 2029 года наука и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 </a:t>
            </a: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медицина позволят продлевать человеческую жизнь практически неограниченно»</a:t>
            </a: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Рэй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Курцвейл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/>
          <p:nvPr/>
        </p:nvSpPr>
        <p:spPr>
          <a:xfrm>
            <a:off x="7006589" y="1874520"/>
            <a:ext cx="4652011" cy="27660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Где граница между реальным и виртуальным мирами 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технологиями?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они значат для социального взаимодействия и учения?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910" y="422910"/>
            <a:ext cx="1161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Взаимовлияние технологий и человека недооценивается</a:t>
            </a:r>
            <a:endParaRPr lang="ru-RU" sz="3600" b="1" dirty="0"/>
          </a:p>
        </p:txBody>
      </p:sp>
      <p:pic>
        <p:nvPicPr>
          <p:cNvPr id="5" name="Рисунок 4" descr="Изображение выглядит как земля, здание, внешний, небо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030" y="1874520"/>
            <a:ext cx="5608320" cy="31546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77890" y="2091690"/>
            <a:ext cx="56578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 развитие ценностно-смысловой сферы личности и ее духовно-нравственного мира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Развитие критического мышления и креативности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Решение сложных этических, меж-и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трансдисциплинарных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проблем, позволяющих решать сложные вопросы взаимодействия, в том числе социального, с окружающим миром.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4430" y="240030"/>
            <a:ext cx="1019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+mj-lt"/>
                <a:cs typeface="Arial" panose="020B0604020202020204" pitchFamily="34" charset="0"/>
              </a:rPr>
              <a:t>Значимость гуманитарного знания в условиях цифровой трансформации общества увеличивается </a:t>
            </a:r>
            <a:endParaRPr lang="ru-RU" sz="3600" b="1" dirty="0">
              <a:latin typeface="+mj-lt"/>
            </a:endParaRPr>
          </a:p>
        </p:txBody>
      </p:sp>
      <p:pic>
        <p:nvPicPr>
          <p:cNvPr id="5" name="Рисунок 4" descr="Изображение выглядит как человек, внешний, мужчина, небо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" y="2205990"/>
            <a:ext cx="5236846" cy="349123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8428" y="2743944"/>
            <a:ext cx="5120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Ценности, знания, умения, навыки компетенции передаются от взрослого к обучающемуся, от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личности к личности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4510" y="457200"/>
            <a:ext cx="86410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+mj-lt"/>
                <a:cs typeface="Arial" panose="020B0604020202020204" pitchFamily="34" charset="0"/>
              </a:rPr>
              <a:t>Онлайн-образование 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—</a:t>
            </a:r>
            <a:r>
              <a:rPr lang="ru-RU" sz="4000" b="1" dirty="0">
                <a:latin typeface="+mj-lt"/>
                <a:cs typeface="Arial" panose="020B0604020202020204" pitchFamily="34" charset="0"/>
              </a:rPr>
              <a:t> не </a:t>
            </a:r>
            <a:r>
              <a:rPr lang="ru-RU" sz="4000" b="1" dirty="0" err="1">
                <a:latin typeface="+mj-lt"/>
                <a:cs typeface="Arial" panose="020B0604020202020204" pitchFamily="34" charset="0"/>
              </a:rPr>
              <a:t>дистант</a:t>
            </a:r>
            <a:r>
              <a:rPr lang="ru-RU" sz="4000" b="1" dirty="0">
                <a:latin typeface="+mj-lt"/>
                <a:cs typeface="Arial" panose="020B0604020202020204" pitchFamily="34" charset="0"/>
              </a:rPr>
              <a:t> </a:t>
            </a:r>
            <a:endParaRPr lang="ru-RU" sz="4000" b="1" dirty="0">
              <a:latin typeface="+mj-lt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 descr="Изображение выглядит как человек, небо, внешний, мужчина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39" y="1920240"/>
            <a:ext cx="5194935" cy="34632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1150" y="1232967"/>
            <a:ext cx="658749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Непрерывное личностное развитие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Персонализация на основе больших данных и 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Постоянное обновление знаний, навыков и компетенций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Освоение новых технологий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Новые навыки — эмоциональный интеллект, когнитивная гибкость (способность оперировать разнородными и даже противоречивыми идеями)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Право выбора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Межличностные навыки, в т. ч. умение работать с непохожими людьми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Сетевая компетентность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2750" y="32004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+mj-lt"/>
              </a:rPr>
              <a:t>Цифровое образование</a:t>
            </a:r>
            <a:endParaRPr lang="ru-RU" sz="4000" b="1" dirty="0">
              <a:latin typeface="+mj-lt"/>
            </a:endParaRPr>
          </a:p>
        </p:txBody>
      </p:sp>
      <p:pic>
        <p:nvPicPr>
          <p:cNvPr id="5" name="Рисунок 4" descr="Изображение выглядит как человек, теннис, ракетка, молодой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291" y="1851660"/>
            <a:ext cx="4597736" cy="32118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29565" y="5362706"/>
            <a:ext cx="115328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Модели совместной деятельности участников образовательных отношений по проектированию и реализации образовательных целей и способов их достижений и оценки, на основе анализа больших данных, обеспечивающих  реализацию персонализированных образовательных запросов обучающихся.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590" y="217170"/>
            <a:ext cx="11132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+mj-lt"/>
              </a:rPr>
              <a:t>Образовательные технологии в цифровой школе</a:t>
            </a:r>
            <a:endParaRPr lang="ru-RU" sz="4000" b="1" dirty="0">
              <a:latin typeface="+mj-lt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108" y="1005840"/>
            <a:ext cx="10739302" cy="43017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070" y="228600"/>
            <a:ext cx="11258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latin typeface="+mj-lt"/>
              </a:rPr>
              <a:t>От школы для всех к ЦИФРОВОЙ школе  для каждого.</a:t>
            </a:r>
            <a:br>
              <a:rPr lang="ru-RU" sz="2800" b="1">
                <a:latin typeface="+mj-lt"/>
              </a:rPr>
            </a:br>
            <a:r>
              <a:rPr lang="ru-RU" sz="2800" b="1">
                <a:latin typeface="+mj-lt"/>
              </a:rPr>
              <a:t>От передачи знания к формированию и непрерывному обновлению компетенций</a:t>
            </a:r>
            <a:endParaRPr lang="ru-RU" sz="28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2170" y="1848782"/>
            <a:ext cx="58864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 indent="-3238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цифровая школа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 indent="-3238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повсеместная доступность знания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 indent="-3238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коммуникация, совместная деятельность и продуктивное сотрудничество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 indent="-3238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персонализированное учение  и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обучение  на основе анализа данных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 indent="-3238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проектная  и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исследовательская деятельность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 indent="-3238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школа там, где я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 indent="-323850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воспитание, учение,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саморазвитие,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самоопределение, цифровая социализация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внутренний, человек, стена, сидит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167" y="2228850"/>
            <a:ext cx="5479784" cy="30911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/>
          <p:nvPr/>
        </p:nvSpPr>
        <p:spPr>
          <a:xfrm>
            <a:off x="745808" y="414338"/>
            <a:ext cx="10958512" cy="2586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just">
              <a:buFont typeface="Arial" panose="020B0604020202020204" pitchFamily="34" charset="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ЦИФРОВАЯ ШКОЛА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оциокультурная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образовательная среда (экосистема), персонализированный процесс учения в которой основан на анализе запросов 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потребностей образовательного поведения учащихся в их взаимодействии между собой 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другими участниками экосистемы.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 algn="just">
              <a:buFont typeface="Arial" panose="020B0604020202020204" pitchFamily="34" charset="0"/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Представляет собой облачное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решение 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развитой сетевой инфраструктурой,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совокупность социальных образовательных сетей, обеспечивающих персонализированное учение в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разнообразном взаимодействии участников образовательных отношений, с использованием вариативного, адаптивного цифрового контента.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3414712"/>
            <a:ext cx="9144000" cy="32861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/>
          <p:nvPr/>
        </p:nvSpPr>
        <p:spPr>
          <a:xfrm>
            <a:off x="5600700" y="1851660"/>
            <a:ext cx="6080760" cy="4777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Интегративная среда взаимодействия на основе обмена информацией всех участников образовательных отношений между собой, с разнообразным адаптивным и вариативным образовательным контентом, инновационными продуктами, технологиями и другими элементами экосистемы, обеспечивающая безопасность, реализацию требований ФГОС, формирование навыков ХХ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века, ценностей российского гражданского общества, личностную, социальную и профессиональную самореализацию человека  в условиях сетевого общества, многонационального государства.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3100" y="434340"/>
            <a:ext cx="9338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+mj-lt"/>
              </a:rPr>
              <a:t>Что такое образовательная экосистема?</a:t>
            </a:r>
            <a:endParaRPr lang="ru-RU" sz="4000" b="1" dirty="0">
              <a:latin typeface="+mj-lt"/>
            </a:endParaRPr>
          </a:p>
        </p:txBody>
      </p:sp>
      <p:pic>
        <p:nvPicPr>
          <p:cNvPr id="5" name="Рисунок 4" descr="Изображение выглядит как человек, внутренний, стол, стена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79" y="1937384"/>
            <a:ext cx="5173981" cy="38804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3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65267" y="2612242"/>
            <a:ext cx="2073774" cy="12088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ИНДУСТРИЯ ОБРАЗОВАТЕЛЬНОГО КОНТЕНТА, ПО И ТЕХНОЛОГИЙ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354547" y="3676434"/>
            <a:ext cx="1551926" cy="57075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1200" dirty="0"/>
              <a:t>&lt;</a:t>
            </a:r>
            <a:r>
              <a:rPr lang="ru-RU" sz="1200" dirty="0">
                <a:solidFill>
                  <a:schemeClr val="tx1"/>
                </a:solidFill>
              </a:rPr>
              <a:t>БИЗНЕС-ИНКУБАТОРЫ</a:t>
            </a:r>
            <a:endParaRPr lang="ru-RU" sz="1200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4115976" y="2009037"/>
          <a:ext cx="4854055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5" name="Picture 11" descr="ÐÐ°ÑÑÐ¸Ð½ÐºÐ¸ Ð¿Ð¾ Ð·Ð°Ð¿ÑÐ¾ÑÑ Ð±ÐµÐ·Ð¾Ð¿Ð°ÑÐ½Ð¾ÑÑÑ Ð¸ÐºÐ¾Ð½Ðº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480" y="4717213"/>
            <a:ext cx="475906" cy="4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35" y="3712335"/>
            <a:ext cx="498949" cy="4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627" y="2891019"/>
            <a:ext cx="498949" cy="4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87186" y="2659063"/>
            <a:ext cx="17411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rgbClr val="49AEC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/>
                </a:solidFill>
              </a:rPr>
              <a:t>ЦИФРОВАЯ ШКОЛА</a:t>
            </a:r>
            <a:endParaRPr lang="ru-RU" sz="1600" b="1" dirty="0">
              <a:ln w="10541" cmpd="sng">
                <a:solidFill>
                  <a:srgbClr val="49AEC3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2"/>
              </a:solidFill>
            </a:endParaRPr>
          </a:p>
        </p:txBody>
      </p:sp>
      <p:pic>
        <p:nvPicPr>
          <p:cNvPr id="9" name="Picture 4" descr="ÐÐ°ÑÑÐ¸Ð½ÐºÐ¸ Ð¿Ð¾ Ð·Ð°Ð¿ÑÐ¾ÑÑ Ð£Ð§ÐÐÐÐ Ð¸ÐºÐ¾Ð½ÐºÐ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55" y="3675886"/>
            <a:ext cx="637931" cy="6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76" y="3675886"/>
            <a:ext cx="648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068304" y="1430446"/>
            <a:ext cx="3620251" cy="49444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/>
              <a:t>&lt;</a:t>
            </a:r>
            <a:r>
              <a:rPr lang="ru-RU" sz="1200" dirty="0">
                <a:solidFill>
                  <a:schemeClr val="tx1"/>
                </a:solidFill>
              </a:rPr>
              <a:t>ОБРАЗОВАТЕЛЬНЫЕ СТАРТАПЫ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2" name="Picture 23" descr="ÐÐ°ÑÑÐ¸Ð½ÐºÐ¸ Ð¿Ð¾ Ð·Ð°Ð¿ÑÐ¾ÑÑ ÑÑÐ°ÑÑÐ°Ð¿ Ð¸ÐºÐ¾Ð½ÐºÐ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72" y="1371630"/>
            <a:ext cx="612073" cy="6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245668" y="5720504"/>
            <a:ext cx="3561285" cy="49423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/>
              <a:t>&lt;</a:t>
            </a:r>
            <a:r>
              <a:rPr lang="ru-RU" sz="1200" dirty="0">
                <a:solidFill>
                  <a:schemeClr val="tx1"/>
                </a:solidFill>
              </a:rPr>
              <a:t>ОРГАНИЗАЦИЯ ЗДРАВООХРАНЕНИЯ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4" name="Picture 5" descr="ÐÐ°ÑÑÐ¸Ð½ÐºÐ¸ Ð¿Ð¾ Ð·Ð°Ð¿ÑÐ¾ÑÑ Ð¼ÐµÐ´Ð¸ÑÐ¸Ð½Ð° Ð¸ÐºÐ¾Ð½ÐºÐ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2" y="5684410"/>
            <a:ext cx="577980" cy="5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494902" y="1371630"/>
            <a:ext cx="1989226" cy="49444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РЕГУЛЯТОРЫ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34158" y="5743848"/>
            <a:ext cx="3561285" cy="49423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ОРГАНИЗАЦИИ КУЛЬТУРЫ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14" y="5755716"/>
            <a:ext cx="506814" cy="48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2114903" y="4826100"/>
            <a:ext cx="1998541" cy="769934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ОРГАНИЗАЦИИ СПОРТА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21809" b="12813"/>
          <a:stretch>
            <a:fillRect/>
          </a:stretch>
        </p:blipFill>
        <p:spPr bwMode="auto">
          <a:xfrm>
            <a:off x="3611920" y="4829506"/>
            <a:ext cx="635262" cy="79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920241" y="3914064"/>
            <a:ext cx="1763688" cy="769934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КВАНТОРИУМЫ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1" name="Picture 7" descr="ÐÐ°ÑÑÐ¸Ð½ÐºÐ¸ Ð¿Ð¾ Ð·Ð°Ð¿ÑÐ¾ÑÑ ÐºÐ²Ð°Ð½ÑÐ¾ÑÐ¸ÑÐ¼Ñ Ð¸ÐºÐ¾Ð½ÐºÐ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68" y="3917146"/>
            <a:ext cx="766852" cy="7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ÐÐ°ÑÑÐ¸Ð½ÐºÐ¸ Ð¿Ð¾ Ð·Ð°Ð¿ÑÐ¾ÑÑ ÑÐ¾ÑÑÐ¸Ñ Ð³ÐµÑÐ± Ð¸ÐºÐ¾Ð½ÐºÐ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18" y="1388730"/>
            <a:ext cx="569897" cy="6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/>
          <p:cNvSpPr/>
          <p:nvPr/>
        </p:nvSpPr>
        <p:spPr>
          <a:xfrm>
            <a:off x="4444358" y="5111736"/>
            <a:ext cx="1378294" cy="4007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ДЕТСКИЕ САДЫ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90685" y="2009510"/>
            <a:ext cx="1249383" cy="4007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ШКОЛЫ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187984" y="2040539"/>
            <a:ext cx="1684802" cy="4007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МУНИЦИПАЛИТЕТЫ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369302" y="5086745"/>
            <a:ext cx="1249383" cy="4007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КОЛЛЕДЖИ</a:t>
            </a:r>
            <a:endParaRPr lang="ru-RU" sz="800" dirty="0">
              <a:solidFill>
                <a:schemeClr val="tx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58" y="1990343"/>
            <a:ext cx="533415" cy="533415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1989989" y="2017130"/>
            <a:ext cx="1585870" cy="49423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ГОСУСЛУГИ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4051" y="103201"/>
            <a:ext cx="11144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latin typeface="+mj-lt"/>
              </a:rPr>
              <a:t> Единая цифровая информационно-образовательная среда (экосистема образования) Российской Федерации</a:t>
            </a:r>
            <a:endParaRPr lang="ru-RU" sz="3200" b="1" dirty="0">
              <a:latin typeface="+mj-lt"/>
            </a:endParaRPr>
          </a:p>
        </p:txBody>
      </p:sp>
      <p:sp>
        <p:nvSpPr>
          <p:cNvPr id="32" name="Замещающее содержимое 31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570038"/>
            <a:ext cx="8593139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7"/>
          <p:cNvGrpSpPr/>
          <p:nvPr/>
        </p:nvGrpSpPr>
        <p:grpSpPr bwMode="auto">
          <a:xfrm>
            <a:off x="1804988" y="1570038"/>
            <a:ext cx="8582025" cy="4784725"/>
            <a:chOff x="290511" y="1884090"/>
            <a:chExt cx="8582025" cy="478527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290511" y="1884091"/>
              <a:ext cx="2106612" cy="2321664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145">
                <a:defRPr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Непрерывное профессиональное  развитие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формирование сетевого профессионального педагогического сообщества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435223" y="5683412"/>
              <a:ext cx="2012950" cy="98595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24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Одарённые дети</a:t>
              </a:r>
              <a:endParaRPr lang="ru-RU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478625" y="1884090"/>
              <a:ext cx="4389145" cy="1247917"/>
            </a:xfrm>
            <a:prstGeom prst="rect">
              <a:avLst/>
            </a:prstGeom>
            <a:solidFill>
              <a:srgbClr val="61B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15900">
                <a:defRPr/>
              </a:pP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Школы,</a:t>
              </a:r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показывающие </a:t>
              </a:r>
              <a:r>
                <a:rPr lang="ru-RU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стабильно </a:t>
              </a:r>
              <a:endPara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5900">
                <a:defRPr/>
              </a:pP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низкие </a:t>
              </a:r>
              <a:r>
                <a:rPr lang="ru-RU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</a:t>
              </a:r>
              <a:endPara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Группа 33"/>
            <p:cNvGrpSpPr/>
            <p:nvPr/>
          </p:nvGrpSpPr>
          <p:grpSpPr bwMode="auto">
            <a:xfrm>
              <a:off x="7021509" y="3171699"/>
              <a:ext cx="1846264" cy="1578156"/>
              <a:chOff x="9450314" y="2758329"/>
              <a:chExt cx="2252991" cy="2249735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9454190" y="2758329"/>
                <a:ext cx="2249115" cy="2249735"/>
              </a:xfrm>
              <a:prstGeom prst="rect">
                <a:avLst/>
              </a:prstGeom>
              <a:solidFill>
                <a:srgbClr val="1F1F1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6"/>
              <p:cNvSpPr txBox="1">
                <a:spLocks noChangeArrowheads="1"/>
              </p:cNvSpPr>
              <p:nvPr/>
            </p:nvSpPr>
            <p:spPr bwMode="auto">
              <a:xfrm>
                <a:off x="9450314" y="3005811"/>
                <a:ext cx="2252987" cy="919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71755"/>
                <a:r>
                  <a:rPr lang="ru-RU" altLang="ru-RU" sz="1800" dirty="0">
                    <a:solidFill>
                      <a:schemeClr val="bg1"/>
                    </a:solidFill>
                  </a:rPr>
                  <a:t>Семейное</a:t>
                </a:r>
                <a:endParaRPr lang="ru-RU" altLang="ru-RU" sz="1800" dirty="0">
                  <a:solidFill>
                    <a:schemeClr val="bg1"/>
                  </a:solidFill>
                </a:endParaRPr>
              </a:p>
              <a:p>
                <a:pPr marL="71755"/>
                <a:r>
                  <a:rPr lang="ru-RU" altLang="ru-RU" sz="1800" dirty="0">
                    <a:solidFill>
                      <a:schemeClr val="bg1"/>
                    </a:solidFill>
                  </a:rPr>
                  <a:t>обучение</a:t>
                </a:r>
                <a:endParaRPr lang="ru-RU" altLang="ru-RU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Прямоугольник 28"/>
            <p:cNvSpPr/>
            <p:nvPr/>
          </p:nvSpPr>
          <p:spPr bwMode="auto">
            <a:xfrm>
              <a:off x="4486273" y="3171699"/>
              <a:ext cx="2500313" cy="2873704"/>
            </a:xfrm>
            <a:prstGeom prst="rect">
              <a:avLst/>
            </a:prstGeom>
            <a:solidFill>
              <a:srgbClr val="1F1F1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145">
                <a:defRPr/>
              </a:pP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Инклюзия</a:t>
              </a:r>
              <a:endParaRPr lang="ru-RU" sz="1600" b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r>
                <a:rPr lang="ru-RU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Обучение детей с </a:t>
              </a: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ОВЗ</a:t>
              </a:r>
              <a:endParaRPr lang="ru-RU" sz="1600" b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r>
                <a:rPr lang="ru-RU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Надомное </a:t>
              </a: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обучение</a:t>
              </a:r>
              <a:endParaRPr lang="ru-RU" sz="1600" b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Обучающиеся</a:t>
              </a:r>
              <a:r>
                <a:rPr lang="ru-RU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, находящиеся на длительном </a:t>
              </a: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лечении</a:t>
              </a: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026273" y="5658010"/>
              <a:ext cx="1846263" cy="1011353"/>
            </a:xfrm>
            <a:prstGeom prst="rect">
              <a:avLst/>
            </a:prstGeom>
            <a:solidFill>
              <a:srgbClr val="61B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Подготовка </a:t>
              </a:r>
              <a:br>
                <a:rPr lang="ru-RU" sz="16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 ОГЭ и ЕГЭ</a:t>
              </a:r>
              <a:endParaRPr lang="ru-RU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486273" y="6085096"/>
              <a:ext cx="2500313" cy="584267"/>
            </a:xfrm>
            <a:prstGeom prst="rect">
              <a:avLst/>
            </a:prstGeom>
            <a:solidFill>
              <a:srgbClr val="FDC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Репетитор-онлайн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026273" y="4780022"/>
              <a:ext cx="1841500" cy="847822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Тьюторство</a:t>
              </a:r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44"/>
            <p:cNvSpPr txBox="1">
              <a:spLocks noChangeArrowheads="1"/>
            </p:cNvSpPr>
            <p:nvPr/>
          </p:nvSpPr>
          <p:spPr bwMode="auto">
            <a:xfrm>
              <a:off x="2555776" y="2024844"/>
              <a:ext cx="1764196" cy="645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1800">
                  <a:solidFill>
                    <a:schemeClr val="bg1"/>
                  </a:solidFill>
                </a:rPr>
                <a:t>МАССОВАЯ ШКОЛА</a:t>
              </a:r>
              <a:endParaRPr lang="ru-RU" altLang="ru-RU" sz="1800">
                <a:solidFill>
                  <a:schemeClr val="bg1"/>
                </a:solidFill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 bwMode="auto">
          <a:xfrm>
            <a:off x="1800225" y="3919312"/>
            <a:ext cx="2119313" cy="11880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4145">
              <a:defRPr/>
            </a:pPr>
            <a:r>
              <a:rPr lang="ru-RU" sz="1400" dirty="0" smtClean="0">
                <a:solidFill>
                  <a:srgbClr val="000000"/>
                </a:solidFill>
                <a:latin typeface="Circe Bold" panose="020B0602020203020203" pitchFamily="34" charset="-52"/>
              </a:rPr>
              <a:t>Дошкольное образование</a:t>
            </a:r>
            <a:endParaRPr lang="ru-RU" sz="1400" dirty="0">
              <a:solidFill>
                <a:srgbClr val="000000"/>
              </a:solidFill>
              <a:latin typeface="Circe Bold" panose="020B0602020203020203" pitchFamily="34" charset="-52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5357374"/>
            <a:ext cx="2105025" cy="991039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 bwMode="auto">
          <a:xfrm>
            <a:off x="1811339" y="5107336"/>
            <a:ext cx="2138362" cy="1225902"/>
          </a:xfrm>
          <a:prstGeom prst="rect">
            <a:avLst/>
          </a:prstGeom>
          <a:solidFill>
            <a:schemeClr val="tx1">
              <a:lumMod val="90000"/>
              <a:lumOff val="1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4145">
              <a:defRPr/>
            </a:pPr>
            <a:r>
              <a:rPr lang="ru-RU" sz="3200" b="0" dirty="0" smtClean="0">
                <a:latin typeface="Circe Bold" panose="020B0602020203020203" pitchFamily="34" charset="-52"/>
              </a:rPr>
              <a:t>СПО</a:t>
            </a:r>
            <a:endParaRPr lang="ru-RU" sz="3200" b="0" dirty="0">
              <a:latin typeface="Circe Bold" panose="020B0602020203020203" pitchFamily="34" charset="-52"/>
            </a:endParaRPr>
          </a:p>
        </p:txBody>
      </p:sp>
      <p:sp>
        <p:nvSpPr>
          <p:cNvPr id="41" name="Заголовок 1"/>
          <p:cNvSpPr>
            <a:spLocks noGrp="1"/>
          </p:cNvSpPr>
          <p:nvPr>
            <p:ph type="title"/>
          </p:nvPr>
        </p:nvSpPr>
        <p:spPr>
          <a:xfrm>
            <a:off x="1626047" y="360973"/>
            <a:ext cx="9649072" cy="3907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31800" algn="ctr">
              <a:lnSpc>
                <a:spcPct val="100000"/>
              </a:lnSpc>
            </a:pPr>
            <a:r>
              <a:rPr lang="ru-RU" sz="3600" b="1" spc="0" dirty="0" smtClean="0">
                <a:cs typeface="+mj-lt"/>
              </a:rPr>
              <a:t>МЭО. Равные </a:t>
            </a:r>
            <a:r>
              <a:rPr lang="ru-RU" sz="3600" b="1" spc="0" dirty="0">
                <a:cs typeface="+mj-lt"/>
              </a:rPr>
              <a:t>образовательные возможности </a:t>
            </a:r>
            <a:r>
              <a:rPr lang="ru-RU" sz="3600" b="1" spc="0" dirty="0" smtClean="0">
                <a:cs typeface="+mj-lt"/>
              </a:rPr>
              <a:t>для </a:t>
            </a:r>
            <a:r>
              <a:rPr lang="ru-RU" sz="3600" b="1" spc="0" dirty="0">
                <a:cs typeface="+mj-lt"/>
              </a:rPr>
              <a:t>ВСЕХ и </a:t>
            </a:r>
            <a:r>
              <a:rPr lang="ru-RU" sz="3600" b="1" spc="0" dirty="0" err="1" smtClean="0">
                <a:cs typeface="+mj-lt"/>
              </a:rPr>
              <a:t>КАЖДОГО</a:t>
            </a:r>
            <a:endParaRPr lang="ru-RU" sz="3600" b="1" spc="0" dirty="0"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5051" y="1863090"/>
            <a:ext cx="5530949" cy="2704346"/>
          </a:xfrm>
          <a:prstGeom prst="rect">
            <a:avLst/>
          </a:prstGeom>
          <a:blipFill dpi="0" rotWithShape="1">
            <a:blip r:embed="rId1" cstate="print"/>
            <a:srcRect/>
            <a:tile tx="0" ty="254000" sx="90000" sy="9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44446" y="1714500"/>
            <a:ext cx="521491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«Рост мощного искусственного интеллекта будет либо лучшим, либо худшим из того, что когда-нибудь случится с человечеством»</a:t>
            </a:r>
            <a:endParaRPr lang="en-US" sz="2800" i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endParaRPr lang="en-US" sz="1400" i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Стивен </a:t>
            </a:r>
            <a:r>
              <a:rPr lang="ru-RU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Хокинг</a:t>
            </a:r>
            <a:endParaRPr lang="ru-RU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835" y="374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cs typeface="+mj-lt"/>
              </a:rPr>
              <a:t>География МЭО в </a:t>
            </a:r>
            <a:r>
              <a:rPr lang="ru-RU" sz="4000" b="1" dirty="0" smtClean="0">
                <a:cs typeface="+mj-lt"/>
              </a:rPr>
              <a:t>России</a:t>
            </a:r>
            <a:endParaRPr lang="ru-RU" sz="4000" b="1" dirty="0">
              <a:cs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11218" y="5816897"/>
            <a:ext cx="1174613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55285" y="6260084"/>
            <a:ext cx="149987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РЕГИОНОВ РФ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44076" y="6260084"/>
            <a:ext cx="114427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УЧИТЕЛЕЙ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6737" y="6260084"/>
            <a:ext cx="166814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44076" y="5816898"/>
            <a:ext cx="2533652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300.000+</a:t>
            </a: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73734" y="5816898"/>
            <a:ext cx="2533652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980.000+</a:t>
            </a: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70" y="1216252"/>
            <a:ext cx="8439660" cy="459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570038"/>
            <a:ext cx="8593139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7"/>
          <p:cNvGrpSpPr/>
          <p:nvPr/>
        </p:nvGrpSpPr>
        <p:grpSpPr bwMode="auto">
          <a:xfrm>
            <a:off x="1804988" y="1570038"/>
            <a:ext cx="8582025" cy="4784725"/>
            <a:chOff x="290511" y="1884090"/>
            <a:chExt cx="8582025" cy="478527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290511" y="1884091"/>
              <a:ext cx="2106612" cy="2321664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145">
                <a:defRPr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Непрерывное профессиональное  развитие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формирование сетевого профессионального педагогического сообщества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435223" y="5683412"/>
              <a:ext cx="2012950" cy="98595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24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Одарённые дети</a:t>
              </a:r>
              <a:endParaRPr lang="ru-RU" sz="2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478625" y="1884090"/>
              <a:ext cx="4389145" cy="1247917"/>
            </a:xfrm>
            <a:prstGeom prst="rect">
              <a:avLst/>
            </a:prstGeom>
            <a:solidFill>
              <a:srgbClr val="61B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15900">
                <a:defRPr/>
              </a:pP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Школы,</a:t>
              </a:r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показывающие </a:t>
              </a:r>
              <a:r>
                <a:rPr lang="ru-RU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стабильно </a:t>
              </a:r>
              <a:endPara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5900">
                <a:defRPr/>
              </a:pPr>
              <a:r>
                <a:rPr lang="ru-RU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низкие </a:t>
              </a:r>
              <a:r>
                <a:rPr lang="ru-RU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</a:t>
              </a:r>
              <a:endPara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Группа 33"/>
            <p:cNvGrpSpPr/>
            <p:nvPr/>
          </p:nvGrpSpPr>
          <p:grpSpPr bwMode="auto">
            <a:xfrm>
              <a:off x="7021509" y="3171699"/>
              <a:ext cx="1846264" cy="1578156"/>
              <a:chOff x="9450314" y="2758329"/>
              <a:chExt cx="2252991" cy="2249735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9454190" y="2758329"/>
                <a:ext cx="2249115" cy="2249735"/>
              </a:xfrm>
              <a:prstGeom prst="rect">
                <a:avLst/>
              </a:prstGeom>
              <a:solidFill>
                <a:srgbClr val="1F1F1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6"/>
              <p:cNvSpPr txBox="1">
                <a:spLocks noChangeArrowheads="1"/>
              </p:cNvSpPr>
              <p:nvPr/>
            </p:nvSpPr>
            <p:spPr bwMode="auto">
              <a:xfrm>
                <a:off x="9450314" y="3005811"/>
                <a:ext cx="2252987" cy="919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71755"/>
                <a:r>
                  <a:rPr lang="ru-RU" altLang="ru-RU" sz="1800" dirty="0">
                    <a:solidFill>
                      <a:schemeClr val="bg1"/>
                    </a:solidFill>
                  </a:rPr>
                  <a:t>Семейное</a:t>
                </a:r>
                <a:endParaRPr lang="ru-RU" altLang="ru-RU" sz="1800" dirty="0">
                  <a:solidFill>
                    <a:schemeClr val="bg1"/>
                  </a:solidFill>
                </a:endParaRPr>
              </a:p>
              <a:p>
                <a:pPr marL="71755"/>
                <a:r>
                  <a:rPr lang="ru-RU" altLang="ru-RU" sz="1800" dirty="0">
                    <a:solidFill>
                      <a:schemeClr val="bg1"/>
                    </a:solidFill>
                  </a:rPr>
                  <a:t>обучение</a:t>
                </a:r>
                <a:endParaRPr lang="ru-RU" altLang="ru-RU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Прямоугольник 28"/>
            <p:cNvSpPr/>
            <p:nvPr/>
          </p:nvSpPr>
          <p:spPr bwMode="auto">
            <a:xfrm>
              <a:off x="4486273" y="3171699"/>
              <a:ext cx="2500313" cy="2873704"/>
            </a:xfrm>
            <a:prstGeom prst="rect">
              <a:avLst/>
            </a:prstGeom>
            <a:solidFill>
              <a:srgbClr val="1F1F1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145">
                <a:defRPr/>
              </a:pP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Инклюзия</a:t>
              </a:r>
              <a:endParaRPr lang="ru-RU" sz="1600" b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r>
                <a:rPr lang="ru-RU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Обучение детей с </a:t>
              </a: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ОВЗ</a:t>
              </a:r>
              <a:endParaRPr lang="ru-RU" sz="1600" b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r>
                <a:rPr lang="ru-RU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Надомное </a:t>
              </a: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обучение</a:t>
              </a:r>
              <a:endParaRPr lang="ru-RU" sz="1600" b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145">
                <a:defRPr/>
              </a:pP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Обучающиеся</a:t>
              </a:r>
              <a:r>
                <a:rPr lang="ru-RU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, находящиеся на длительном </a:t>
              </a:r>
              <a:r>
                <a:rPr lang="ru-RU" sz="16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лечении</a:t>
              </a:r>
              <a:endParaRPr lang="ru-RU" sz="16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026273" y="5658010"/>
              <a:ext cx="1846263" cy="1011353"/>
            </a:xfrm>
            <a:prstGeom prst="rect">
              <a:avLst/>
            </a:prstGeom>
            <a:solidFill>
              <a:srgbClr val="61B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Подготовка </a:t>
              </a:r>
              <a:br>
                <a:rPr lang="ru-RU" sz="16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 ОГЭ и ЕГЭ</a:t>
              </a:r>
              <a:endParaRPr lang="ru-RU" sz="16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486273" y="6085096"/>
              <a:ext cx="2500313" cy="584267"/>
            </a:xfrm>
            <a:prstGeom prst="rect">
              <a:avLst/>
            </a:prstGeom>
            <a:solidFill>
              <a:srgbClr val="FDC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Репетитор-онлайн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026273" y="4780022"/>
              <a:ext cx="1841500" cy="847822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Тьюторство</a:t>
              </a:r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44"/>
            <p:cNvSpPr txBox="1">
              <a:spLocks noChangeArrowheads="1"/>
            </p:cNvSpPr>
            <p:nvPr/>
          </p:nvSpPr>
          <p:spPr bwMode="auto">
            <a:xfrm>
              <a:off x="2555776" y="2024844"/>
              <a:ext cx="1764196" cy="645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1800">
                  <a:solidFill>
                    <a:schemeClr val="bg1"/>
                  </a:solidFill>
                </a:rPr>
                <a:t>МАССОВАЯ ШКОЛА</a:t>
              </a:r>
              <a:endParaRPr lang="ru-RU" altLang="ru-RU" sz="1800">
                <a:solidFill>
                  <a:schemeClr val="bg1"/>
                </a:solidFill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 bwMode="auto">
          <a:xfrm>
            <a:off x="1800225" y="3919312"/>
            <a:ext cx="2119313" cy="11880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4145">
              <a:defRPr/>
            </a:pPr>
            <a:r>
              <a:rPr lang="ru-RU" sz="1400" dirty="0" smtClean="0">
                <a:solidFill>
                  <a:srgbClr val="000000"/>
                </a:solidFill>
                <a:latin typeface="Circe Bold" panose="020B0602020203020203" pitchFamily="34" charset="-52"/>
              </a:rPr>
              <a:t>Дошкольное образование</a:t>
            </a:r>
            <a:endParaRPr lang="ru-RU" sz="1400" dirty="0">
              <a:solidFill>
                <a:srgbClr val="000000"/>
              </a:solidFill>
              <a:latin typeface="Circe Bold" panose="020B0602020203020203" pitchFamily="34" charset="-52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5357374"/>
            <a:ext cx="2105025" cy="991039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 bwMode="auto">
          <a:xfrm>
            <a:off x="1811339" y="5107336"/>
            <a:ext cx="2138362" cy="1225902"/>
          </a:xfrm>
          <a:prstGeom prst="rect">
            <a:avLst/>
          </a:prstGeom>
          <a:solidFill>
            <a:schemeClr val="tx1">
              <a:lumMod val="90000"/>
              <a:lumOff val="1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4145">
              <a:defRPr/>
            </a:pPr>
            <a:r>
              <a:rPr lang="ru-RU" sz="3200" b="0" dirty="0" smtClean="0">
                <a:latin typeface="Circe Bold" panose="020B0602020203020203" pitchFamily="34" charset="-52"/>
              </a:rPr>
              <a:t>СПО</a:t>
            </a:r>
            <a:endParaRPr lang="ru-RU" sz="3200" b="0" dirty="0">
              <a:latin typeface="Circe Bold" panose="020B0602020203020203" pitchFamily="34" charset="-52"/>
            </a:endParaRPr>
          </a:p>
        </p:txBody>
      </p:sp>
      <p:sp>
        <p:nvSpPr>
          <p:cNvPr id="41" name="Заголовок 1"/>
          <p:cNvSpPr>
            <a:spLocks noGrp="1"/>
          </p:cNvSpPr>
          <p:nvPr>
            <p:ph type="title"/>
          </p:nvPr>
        </p:nvSpPr>
        <p:spPr>
          <a:xfrm>
            <a:off x="1343472" y="620688"/>
            <a:ext cx="9649072" cy="3907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31800" algn="ctr">
              <a:lnSpc>
                <a:spcPct val="100000"/>
              </a:lnSpc>
            </a:pPr>
            <a:r>
              <a:rPr lang="ru-RU" sz="3600" b="1" spc="0" dirty="0" smtClean="0">
                <a:cs typeface="+mj-lt"/>
              </a:rPr>
              <a:t>МЭО. Равные </a:t>
            </a:r>
            <a:r>
              <a:rPr lang="ru-RU" sz="3600" b="1" spc="0" dirty="0">
                <a:cs typeface="+mj-lt"/>
              </a:rPr>
              <a:t>образовательные возможности </a:t>
            </a:r>
            <a:r>
              <a:rPr lang="ru-RU" sz="3200" b="1" spc="0" dirty="0" smtClean="0">
                <a:cs typeface="+mj-lt"/>
              </a:rPr>
              <a:t>для ВСЕХ</a:t>
            </a:r>
            <a:r>
              <a:rPr lang="ru-RU" sz="3200" b="1" spc="0" dirty="0">
                <a:cs typeface="+mj-lt"/>
              </a:rPr>
              <a:t> </a:t>
            </a:r>
            <a:r>
              <a:rPr lang="ru-RU" sz="3600" b="1" spc="0" dirty="0">
                <a:cs typeface="+mj-lt"/>
              </a:rPr>
              <a:t>и </a:t>
            </a:r>
            <a:r>
              <a:rPr lang="ru-RU" sz="3600" b="1" spc="0" dirty="0" err="1" smtClean="0">
                <a:cs typeface="+mj-lt"/>
              </a:rPr>
              <a:t>КАЖДОГО</a:t>
            </a:r>
            <a:endParaRPr lang="ru-RU" sz="3600" b="1" spc="0" dirty="0"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9254"/>
            <a:ext cx="9144000" cy="720080"/>
          </a:xfrm>
        </p:spPr>
        <p:txBody>
          <a:bodyPr>
            <a:noAutofit/>
          </a:bodyPr>
          <a:lstStyle/>
          <a:p>
            <a:pPr marL="431800" algn="ctr">
              <a:lnSpc>
                <a:spcPct val="100000"/>
              </a:lnSpc>
            </a:pPr>
            <a:r>
              <a:rPr lang="ru-RU" sz="3600" b="1" dirty="0">
                <a:cs typeface="+mj-lt"/>
              </a:rPr>
              <a:t>МЭО.Детский сад</a:t>
            </a:r>
            <a:endParaRPr lang="ru-RU" sz="3600" b="1" dirty="0">
              <a:cs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16714" y="1718693"/>
            <a:ext cx="4050692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 требования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ФГОС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Универсальность: подходит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всех программ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Системно организованная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 (36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тем,180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занятий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Преемственность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 школой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сопровождение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каждого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Хрестоматийные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материалы к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каждой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теме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мультимедийные объекты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Безопасность,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соответствие требованиям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СанПин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6752"/>
            <a:ext cx="4267242" cy="5661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11" y="763258"/>
            <a:ext cx="8856617" cy="5664545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60442"/>
            <a:ext cx="9143999" cy="720080"/>
          </a:xfrm>
        </p:spPr>
        <p:txBody>
          <a:bodyPr>
            <a:noAutofit/>
          </a:bodyPr>
          <a:lstStyle/>
          <a:p>
            <a:pPr marL="431800" algn="ctr">
              <a:lnSpc>
                <a:spcPct val="100000"/>
              </a:lnSpc>
            </a:pPr>
            <a:r>
              <a:rPr lang="ru-RU" sz="3600" b="1" dirty="0" err="1" smtClean="0">
                <a:cs typeface="+mj-lt"/>
              </a:rPr>
              <a:t>МЭО.Школа</a:t>
            </a:r>
            <a:endParaRPr lang="ru-RU" sz="3600" b="1" dirty="0">
              <a:cs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88179" y="4020965"/>
            <a:ext cx="3875314" cy="2407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 smtClean="0">
                <a:latin typeface="Circe" panose="020B0502020203020203" pitchFamily="34" charset="-52"/>
              </a:rPr>
              <a:t>от </a:t>
            </a:r>
            <a:r>
              <a:rPr lang="ru-RU" sz="1100" dirty="0">
                <a:latin typeface="Circe" panose="020B0502020203020203" pitchFamily="34" charset="-52"/>
              </a:rPr>
              <a:t>обучения к </a:t>
            </a:r>
            <a:r>
              <a:rPr lang="ru-RU" sz="1100" dirty="0" smtClean="0">
                <a:latin typeface="Circe" panose="020B0502020203020203" pitchFamily="34" charset="-52"/>
              </a:rPr>
              <a:t>учению и созиданию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достижение планируемых </a:t>
            </a:r>
            <a:r>
              <a:rPr lang="ru-RU" sz="1100" dirty="0" smtClean="0">
                <a:latin typeface="Circe" panose="020B0502020203020203" pitchFamily="34" charset="-52"/>
              </a:rPr>
              <a:t>результатов</a:t>
            </a:r>
            <a:endParaRPr lang="ru-RU" sz="1100" dirty="0" smtClean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ц</a:t>
            </a:r>
            <a:r>
              <a:rPr lang="ru-RU" sz="1100" dirty="0" smtClean="0">
                <a:latin typeface="Circe" panose="020B0502020203020203" pitchFamily="34" charset="-52"/>
              </a:rPr>
              <a:t>ифровой контент </a:t>
            </a:r>
            <a:r>
              <a:rPr lang="en-US" sz="1100" dirty="0" smtClean="0">
                <a:latin typeface="Circe" panose="020B0502020203020203" pitchFamily="34" charset="-52"/>
              </a:rPr>
              <a:t>—</a:t>
            </a:r>
            <a:r>
              <a:rPr lang="ru-RU" sz="1100" dirty="0" smtClean="0">
                <a:latin typeface="Circe" panose="020B0502020203020203" pitchFamily="34" charset="-52"/>
              </a:rPr>
              <a:t> экспертиза РАН; заключение на соответствие требованиям </a:t>
            </a:r>
            <a:r>
              <a:rPr lang="ru-RU" sz="1100" dirty="0" err="1" smtClean="0">
                <a:latin typeface="Circe" panose="020B0502020203020203" pitchFamily="34" charset="-52"/>
              </a:rPr>
              <a:t>СанПин</a:t>
            </a:r>
            <a:r>
              <a:rPr lang="ru-RU" sz="1100" dirty="0" smtClean="0">
                <a:latin typeface="Circe" panose="020B0502020203020203" pitchFamily="34" charset="-52"/>
              </a:rPr>
              <a:t>;  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ситуация личностной </a:t>
            </a:r>
            <a:r>
              <a:rPr lang="ru-RU" sz="1100" dirty="0" smtClean="0">
                <a:latin typeface="Circe" panose="020B0502020203020203" pitchFamily="34" charset="-52"/>
              </a:rPr>
              <a:t>успешности каждого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проектная и исследовательская деятельность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 err="1" smtClean="0">
                <a:latin typeface="Circe" panose="020B0502020203020203" pitchFamily="34" charset="-52"/>
              </a:rPr>
              <a:t>междисциплинарность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индивидуализация и персонализация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свободный и ответственный выбор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позитивная социализация</a:t>
            </a:r>
            <a:endParaRPr lang="ru-RU" sz="1100" dirty="0">
              <a:latin typeface="Circe" panose="020B0502020203020203" pitchFamily="34" charset="-52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100" dirty="0">
                <a:latin typeface="Circe" panose="020B0502020203020203" pitchFamily="34" charset="-52"/>
              </a:rPr>
              <a:t>формирование </a:t>
            </a:r>
            <a:r>
              <a:rPr lang="ru-RU" sz="1100" dirty="0" smtClean="0">
                <a:latin typeface="Circe" panose="020B0502020203020203" pitchFamily="34" charset="-52"/>
              </a:rPr>
              <a:t>эмоционального и социального интеллекта</a:t>
            </a:r>
            <a:endParaRPr lang="ru-RU" sz="1100" dirty="0" smtClean="0">
              <a:latin typeface="Circe" panose="020B0502020203020203" pitchFamily="34" charset="-5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8496" y="1476325"/>
            <a:ext cx="3567315" cy="246890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60" y="1477967"/>
            <a:ext cx="3566542" cy="2465822"/>
          </a:xfrm>
          <a:prstGeom prst="rect">
            <a:avLst/>
          </a:prstGeom>
        </p:spPr>
      </p:pic>
      <p:sp>
        <p:nvSpPr>
          <p:cNvPr id="39" name="Прямоугольник с двумя скругленными соседними углами 38"/>
          <p:cNvSpPr/>
          <p:nvPr/>
        </p:nvSpPr>
        <p:spPr>
          <a:xfrm rot="10800000">
            <a:off x="1807460" y="3946668"/>
            <a:ext cx="3567313" cy="1366975"/>
          </a:xfrm>
          <a:prstGeom prst="round2SameRect">
            <a:avLst/>
          </a:prstGeom>
          <a:solidFill>
            <a:srgbClr val="85D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0800000">
            <a:off x="6808498" y="3946668"/>
            <a:ext cx="3567313" cy="1366975"/>
          </a:xfrm>
          <a:prstGeom prst="round2SameRect">
            <a:avLst/>
          </a:prstGeom>
          <a:solidFill>
            <a:srgbClr val="85D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/>
          <p:nvPr/>
        </p:nvSpPr>
        <p:spPr>
          <a:xfrm>
            <a:off x="3518239" y="1474885"/>
            <a:ext cx="5155522" cy="1022146"/>
          </a:xfrm>
          <a:custGeom>
            <a:avLst/>
            <a:gdLst/>
            <a:ahLst/>
            <a:cxnLst/>
            <a:rect l="l" t="t" r="r" b="b"/>
            <a:pathLst>
              <a:path w="4051300" h="1358264">
                <a:moveTo>
                  <a:pt x="3914991" y="0"/>
                </a:moveTo>
                <a:lnTo>
                  <a:pt x="133982" y="11"/>
                </a:lnTo>
                <a:lnTo>
                  <a:pt x="91567" y="7359"/>
                </a:lnTo>
                <a:lnTo>
                  <a:pt x="54776" y="26794"/>
                </a:lnTo>
                <a:lnTo>
                  <a:pt x="25794" y="56133"/>
                </a:lnTo>
                <a:lnTo>
                  <a:pt x="6803" y="93192"/>
                </a:lnTo>
                <a:lnTo>
                  <a:pt x="84" y="133994"/>
                </a:lnTo>
                <a:lnTo>
                  <a:pt x="0" y="1223889"/>
                </a:lnTo>
                <a:lnTo>
                  <a:pt x="971" y="1238518"/>
                </a:lnTo>
                <a:lnTo>
                  <a:pt x="12590" y="1279301"/>
                </a:lnTo>
                <a:lnTo>
                  <a:pt x="35569" y="1313731"/>
                </a:lnTo>
                <a:lnTo>
                  <a:pt x="67724" y="1339626"/>
                </a:lnTo>
                <a:lnTo>
                  <a:pt x="106872" y="1354801"/>
                </a:lnTo>
                <a:lnTo>
                  <a:pt x="135776" y="1357884"/>
                </a:lnTo>
                <a:lnTo>
                  <a:pt x="3916786" y="1357872"/>
                </a:lnTo>
                <a:lnTo>
                  <a:pt x="3959201" y="1350524"/>
                </a:lnTo>
                <a:lnTo>
                  <a:pt x="3995992" y="1331089"/>
                </a:lnTo>
                <a:lnTo>
                  <a:pt x="4024974" y="1301750"/>
                </a:lnTo>
                <a:lnTo>
                  <a:pt x="4043964" y="1264691"/>
                </a:lnTo>
                <a:lnTo>
                  <a:pt x="4050684" y="1223889"/>
                </a:lnTo>
                <a:lnTo>
                  <a:pt x="4050768" y="133994"/>
                </a:lnTo>
                <a:lnTo>
                  <a:pt x="4049797" y="119365"/>
                </a:lnTo>
                <a:lnTo>
                  <a:pt x="4038177" y="78582"/>
                </a:lnTo>
                <a:lnTo>
                  <a:pt x="4015199" y="44152"/>
                </a:lnTo>
                <a:lnTo>
                  <a:pt x="3983044" y="18257"/>
                </a:lnTo>
                <a:lnTo>
                  <a:pt x="3943896" y="3082"/>
                </a:lnTo>
                <a:lnTo>
                  <a:pt x="3914991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bg1"/>
            </a:glow>
          </a:effectLst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76025" y="1764776"/>
            <a:ext cx="4439950" cy="44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4000"/>
              </a:lnSpc>
              <a:spcBef>
                <a:spcPts val="600"/>
              </a:spcBef>
            </a:pP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800" b="1" spc="-1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тре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бн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sz="18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и во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800" b="1" spc="-3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ти </a:t>
            </a:r>
            <a:r>
              <a:rPr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</a:t>
            </a:r>
            <a:r>
              <a:rPr sz="18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чн</a:t>
            </a:r>
            <a:r>
              <a:rPr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8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74000"/>
              </a:lnSpc>
              <a:spcBef>
                <a:spcPts val="600"/>
              </a:spcBef>
            </a:pP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оз</a:t>
            </a:r>
            <a:r>
              <a:rPr sz="1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2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сти</a:t>
            </a:r>
            <a:r>
              <a:rPr sz="12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роени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sz="1200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-35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ри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sz="1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став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200" spc="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sz="12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ща</a:t>
            </a:r>
            <a:r>
              <a:rPr sz="1200" spc="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16"/>
          <p:cNvSpPr/>
          <p:nvPr/>
        </p:nvSpPr>
        <p:spPr>
          <a:xfrm>
            <a:off x="6808498" y="5743682"/>
            <a:ext cx="3575233" cy="914400"/>
          </a:xfrm>
          <a:custGeom>
            <a:avLst/>
            <a:gdLst/>
            <a:ahLst/>
            <a:cxnLst/>
            <a:rect l="l" t="t" r="r" b="b"/>
            <a:pathLst>
              <a:path w="3313429" h="914400">
                <a:moveTo>
                  <a:pt x="3160776" y="0"/>
                </a:moveTo>
                <a:lnTo>
                  <a:pt x="138125" y="659"/>
                </a:lnTo>
                <a:lnTo>
                  <a:pt x="96611" y="10534"/>
                </a:lnTo>
                <a:lnTo>
                  <a:pt x="60377" y="30908"/>
                </a:lnTo>
                <a:lnTo>
                  <a:pt x="31158" y="60048"/>
                </a:lnTo>
                <a:lnTo>
                  <a:pt x="10687" y="96221"/>
                </a:lnTo>
                <a:lnTo>
                  <a:pt x="700" y="137696"/>
                </a:lnTo>
                <a:lnTo>
                  <a:pt x="0" y="152399"/>
                </a:lnTo>
                <a:lnTo>
                  <a:pt x="645" y="761987"/>
                </a:lnTo>
                <a:lnTo>
                  <a:pt x="5994" y="804452"/>
                </a:lnTo>
                <a:lnTo>
                  <a:pt x="23063" y="842640"/>
                </a:lnTo>
                <a:lnTo>
                  <a:pt x="49476" y="874390"/>
                </a:lnTo>
                <a:lnTo>
                  <a:pt x="83497" y="897968"/>
                </a:lnTo>
                <a:lnTo>
                  <a:pt x="123394" y="911642"/>
                </a:lnTo>
                <a:lnTo>
                  <a:pt x="152400" y="914399"/>
                </a:lnTo>
                <a:lnTo>
                  <a:pt x="3175059" y="913739"/>
                </a:lnTo>
                <a:lnTo>
                  <a:pt x="3216571" y="903860"/>
                </a:lnTo>
                <a:lnTo>
                  <a:pt x="3252803" y="883483"/>
                </a:lnTo>
                <a:lnTo>
                  <a:pt x="3282020" y="854340"/>
                </a:lnTo>
                <a:lnTo>
                  <a:pt x="3302489" y="818165"/>
                </a:lnTo>
                <a:lnTo>
                  <a:pt x="3312475" y="776690"/>
                </a:lnTo>
                <a:lnTo>
                  <a:pt x="3313176" y="761987"/>
                </a:lnTo>
                <a:lnTo>
                  <a:pt x="3312531" y="152399"/>
                </a:lnTo>
                <a:lnTo>
                  <a:pt x="3307184" y="109943"/>
                </a:lnTo>
                <a:lnTo>
                  <a:pt x="3290115" y="71755"/>
                </a:lnTo>
                <a:lnTo>
                  <a:pt x="3263703" y="40006"/>
                </a:lnTo>
                <a:lnTo>
                  <a:pt x="3229680" y="16429"/>
                </a:lnTo>
                <a:lnTo>
                  <a:pt x="3189782" y="2757"/>
                </a:lnTo>
                <a:lnTo>
                  <a:pt x="316077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 rtlCol="0"/>
          <a:lstStyle/>
          <a:p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19"/>
          <p:cNvSpPr/>
          <p:nvPr/>
        </p:nvSpPr>
        <p:spPr>
          <a:xfrm>
            <a:off x="8353544" y="5313643"/>
            <a:ext cx="485140" cy="595504"/>
          </a:xfrm>
          <a:custGeom>
            <a:avLst/>
            <a:gdLst/>
            <a:ahLst/>
            <a:cxnLst/>
            <a:rect l="l" t="t" r="r" b="b"/>
            <a:pathLst>
              <a:path w="485139" h="489585">
                <a:moveTo>
                  <a:pt x="363473" y="242315"/>
                </a:moveTo>
                <a:lnTo>
                  <a:pt x="121157" y="242315"/>
                </a:lnTo>
                <a:lnTo>
                  <a:pt x="121157" y="489203"/>
                </a:lnTo>
                <a:lnTo>
                  <a:pt x="363473" y="489203"/>
                </a:lnTo>
                <a:lnTo>
                  <a:pt x="363473" y="242315"/>
                </a:lnTo>
                <a:close/>
              </a:path>
              <a:path w="485139" h="489585">
                <a:moveTo>
                  <a:pt x="242315" y="0"/>
                </a:moveTo>
                <a:lnTo>
                  <a:pt x="0" y="242315"/>
                </a:lnTo>
                <a:lnTo>
                  <a:pt x="484631" y="242315"/>
                </a:lnTo>
                <a:lnTo>
                  <a:pt x="242315" y="0"/>
                </a:lnTo>
                <a:close/>
              </a:path>
            </a:pathLst>
          </a:custGeom>
          <a:gradFill>
            <a:gsLst>
              <a:gs pos="0">
                <a:srgbClr val="85DBE9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64598" y="4067465"/>
            <a:ext cx="3286125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600" b="1" spc="-85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ре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ова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ия</a:t>
            </a:r>
            <a:r>
              <a:rPr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6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b="1" spc="-45" dirty="0" smtClean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дар</a:t>
            </a:r>
            <a:r>
              <a:rPr sz="16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тва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83501" y="4296798"/>
            <a:ext cx="1417079" cy="477520"/>
          </a:xfrm>
          <a:custGeom>
            <a:avLst/>
            <a:gdLst/>
            <a:ahLst/>
            <a:cxnLst/>
            <a:rect l="l" t="t" r="r" b="b"/>
            <a:pathLst>
              <a:path w="1018539" h="477520">
                <a:moveTo>
                  <a:pt x="877685" y="380136"/>
                </a:moveTo>
                <a:lnTo>
                  <a:pt x="237032" y="380136"/>
                </a:lnTo>
                <a:lnTo>
                  <a:pt x="780186" y="382219"/>
                </a:lnTo>
                <a:lnTo>
                  <a:pt x="779818" y="477253"/>
                </a:lnTo>
                <a:lnTo>
                  <a:pt x="877685" y="380136"/>
                </a:lnTo>
                <a:close/>
              </a:path>
              <a:path w="1018539" h="477520">
                <a:moveTo>
                  <a:pt x="238493" y="0"/>
                </a:moveTo>
                <a:lnTo>
                  <a:pt x="0" y="236664"/>
                </a:lnTo>
                <a:lnTo>
                  <a:pt x="236664" y="475170"/>
                </a:lnTo>
                <a:lnTo>
                  <a:pt x="237032" y="380136"/>
                </a:lnTo>
                <a:lnTo>
                  <a:pt x="877685" y="380136"/>
                </a:lnTo>
                <a:lnTo>
                  <a:pt x="1018311" y="240588"/>
                </a:lnTo>
                <a:lnTo>
                  <a:pt x="875952" y="97129"/>
                </a:lnTo>
                <a:lnTo>
                  <a:pt x="781278" y="97129"/>
                </a:lnTo>
                <a:lnTo>
                  <a:pt x="238125" y="95034"/>
                </a:lnTo>
                <a:lnTo>
                  <a:pt x="238493" y="0"/>
                </a:lnTo>
                <a:close/>
              </a:path>
              <a:path w="1018539" h="477520">
                <a:moveTo>
                  <a:pt x="781646" y="2095"/>
                </a:moveTo>
                <a:lnTo>
                  <a:pt x="781278" y="97129"/>
                </a:lnTo>
                <a:lnTo>
                  <a:pt x="875952" y="97129"/>
                </a:lnTo>
                <a:lnTo>
                  <a:pt x="781646" y="2095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062998" y="4435222"/>
            <a:ext cx="3303048" cy="676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70865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Личностные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качества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70865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Общеобразовательные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компетенции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70865"/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Общ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епро</a:t>
            </a:r>
            <a:r>
              <a:rPr sz="1100" b="1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сс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ион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льн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2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70865"/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sz="1100" b="1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сс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ион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b="1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льн</a:t>
            </a:r>
            <a:r>
              <a:rPr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sz="1100" spc="2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2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08269" y="5743682"/>
            <a:ext cx="3575233" cy="914400"/>
          </a:xfrm>
          <a:custGeom>
            <a:avLst/>
            <a:gdLst/>
            <a:ahLst/>
            <a:cxnLst/>
            <a:rect l="l" t="t" r="r" b="b"/>
            <a:pathLst>
              <a:path w="3313429" h="914400">
                <a:moveTo>
                  <a:pt x="3160776" y="0"/>
                </a:moveTo>
                <a:lnTo>
                  <a:pt x="138125" y="659"/>
                </a:lnTo>
                <a:lnTo>
                  <a:pt x="96611" y="10534"/>
                </a:lnTo>
                <a:lnTo>
                  <a:pt x="60377" y="30908"/>
                </a:lnTo>
                <a:lnTo>
                  <a:pt x="31158" y="60048"/>
                </a:lnTo>
                <a:lnTo>
                  <a:pt x="10687" y="96221"/>
                </a:lnTo>
                <a:lnTo>
                  <a:pt x="700" y="137696"/>
                </a:lnTo>
                <a:lnTo>
                  <a:pt x="0" y="152399"/>
                </a:lnTo>
                <a:lnTo>
                  <a:pt x="645" y="761987"/>
                </a:lnTo>
                <a:lnTo>
                  <a:pt x="5994" y="804452"/>
                </a:lnTo>
                <a:lnTo>
                  <a:pt x="23063" y="842640"/>
                </a:lnTo>
                <a:lnTo>
                  <a:pt x="49476" y="874390"/>
                </a:lnTo>
                <a:lnTo>
                  <a:pt x="83497" y="897968"/>
                </a:lnTo>
                <a:lnTo>
                  <a:pt x="123394" y="911642"/>
                </a:lnTo>
                <a:lnTo>
                  <a:pt x="152400" y="914399"/>
                </a:lnTo>
                <a:lnTo>
                  <a:pt x="3175059" y="913739"/>
                </a:lnTo>
                <a:lnTo>
                  <a:pt x="3216571" y="903860"/>
                </a:lnTo>
                <a:lnTo>
                  <a:pt x="3252803" y="883483"/>
                </a:lnTo>
                <a:lnTo>
                  <a:pt x="3282020" y="854340"/>
                </a:lnTo>
                <a:lnTo>
                  <a:pt x="3302489" y="818165"/>
                </a:lnTo>
                <a:lnTo>
                  <a:pt x="3312475" y="776690"/>
                </a:lnTo>
                <a:lnTo>
                  <a:pt x="3313176" y="761987"/>
                </a:lnTo>
                <a:lnTo>
                  <a:pt x="3312531" y="152399"/>
                </a:lnTo>
                <a:lnTo>
                  <a:pt x="3307184" y="109943"/>
                </a:lnTo>
                <a:lnTo>
                  <a:pt x="3290115" y="71755"/>
                </a:lnTo>
                <a:lnTo>
                  <a:pt x="3263703" y="40006"/>
                </a:lnTo>
                <a:lnTo>
                  <a:pt x="3229680" y="16429"/>
                </a:lnTo>
                <a:lnTo>
                  <a:pt x="3189782" y="2757"/>
                </a:lnTo>
                <a:lnTo>
                  <a:pt x="316077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 rtlCol="0"/>
          <a:lstStyle/>
          <a:p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63028" y="5906465"/>
            <a:ext cx="3265714" cy="55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фесси</a:t>
            </a:r>
            <a:r>
              <a:rPr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ые </a:t>
            </a:r>
            <a:r>
              <a:rPr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53315" y="5313643"/>
            <a:ext cx="485140" cy="595504"/>
          </a:xfrm>
          <a:custGeom>
            <a:avLst/>
            <a:gdLst/>
            <a:ahLst/>
            <a:cxnLst/>
            <a:rect l="l" t="t" r="r" b="b"/>
            <a:pathLst>
              <a:path w="485139" h="489585">
                <a:moveTo>
                  <a:pt x="363473" y="242315"/>
                </a:moveTo>
                <a:lnTo>
                  <a:pt x="121157" y="242315"/>
                </a:lnTo>
                <a:lnTo>
                  <a:pt x="121157" y="489203"/>
                </a:lnTo>
                <a:lnTo>
                  <a:pt x="363473" y="489203"/>
                </a:lnTo>
                <a:lnTo>
                  <a:pt x="363473" y="242315"/>
                </a:lnTo>
                <a:close/>
              </a:path>
              <a:path w="485139" h="489585">
                <a:moveTo>
                  <a:pt x="242315" y="0"/>
                </a:moveTo>
                <a:lnTo>
                  <a:pt x="0" y="242315"/>
                </a:lnTo>
                <a:lnTo>
                  <a:pt x="484631" y="242315"/>
                </a:lnTo>
                <a:lnTo>
                  <a:pt x="242315" y="0"/>
                </a:lnTo>
                <a:close/>
              </a:path>
            </a:pathLst>
          </a:custGeom>
          <a:gradFill>
            <a:gsLst>
              <a:gs pos="0">
                <a:srgbClr val="85DBE9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7745041" y="6044965"/>
            <a:ext cx="1702146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1800" b="1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</a:t>
            </a:r>
            <a:r>
              <a:rPr sz="1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2062308" y="4067465"/>
            <a:ext cx="3321194" cy="24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145" marR="570865" indent="-144145"/>
            <a:r>
              <a:rPr sz="1600" b="1" spc="-85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</a:t>
            </a:r>
            <a:r>
              <a:rPr sz="16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ова</a:t>
            </a:r>
            <a:r>
              <a:rPr sz="16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ия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работодателя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7"/>
          <p:cNvSpPr txBox="1"/>
          <p:nvPr/>
        </p:nvSpPr>
        <p:spPr>
          <a:xfrm>
            <a:off x="7097066" y="4435222"/>
            <a:ext cx="2960396" cy="676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1750"/>
            <a:r>
              <a:rPr sz="11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Общее</a:t>
            </a:r>
            <a:r>
              <a:rPr sz="11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r>
              <a:rPr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общеоб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ьны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, л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ичн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ост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е,</a:t>
            </a:r>
            <a:r>
              <a:rPr sz="11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общек</a:t>
            </a:r>
            <a:r>
              <a:rPr sz="1100" spc="-2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100" spc="-8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sz="11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ур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31750"/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Уро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1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</a:t>
            </a:r>
            <a:r>
              <a:rPr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sz="1100" spc="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ква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ли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кац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1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 о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зо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ния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8"/>
          <p:cNvSpPr/>
          <p:nvPr/>
        </p:nvSpPr>
        <p:spPr>
          <a:xfrm>
            <a:off x="5376718" y="5967200"/>
            <a:ext cx="1417079" cy="477520"/>
          </a:xfrm>
          <a:custGeom>
            <a:avLst/>
            <a:gdLst/>
            <a:ahLst/>
            <a:cxnLst/>
            <a:rect l="l" t="t" r="r" b="b"/>
            <a:pathLst>
              <a:path w="1018539" h="477520">
                <a:moveTo>
                  <a:pt x="877685" y="380136"/>
                </a:moveTo>
                <a:lnTo>
                  <a:pt x="237032" y="380136"/>
                </a:lnTo>
                <a:lnTo>
                  <a:pt x="780186" y="382219"/>
                </a:lnTo>
                <a:lnTo>
                  <a:pt x="779818" y="477253"/>
                </a:lnTo>
                <a:lnTo>
                  <a:pt x="877685" y="380136"/>
                </a:lnTo>
                <a:close/>
              </a:path>
              <a:path w="1018539" h="477520">
                <a:moveTo>
                  <a:pt x="238493" y="0"/>
                </a:moveTo>
                <a:lnTo>
                  <a:pt x="0" y="236664"/>
                </a:lnTo>
                <a:lnTo>
                  <a:pt x="236664" y="475170"/>
                </a:lnTo>
                <a:lnTo>
                  <a:pt x="237032" y="380136"/>
                </a:lnTo>
                <a:lnTo>
                  <a:pt x="877685" y="380136"/>
                </a:lnTo>
                <a:lnTo>
                  <a:pt x="1018311" y="240588"/>
                </a:lnTo>
                <a:lnTo>
                  <a:pt x="875952" y="97129"/>
                </a:lnTo>
                <a:lnTo>
                  <a:pt x="781278" y="97129"/>
                </a:lnTo>
                <a:lnTo>
                  <a:pt x="238125" y="95034"/>
                </a:lnTo>
                <a:lnTo>
                  <a:pt x="238493" y="0"/>
                </a:lnTo>
                <a:close/>
              </a:path>
              <a:path w="1018539" h="477520">
                <a:moveTo>
                  <a:pt x="781646" y="2095"/>
                </a:moveTo>
                <a:lnTo>
                  <a:pt x="781278" y="97129"/>
                </a:lnTo>
                <a:lnTo>
                  <a:pt x="875952" y="97129"/>
                </a:lnTo>
                <a:lnTo>
                  <a:pt x="781646" y="209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8"/>
          <p:cNvSpPr/>
          <p:nvPr/>
        </p:nvSpPr>
        <p:spPr>
          <a:xfrm rot="5400000" flipH="1">
            <a:off x="6490760" y="2997074"/>
            <a:ext cx="1391651" cy="458745"/>
          </a:xfrm>
          <a:custGeom>
            <a:avLst/>
            <a:gdLst/>
            <a:ahLst/>
            <a:cxnLst/>
            <a:rect l="l" t="t" r="r" b="b"/>
            <a:pathLst>
              <a:path w="1018539" h="477520">
                <a:moveTo>
                  <a:pt x="877685" y="380136"/>
                </a:moveTo>
                <a:lnTo>
                  <a:pt x="237032" y="380136"/>
                </a:lnTo>
                <a:lnTo>
                  <a:pt x="780186" y="382219"/>
                </a:lnTo>
                <a:lnTo>
                  <a:pt x="779818" y="477253"/>
                </a:lnTo>
                <a:lnTo>
                  <a:pt x="877685" y="380136"/>
                </a:lnTo>
                <a:close/>
              </a:path>
              <a:path w="1018539" h="477520">
                <a:moveTo>
                  <a:pt x="238493" y="0"/>
                </a:moveTo>
                <a:lnTo>
                  <a:pt x="0" y="236664"/>
                </a:lnTo>
                <a:lnTo>
                  <a:pt x="236664" y="475170"/>
                </a:lnTo>
                <a:lnTo>
                  <a:pt x="237032" y="380136"/>
                </a:lnTo>
                <a:lnTo>
                  <a:pt x="877685" y="380136"/>
                </a:lnTo>
                <a:lnTo>
                  <a:pt x="1018311" y="240588"/>
                </a:lnTo>
                <a:lnTo>
                  <a:pt x="875952" y="97129"/>
                </a:lnTo>
                <a:lnTo>
                  <a:pt x="781278" y="97129"/>
                </a:lnTo>
                <a:lnTo>
                  <a:pt x="238125" y="95034"/>
                </a:lnTo>
                <a:lnTo>
                  <a:pt x="238493" y="0"/>
                </a:lnTo>
                <a:close/>
              </a:path>
              <a:path w="1018539" h="477520">
                <a:moveTo>
                  <a:pt x="781646" y="2095"/>
                </a:moveTo>
                <a:lnTo>
                  <a:pt x="781278" y="97129"/>
                </a:lnTo>
                <a:lnTo>
                  <a:pt x="875952" y="97129"/>
                </a:lnTo>
                <a:lnTo>
                  <a:pt x="781646" y="2095"/>
                </a:lnTo>
                <a:close/>
              </a:path>
            </a:pathLst>
          </a:custGeom>
          <a:gradFill>
            <a:gsLst>
              <a:gs pos="0">
                <a:srgbClr val="85DBE9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glow rad="63500">
              <a:schemeClr val="bg1"/>
            </a:glow>
          </a:effectLst>
        </p:spPr>
        <p:txBody>
          <a:bodyPr wrap="square" lIns="0" tIns="0" rIns="0" bIns="0" rtlCol="0"/>
          <a:lstStyle/>
          <a:p/>
        </p:txBody>
      </p:sp>
      <p:sp>
        <p:nvSpPr>
          <p:cNvPr id="42" name="object 8"/>
          <p:cNvSpPr/>
          <p:nvPr/>
        </p:nvSpPr>
        <p:spPr>
          <a:xfrm rot="5400000" flipH="1">
            <a:off x="4292139" y="2997074"/>
            <a:ext cx="1391651" cy="458745"/>
          </a:xfrm>
          <a:custGeom>
            <a:avLst/>
            <a:gdLst/>
            <a:ahLst/>
            <a:cxnLst/>
            <a:rect l="l" t="t" r="r" b="b"/>
            <a:pathLst>
              <a:path w="1018539" h="477520">
                <a:moveTo>
                  <a:pt x="877685" y="380136"/>
                </a:moveTo>
                <a:lnTo>
                  <a:pt x="237032" y="380136"/>
                </a:lnTo>
                <a:lnTo>
                  <a:pt x="780186" y="382219"/>
                </a:lnTo>
                <a:lnTo>
                  <a:pt x="779818" y="477253"/>
                </a:lnTo>
                <a:lnTo>
                  <a:pt x="877685" y="380136"/>
                </a:lnTo>
                <a:close/>
              </a:path>
              <a:path w="1018539" h="477520">
                <a:moveTo>
                  <a:pt x="238493" y="0"/>
                </a:moveTo>
                <a:lnTo>
                  <a:pt x="0" y="236664"/>
                </a:lnTo>
                <a:lnTo>
                  <a:pt x="236664" y="475170"/>
                </a:lnTo>
                <a:lnTo>
                  <a:pt x="237032" y="380136"/>
                </a:lnTo>
                <a:lnTo>
                  <a:pt x="877685" y="380136"/>
                </a:lnTo>
                <a:lnTo>
                  <a:pt x="1018311" y="240588"/>
                </a:lnTo>
                <a:lnTo>
                  <a:pt x="875952" y="97129"/>
                </a:lnTo>
                <a:lnTo>
                  <a:pt x="781278" y="97129"/>
                </a:lnTo>
                <a:lnTo>
                  <a:pt x="238125" y="95034"/>
                </a:lnTo>
                <a:lnTo>
                  <a:pt x="238493" y="0"/>
                </a:lnTo>
                <a:close/>
              </a:path>
              <a:path w="1018539" h="477520">
                <a:moveTo>
                  <a:pt x="781646" y="2095"/>
                </a:moveTo>
                <a:lnTo>
                  <a:pt x="781278" y="97129"/>
                </a:lnTo>
                <a:lnTo>
                  <a:pt x="875952" y="97129"/>
                </a:lnTo>
                <a:lnTo>
                  <a:pt x="781646" y="2095"/>
                </a:lnTo>
                <a:close/>
              </a:path>
            </a:pathLst>
          </a:custGeom>
          <a:gradFill>
            <a:gsLst>
              <a:gs pos="0">
                <a:srgbClr val="85DBE9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glow rad="63500">
              <a:schemeClr val="bg1"/>
            </a:glow>
          </a:effectLst>
        </p:spPr>
        <p:txBody>
          <a:bodyPr wrap="square" lIns="0" tIns="0" rIns="0" bIns="0" rtlCol="0"/>
          <a:lstStyle/>
          <a:p/>
        </p:txBody>
      </p:sp>
      <p:sp>
        <p:nvSpPr>
          <p:cNvPr id="2" name="Текстовое поле 1"/>
          <p:cNvSpPr txBox="1"/>
          <p:nvPr/>
        </p:nvSpPr>
        <p:spPr>
          <a:xfrm>
            <a:off x="516890" y="138430"/>
            <a:ext cx="111588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31800">
              <a:lnSpc>
                <a:spcPct val="100000"/>
              </a:lnSpc>
            </a:pPr>
            <a:r>
              <a:rPr lang="ru-RU" sz="3600" b="1" dirty="0" smtClean="0">
                <a:latin typeface="+mj-lt"/>
                <a:cs typeface="+mj-lt"/>
                <a:sym typeface="+mn-ea"/>
              </a:rPr>
              <a:t>МЭО </a:t>
            </a:r>
            <a:r>
              <a:rPr lang="en-US" sz="3600" b="1" dirty="0" smtClean="0">
                <a:latin typeface="+mj-lt"/>
                <a:cs typeface="+mj-lt"/>
                <a:sym typeface="+mn-ea"/>
              </a:rPr>
              <a:t>—</a:t>
            </a:r>
            <a:r>
              <a:rPr lang="ru-RU" sz="3600" b="1" dirty="0" smtClean="0">
                <a:latin typeface="+mj-lt"/>
                <a:cs typeface="+mj-lt"/>
                <a:sym typeface="+mn-ea"/>
              </a:rPr>
              <a:t> компонент образовательной программы </a:t>
            </a:r>
            <a:endParaRPr lang="ru-RU" sz="3600" b="1" dirty="0" smtClean="0">
              <a:latin typeface="+mj-lt"/>
              <a:cs typeface="+mj-lt"/>
              <a:sym typeface="+mn-ea"/>
            </a:endParaRPr>
          </a:p>
          <a:p>
            <a:pPr marL="431800">
              <a:lnSpc>
                <a:spcPct val="100000"/>
              </a:lnSpc>
            </a:pPr>
            <a:r>
              <a:rPr lang="ru-RU" sz="3600" b="1" dirty="0" err="1" smtClean="0">
                <a:latin typeface="+mj-lt"/>
                <a:cs typeface="+mj-lt"/>
                <a:sym typeface="+mn-ea"/>
              </a:rPr>
              <a:t>СПО</a:t>
            </a:r>
            <a:r>
              <a:rPr lang="en-US" sz="3600" b="1" dirty="0" smtClean="0">
                <a:latin typeface="+mj-lt"/>
                <a:cs typeface="+mj-lt"/>
                <a:sym typeface="+mn-ea"/>
              </a:rPr>
              <a:t> </a:t>
            </a:r>
            <a:r>
              <a:rPr lang="ru-RU" sz="3600" b="1" dirty="0" smtClean="0">
                <a:latin typeface="+mj-lt"/>
                <a:cs typeface="+mj-lt"/>
                <a:sym typeface="+mn-ea"/>
              </a:rPr>
              <a:t>в части реализации ФГОС общего образования</a:t>
            </a:r>
            <a:endParaRPr lang="ru-RU" altLang="en-US" sz="3600" b="1">
              <a:latin typeface="+mj-lt"/>
              <a:cs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69802"/>
            <a:ext cx="9144000" cy="275844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33195" y="262255"/>
            <a:ext cx="9990455" cy="720090"/>
          </a:xfrm>
        </p:spPr>
        <p:txBody>
          <a:bodyPr>
            <a:noAutofit/>
          </a:bodyPr>
          <a:lstStyle/>
          <a:p>
            <a:pPr marL="431800" algn="ctr">
              <a:lnSpc>
                <a:spcPct val="100000"/>
              </a:lnSpc>
            </a:pPr>
            <a:r>
              <a:rPr lang="ru-RU" sz="3600" b="1" dirty="0">
                <a:cs typeface="+mj-lt"/>
              </a:rPr>
              <a:t>МЭО. Дети с </a:t>
            </a:r>
            <a:r>
              <a:rPr lang="ru-RU" sz="3600" b="1" dirty="0" smtClean="0">
                <a:cs typeface="+mj-lt"/>
              </a:rPr>
              <a:t>ограниченными </a:t>
            </a:r>
            <a:br>
              <a:rPr lang="ru-RU" sz="3600" b="1" dirty="0" smtClean="0">
                <a:cs typeface="+mj-lt"/>
              </a:rPr>
            </a:br>
            <a:r>
              <a:rPr lang="ru-RU" sz="3600" b="1" dirty="0" smtClean="0">
                <a:cs typeface="+mj-lt"/>
              </a:rPr>
              <a:t>возможностями </a:t>
            </a:r>
            <a:r>
              <a:rPr lang="ru-RU" sz="3600" b="1" dirty="0">
                <a:cs typeface="+mj-lt"/>
              </a:rPr>
              <a:t>здоровья</a:t>
            </a:r>
            <a:endParaRPr lang="ru-RU" sz="3600" b="1" dirty="0">
              <a:cs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31420" y="4299125"/>
            <a:ext cx="8231780" cy="208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rgbClr val="B6452D"/>
              </a:buClr>
              <a:buSzPct val="120000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ПЯТЬ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АДАПТИРОВАННЫХ ОБРАЗОВАТЕЛЬНЫХ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нарушением речи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тяжёлым нарушением речи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задержкой психического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развития (темповое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временное отставание)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задержкой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психического развития (церебрально-органического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генеза)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Дети с легкой степенью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умственной отсталости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7957" y="1470302"/>
            <a:ext cx="2991397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irce Bold" panose="020B0602020203020203" pitchFamily="34" charset="-52"/>
              </a:rPr>
              <a:t>Обеспечение </a:t>
            </a:r>
            <a:r>
              <a:rPr lang="ru-RU" dirty="0" smtClean="0">
                <a:latin typeface="Circe Bold" panose="020B0602020203020203" pitchFamily="34" charset="-52"/>
              </a:rPr>
              <a:t>адаптивной дифференцированной образовательной среды </a:t>
            </a:r>
            <a:r>
              <a:rPr lang="ru-RU" dirty="0">
                <a:latin typeface="Circe Bold" panose="020B0602020203020203" pitchFamily="34" charset="-52"/>
              </a:rPr>
              <a:t>для детей </a:t>
            </a:r>
            <a:r>
              <a:rPr lang="ru-RU" dirty="0" smtClean="0">
                <a:latin typeface="Circe Bold" panose="020B0602020203020203" pitchFamily="34" charset="-52"/>
              </a:rPr>
              <a:t>с особыми образовательными потребностями</a:t>
            </a:r>
            <a:endParaRPr lang="ru-RU" dirty="0">
              <a:latin typeface="Circe Bold" panose="020B0602020203020203" pitchFamily="34" charset="-5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70050" y="250612"/>
            <a:ext cx="9143999" cy="720080"/>
          </a:xfrm>
        </p:spPr>
        <p:txBody>
          <a:bodyPr>
            <a:noAutofit/>
          </a:bodyPr>
          <a:lstStyle/>
          <a:p>
            <a:pPr marL="431800" algn="ctr">
              <a:lnSpc>
                <a:spcPct val="100000"/>
              </a:lnSpc>
            </a:pPr>
            <a:r>
              <a:rPr lang="ru-RU" sz="3600" dirty="0">
                <a:latin typeface="+mj-ea"/>
                <a:cs typeface="+mj-ea"/>
              </a:rPr>
              <a:t>МЭО. Одарённые </a:t>
            </a:r>
            <a:r>
              <a:rPr lang="ru-RU" sz="3600" dirty="0" smtClean="0">
                <a:latin typeface="+mj-ea"/>
                <a:cs typeface="+mj-ea"/>
              </a:rPr>
              <a:t>и высокомотивированные дети</a:t>
            </a:r>
            <a:endParaRPr lang="ru-RU" sz="3600" dirty="0">
              <a:latin typeface="+mj-ea"/>
              <a:cs typeface="+mj-e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8734" y="4490603"/>
            <a:ext cx="846767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144145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высокомотивированных и одарённых детей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основе персонализированного обучения и реализации индивидуальных образовательных маршрутов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8734" y="5350831"/>
            <a:ext cx="3486375" cy="124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144145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организации учебного процесса: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140" lvl="2" indent="-14414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 олимпиадам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140" lvl="2" indent="-14414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Внутришкольная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сеть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140" lvl="2" indent="-14414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Региональная сеть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26389" y="5350831"/>
            <a:ext cx="4267200" cy="1460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144145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цифровые учебные материалы, в том числе: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140" lvl="2" indent="-1714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Сборники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подготовке к олимпиадам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140" lvl="2" indent="-1714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Сборники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межпредметных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заданий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140" lvl="2" indent="-1714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Сборники проектной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исследовательской деятельности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3152"/>
            <a:ext cx="9144000" cy="2720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/>
          <p:nvPr/>
        </p:nvSpPr>
        <p:spPr>
          <a:xfrm>
            <a:off x="3703320" y="1059592"/>
            <a:ext cx="8218170" cy="5458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Принимающий ценность и неповторимость, права и свободы других людей, эффективно управляющая собственной самоидентификацией и репутацией, способный к </a:t>
            </a:r>
            <a:r>
              <a:rPr lang="ru-RU" sz="7200" dirty="0" err="1">
                <a:cs typeface="Times New Roman" panose="02020603050405020304" pitchFamily="18" charset="0"/>
              </a:rPr>
              <a:t>самоактуализации</a:t>
            </a:r>
            <a:r>
              <a:rPr lang="ru-RU" sz="7200" dirty="0">
                <a:cs typeface="Times New Roman" panose="02020603050405020304" pitchFamily="18" charset="0"/>
              </a:rPr>
              <a:t> и самореализации</a:t>
            </a:r>
            <a:endParaRPr lang="ru-RU" sz="7200" dirty="0">
              <a:cs typeface="Times New Roman" panose="02020603050405020304" pitchFamily="18" charset="0"/>
            </a:endParaRPr>
          </a:p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Любящий свой народ, свой край и свою Родину</a:t>
            </a:r>
            <a:endParaRPr lang="ru-RU" sz="7200" dirty="0">
              <a:cs typeface="Times New Roman" panose="02020603050405020304" pitchFamily="18" charset="0"/>
            </a:endParaRPr>
          </a:p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Уважающий и соблюдающий право владения, использования и распоряжения личной, государственной, корпоративной, интеллектуальной и пр. собственностью</a:t>
            </a:r>
            <a:endParaRPr lang="ru-RU" sz="7200" dirty="0">
              <a:cs typeface="Times New Roman" panose="02020603050405020304" pitchFamily="18" charset="0"/>
            </a:endParaRPr>
          </a:p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Осознающий и принимающий традиционные ценности человеческой жизни,  семьи, российского гражданского общества, многонационального российского народа, человечества</a:t>
            </a:r>
            <a:endParaRPr lang="ru-RU" sz="7200" dirty="0">
              <a:cs typeface="Times New Roman" panose="02020603050405020304" pitchFamily="18" charset="0"/>
            </a:endParaRPr>
          </a:p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Исследователь, креативный и критически мыслящий, активно и целенаправленно познающий мир</a:t>
            </a:r>
            <a:endParaRPr lang="ru-RU" sz="7200" dirty="0">
              <a:cs typeface="Times New Roman" panose="02020603050405020304" pitchFamily="18" charset="0"/>
            </a:endParaRPr>
          </a:p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Мотивированный к познанию, знающий, мыслящий, способный к </a:t>
            </a:r>
            <a:r>
              <a:rPr lang="ru-RU" sz="7200" dirty="0" err="1">
                <a:cs typeface="Times New Roman" panose="02020603050405020304" pitchFamily="18" charset="0"/>
              </a:rPr>
              <a:t>саморегуляции</a:t>
            </a:r>
            <a:r>
              <a:rPr lang="ru-RU" sz="7200" dirty="0">
                <a:cs typeface="Times New Roman" panose="02020603050405020304" pitchFamily="18" charset="0"/>
              </a:rPr>
              <a:t>, самоорганизации и рефлексии, инновационной деятельности</a:t>
            </a:r>
            <a:endParaRPr lang="ru-RU" sz="7200" dirty="0">
              <a:cs typeface="Times New Roman" panose="02020603050405020304" pitchFamily="18" charset="0"/>
            </a:endParaRPr>
          </a:p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Социально активный, принципиальный, ответственный</a:t>
            </a:r>
            <a:endParaRPr lang="ru-RU" sz="7200" dirty="0">
              <a:cs typeface="Times New Roman" panose="02020603050405020304" pitchFamily="18" charset="0"/>
            </a:endParaRPr>
          </a:p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Доброжелательный, готовый к продуктивному сотрудничеству и эффективному взаимодействию с другими (в </a:t>
            </a:r>
            <a:r>
              <a:rPr lang="ru-RU" sz="7200" dirty="0" err="1">
                <a:cs typeface="Times New Roman" panose="02020603050405020304" pitchFamily="18" charset="0"/>
              </a:rPr>
              <a:t>т.ч</a:t>
            </a:r>
            <a:r>
              <a:rPr lang="ru-RU" sz="7200" dirty="0">
                <a:cs typeface="Times New Roman" panose="02020603050405020304" pitchFamily="18" charset="0"/>
              </a:rPr>
              <a:t>. непохожими) людьми, в </a:t>
            </a:r>
            <a:r>
              <a:rPr lang="ru-RU" sz="7200" dirty="0" err="1">
                <a:cs typeface="Times New Roman" panose="02020603050405020304" pitchFamily="18" charset="0"/>
              </a:rPr>
              <a:t>т.ч</a:t>
            </a:r>
            <a:r>
              <a:rPr lang="ru-RU" sz="7200" dirty="0">
                <a:cs typeface="Times New Roman" panose="02020603050405020304" pitchFamily="18" charset="0"/>
              </a:rPr>
              <a:t>. в удаленном взаимодействии</a:t>
            </a:r>
            <a:endParaRPr lang="ru-RU" sz="7200" dirty="0">
              <a:cs typeface="Times New Roman" panose="02020603050405020304" pitchFamily="18" charset="0"/>
            </a:endParaRPr>
          </a:p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Гармонично развитый, осознанно выполняющий правила здорового и экологически целесообразного образа жизни безопасного для человека и окружающей среды</a:t>
            </a:r>
            <a:endParaRPr lang="ru-RU" sz="7200" dirty="0">
              <a:ea typeface="Calibri" panose="020F0502020204030204" charset="0"/>
              <a:cs typeface="Times New Roman" panose="02020603050405020304" pitchFamily="18" charset="0"/>
            </a:endParaRPr>
          </a:p>
          <a:p>
            <a:pPr marL="90805" indent="174625" algn="just"/>
            <a:r>
              <a:rPr lang="ru-RU" sz="7200" dirty="0">
                <a:cs typeface="Times New Roman" panose="02020603050405020304" pitchFamily="18" charset="0"/>
              </a:rPr>
              <a:t>Профессионально-ориентированный, адаптивный и устойчивый к изменениям</a:t>
            </a:r>
            <a:endParaRPr lang="ru-RU" sz="7200" dirty="0"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ru-RU" sz="1600" dirty="0"/>
          </a:p>
          <a:p>
            <a:endParaRPr lang="ru-RU" sz="16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ru-RU" sz="1600" dirty="0"/>
          </a:p>
          <a:p>
            <a:pPr marL="0" indent="0">
              <a:lnSpc>
                <a:spcPct val="115000"/>
              </a:lnSpc>
              <a:spcAft>
                <a:spcPts val="600"/>
              </a:spcAft>
              <a:buFont typeface="+mj-lt"/>
              <a:buNone/>
              <a:tabLst>
                <a:tab pos="1219200" algn="l"/>
              </a:tabLst>
            </a:pPr>
            <a:endParaRPr lang="ru-RU" sz="16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3" name="Заголовок 1"/>
          <p:cNvSpPr txBox="1"/>
          <p:nvPr/>
        </p:nvSpPr>
        <p:spPr>
          <a:xfrm>
            <a:off x="621930" y="339512"/>
            <a:ext cx="1094814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/>
              <a:t>Модель компетенций выпускника  школы 2030 г.</a:t>
            </a:r>
            <a:br>
              <a:rPr lang="ru-RU" sz="4000" b="1" dirty="0"/>
            </a:b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366" y="1861391"/>
            <a:ext cx="3490954" cy="31352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548640" y="259008"/>
            <a:ext cx="10584180" cy="6325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cs typeface="Times New Roman" panose="02020603050405020304" pitchFamily="18" charset="0"/>
              </a:rPr>
              <a:t>Функции учителя цифровой школы</a:t>
            </a:r>
            <a:endParaRPr lang="ru-RU" sz="4000" b="1" dirty="0"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3390" y="948690"/>
            <a:ext cx="739521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системы ценностей сетевого общества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мотивации к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поиску, познанию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Навигация в потоках информации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управление совместной деятельностью обучающихся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Автоматизация образовательного процесса и удаленное учение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Модерация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социальных сетей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Координатор онлайн платформ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с открытыми образовательными ресурсами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Сетевая безопасность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Курирование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Тьютор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междисциплинарных персональных траекторий развития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Выявление и сопровождение талантов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проектной деятельности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84" y="1214438"/>
            <a:ext cx="4114028" cy="50863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80660" y="1611630"/>
            <a:ext cx="6332220" cy="2501228"/>
          </a:xfrm>
          <a:prstGeom prst="rect">
            <a:avLst/>
          </a:prstGeom>
        </p:spPr>
        <p:txBody>
          <a:bodyPr vert="horz" wrap="square" lIns="0" tIns="352201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 algn="ctr">
              <a:lnSpc>
                <a:spcPts val="3300"/>
              </a:lnSpc>
              <a:spcBef>
                <a:spcPts val="260"/>
              </a:spcBef>
            </a:pPr>
            <a:r>
              <a:rPr lang="ru-RU" sz="4000" b="1" spc="-5" dirty="0">
                <a:cs typeface="Calibri" panose="020F0502020204030204"/>
              </a:rPr>
              <a:t>Детей надо учить так, чтобы они понимали - учиться нужно  всю жизнь, смириться с этим и начать получать удовольствие</a:t>
            </a:r>
            <a:endParaRPr lang="ru-RU" sz="4000" b="1" dirty="0">
              <a:cs typeface="Calibri" panose="020F0502020204030204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8" y="1337310"/>
            <a:ext cx="4615804" cy="368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83665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Нужны люди, которые  ОПРЕДЕЛЯЮТ БУДУЩЕЕ</a:t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/>
          <a:stretch>
            <a:fillRect/>
          </a:stretch>
        </p:blipFill>
        <p:spPr bwMode="auto">
          <a:xfrm>
            <a:off x="4099561" y="2685793"/>
            <a:ext cx="3600000" cy="218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"/>
          <a:stretch>
            <a:fillRect/>
          </a:stretch>
        </p:blipFill>
        <p:spPr bwMode="auto">
          <a:xfrm>
            <a:off x="8034920" y="1253376"/>
            <a:ext cx="3600000" cy="240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2" y="4194861"/>
            <a:ext cx="3600000" cy="249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4513" y="2786062"/>
            <a:ext cx="8272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СПАСИБО ЗА ВНИМАНИЕ!</a:t>
            </a:r>
            <a:endParaRPr lang="ru-RU" sz="4400" dirty="0"/>
          </a:p>
        </p:txBody>
      </p:sp>
      <p:sp>
        <p:nvSpPr>
          <p:cNvPr id="3" name="Подзаголовок 2"/>
          <p:cNvSpPr txBox="1"/>
          <p:nvPr/>
        </p:nvSpPr>
        <p:spPr bwMode="auto">
          <a:xfrm>
            <a:off x="8829675" y="5443545"/>
            <a:ext cx="3086098" cy="12287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r" defTabSz="683895" eaLnBrk="1" hangingPunct="1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  <a:buFont typeface="Wingdings" panose="05000000000000000000" pitchFamily="2" charset="2"/>
              <a:buNone/>
            </a:pPr>
            <a:r>
              <a:rPr lang="en-US" altLang="ru-RU" dirty="0">
                <a:solidFill>
                  <a:srgbClr val="7F7F7F"/>
                </a:solidFill>
                <a:latin typeface="Calibri" panose="020F0502020204030204" charset="0"/>
                <a:hlinkClick r:id="rId1"/>
              </a:rPr>
              <a:t>www.mob-edu.ru</a:t>
            </a:r>
            <a:r>
              <a:rPr lang="en-US" altLang="ru-RU" dirty="0">
                <a:solidFill>
                  <a:srgbClr val="7F7F7F"/>
                </a:solidFill>
                <a:latin typeface="Calibri" panose="020F0502020204030204" charset="0"/>
              </a:rPr>
              <a:t> </a:t>
            </a:r>
            <a:endParaRPr lang="en-US" altLang="ru-RU" dirty="0">
              <a:solidFill>
                <a:srgbClr val="7F7F7F"/>
              </a:solidFill>
              <a:latin typeface="Calibri" panose="020F0502020204030204" charset="0"/>
            </a:endParaRPr>
          </a:p>
          <a:p>
            <a:pPr algn="r" defTabSz="683895" eaLnBrk="1" hangingPunct="1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7F7F7F"/>
                </a:solidFill>
                <a:latin typeface="Calibri" panose="020F0502020204030204" charset="0"/>
              </a:rPr>
              <a:t>Сущевский Вал., д. 16, стр. 4, </a:t>
            </a:r>
            <a:endParaRPr lang="en-US" altLang="ru-RU" dirty="0">
              <a:solidFill>
                <a:srgbClr val="7F7F7F"/>
              </a:solidFill>
              <a:latin typeface="Calibri" panose="020F0502020204030204" charset="0"/>
            </a:endParaRPr>
          </a:p>
          <a:p>
            <a:pPr algn="r" defTabSz="683895" eaLnBrk="1" hangingPunct="1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7F7F7F"/>
                </a:solidFill>
                <a:latin typeface="Calibri" panose="020F0502020204030204" charset="0"/>
              </a:rPr>
              <a:t>г. Москва, 127018</a:t>
            </a:r>
            <a:endParaRPr lang="ru-RU" altLang="ru-RU" dirty="0">
              <a:solidFill>
                <a:srgbClr val="7F7F7F"/>
              </a:solidFill>
              <a:latin typeface="Calibri" panose="020F0502020204030204" charset="0"/>
            </a:endParaRPr>
          </a:p>
          <a:p>
            <a:pPr algn="r" defTabSz="683895" eaLnBrk="1" hangingPunct="1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  <a:buFont typeface="Wingdings" panose="05000000000000000000" pitchFamily="2" charset="2"/>
              <a:buNone/>
            </a:pPr>
            <a:endParaRPr lang="ru-RU" altLang="ru-RU" dirty="0">
              <a:solidFill>
                <a:schemeClr val="tx1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/>
          <p:nvPr/>
        </p:nvSpPr>
        <p:spPr>
          <a:xfrm>
            <a:off x="642431" y="190996"/>
            <a:ext cx="1118145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76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Circe Rounded Extra Bold" panose="020F0802020203020203" pitchFamily="34" charset="-52"/>
                <a:ea typeface="+mj-ea"/>
                <a:cs typeface="+mj-cs"/>
              </a:defRPr>
            </a:lvl1pPr>
          </a:lstStyle>
          <a:p>
            <a:pPr marL="288290" algn="ctr">
              <a:lnSpc>
                <a:spcPct val="100000"/>
              </a:lnSpc>
            </a:pPr>
            <a:r>
              <a:rPr lang="ru-RU" sz="4000" cap="none" spc="0" dirty="0">
                <a:latin typeface="+mj-lt"/>
                <a:cs typeface="Arial" panose="020B0604020202020204" pitchFamily="34" charset="0"/>
              </a:rPr>
              <a:t>Общее ядро </a:t>
            </a:r>
            <a:r>
              <a:rPr lang="ru-RU" sz="4000" cap="none" spc="0" dirty="0" err="1">
                <a:latin typeface="+mj-lt"/>
                <a:cs typeface="Arial" panose="020B0604020202020204" pitchFamily="34" charset="0"/>
              </a:rPr>
              <a:t>надпрофессиональных</a:t>
            </a:r>
            <a:r>
              <a:rPr lang="ru-RU" sz="4000" cap="none" spc="0" dirty="0">
                <a:latin typeface="+mj-lt"/>
                <a:cs typeface="Arial" panose="020B0604020202020204" pitchFamily="34" charset="0"/>
              </a:rPr>
              <a:t> компетенций</a:t>
            </a:r>
            <a:endParaRPr lang="ru-RU" sz="4000" cap="none" spc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1919" y="1034444"/>
            <a:ext cx="4128320" cy="461665"/>
          </a:xfrm>
          <a:prstGeom prst="rect">
            <a:avLst/>
          </a:prstGeom>
          <a:solidFill>
            <a:srgbClr val="99AEB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ПРОФЕССИИ ПРОШЛОГО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37931" y="1047190"/>
            <a:ext cx="4128320" cy="461665"/>
          </a:xfrm>
          <a:prstGeom prst="rect">
            <a:avLst/>
          </a:prstGeom>
          <a:solidFill>
            <a:srgbClr val="99AEB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ПРОФЕССИИ БУДУЩЕГО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958841" y="1418176"/>
            <a:ext cx="0" cy="52807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1914923" y="3683476"/>
            <a:ext cx="1965956" cy="1264431"/>
          </a:xfrm>
          <a:prstGeom prst="ellipse">
            <a:avLst/>
          </a:prstGeom>
          <a:solidFill>
            <a:srgbClr val="FF3F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3F4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2291" y="4030340"/>
            <a:ext cx="19659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Коммуникация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08591" y="1933357"/>
            <a:ext cx="2606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Сварщик: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</a:t>
            </a:r>
            <a:endParaRPr lang="ru-RU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чертежей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Дуговая сварка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08584" y="4618693"/>
            <a:ext cx="238886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Археолог: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</a:t>
            </a:r>
            <a:endParaRPr lang="ru-RU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Исторический анализ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раскопок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846079" y="1948306"/>
            <a:ext cx="311276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Нейрохирург: 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 </a:t>
            </a:r>
            <a:endParaRPr lang="ru-RU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 анатомии 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нейрохирургии 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239906" y="3986610"/>
            <a:ext cx="2702117" cy="2493855"/>
          </a:xfrm>
          <a:prstGeom prst="ellipse">
            <a:avLst/>
          </a:prstGeom>
          <a:solidFill>
            <a:srgbClr val="FF3F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8354099" y="4357666"/>
            <a:ext cx="24737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290">
              <a:buClr>
                <a:srgbClr val="C00000"/>
              </a:buClr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290">
              <a:buClr>
                <a:srgbClr val="C00000"/>
              </a:buClr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команде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290">
              <a:buClr>
                <a:srgbClr val="C00000"/>
              </a:buClr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290">
              <a:buClr>
                <a:srgbClr val="C00000"/>
              </a:buClr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 языков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290">
              <a:buClr>
                <a:srgbClr val="C00000"/>
              </a:buClr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18143" y="1881155"/>
            <a:ext cx="3013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 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сварочного  робота: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</a:t>
            </a:r>
            <a:endParaRPr lang="ru-RU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команде</a:t>
            </a:r>
            <a:endParaRPr lang="ru-RU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 …</a:t>
            </a:r>
            <a:endParaRPr lang="ru-RU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-моделирование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718175" y="4173220"/>
            <a:ext cx="273812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Археолог: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команде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 …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Исторический анализ 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9556639" y="1864930"/>
            <a:ext cx="3112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Нейрохирург: 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Коммуникация</a:t>
            </a:r>
            <a:endParaRPr lang="ru-RU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команде</a:t>
            </a:r>
            <a:endParaRPr lang="ru-RU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b="1" dirty="0">
                <a:solidFill>
                  <a:srgbClr val="FF3F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 …</a:t>
            </a:r>
            <a:endParaRPr lang="ru-RU" b="1" dirty="0">
              <a:solidFill>
                <a:srgbClr val="FF3F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Знание анатомии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3850">
              <a:buClr>
                <a:srgbClr val="C00000"/>
              </a:buCl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Медицинское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-моделирование</a:t>
            </a:r>
            <a:endParaRPr lang="ru-RU" dirty="0"/>
          </a:p>
          <a:p>
            <a:pPr marL="323850">
              <a:buClr>
                <a:srgbClr val="C00000"/>
              </a:buCl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9671" y="322898"/>
            <a:ext cx="10587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+mj-lt"/>
              </a:rPr>
              <a:t>Цифровая экономика меняет характеристики деятельности </a:t>
            </a:r>
            <a:endParaRPr lang="ru-RU" sz="3200" b="1" dirty="0">
              <a:latin typeface="+mj-lt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802481" y="1171575"/>
          <a:ext cx="10698957" cy="431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2913" y="5486308"/>
            <a:ext cx="1147286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</a:rPr>
              <a:t>Ключевые компетенции</a:t>
            </a:r>
            <a:r>
              <a:rPr lang="ru-RU" sz="2400" dirty="0">
                <a:solidFill>
                  <a:schemeClr val="tx1"/>
                </a:solidFill>
              </a:rPr>
              <a:t> личности как субъекта деятельности </a:t>
            </a:r>
            <a:r>
              <a:rPr lang="ru-RU" sz="2400" b="1" dirty="0">
                <a:solidFill>
                  <a:schemeClr val="tx1"/>
                </a:solidFill>
              </a:rPr>
              <a:t>все более «сдвигаются» в сторону коммуникативных</a:t>
            </a:r>
            <a:r>
              <a:rPr lang="ru-RU" sz="2400" dirty="0">
                <a:solidFill>
                  <a:schemeClr val="tx1"/>
                </a:solidFill>
              </a:rPr>
              <a:t> (управленческих и операторских) </a:t>
            </a:r>
            <a:r>
              <a:rPr lang="ru-RU" sz="2400" b="1" dirty="0">
                <a:solidFill>
                  <a:schemeClr val="tx1"/>
                </a:solidFill>
              </a:rPr>
              <a:t>и креативных</a:t>
            </a:r>
            <a:r>
              <a:rPr lang="ru-RU" sz="2400" dirty="0">
                <a:solidFill>
                  <a:schemeClr val="tx1"/>
                </a:solidFill>
              </a:rPr>
              <a:t> (исследовательских и </a:t>
            </a:r>
            <a:r>
              <a:rPr lang="ru-RU" sz="2400" dirty="0" err="1">
                <a:solidFill>
                  <a:schemeClr val="tx1"/>
                </a:solidFill>
              </a:rPr>
              <a:t>разработческих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  <a:r>
              <a:rPr lang="ru-RU" sz="2400" dirty="0">
                <a:solidFill>
                  <a:schemeClr val="tx1"/>
                </a:solidFill>
                <a:effectLst/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0570" y="261664"/>
            <a:ext cx="11258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+mj-lt"/>
              </a:rPr>
              <a:t>Примеры неспецифических ключевых компетенции </a:t>
            </a:r>
            <a:endParaRPr lang="ru-RU" sz="3600" b="1" dirty="0">
              <a:latin typeface="+mj-lt"/>
            </a:endParaRPr>
          </a:p>
          <a:p>
            <a:pPr algn="ctr"/>
            <a:r>
              <a:rPr lang="ru-RU" sz="3600" b="1" dirty="0">
                <a:latin typeface="+mj-lt"/>
              </a:rPr>
              <a:t>цифровой экономики </a:t>
            </a:r>
            <a:endParaRPr lang="ru-RU" sz="3600" b="1" dirty="0">
              <a:latin typeface="+mj-lt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628775" y="1571625"/>
          <a:ext cx="8856345" cy="4719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1981200" y="33931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cs typeface="Arial" panose="020B0604020202020204" pitchFamily="34" charset="0"/>
              </a:rPr>
              <a:t>Образовательный «переход»</a:t>
            </a:r>
            <a:br>
              <a:rPr lang="ru-RU" sz="4000" b="1" dirty="0">
                <a:cs typeface="Arial" panose="020B0604020202020204" pitchFamily="34" charset="0"/>
              </a:rPr>
            </a:br>
            <a:endParaRPr lang="ru-RU" sz="4000" dirty="0"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7782" y="1481978"/>
            <a:ext cx="3357586" cy="914400"/>
          </a:xfrm>
          <a:prstGeom prst="rect">
            <a:avLst/>
          </a:prstGeom>
          <a:solidFill>
            <a:srgbClr val="99AE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Передача знаний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7782" y="3081841"/>
            <a:ext cx="3357586" cy="914400"/>
          </a:xfrm>
          <a:prstGeom prst="rect">
            <a:avLst/>
          </a:prstGeom>
          <a:solidFill>
            <a:srgbClr val="99AE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Непрерывное образование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07782" y="4632020"/>
            <a:ext cx="3357586" cy="914400"/>
          </a:xfrm>
          <a:prstGeom prst="rect">
            <a:avLst/>
          </a:prstGeom>
          <a:solidFill>
            <a:srgbClr val="99AE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Образование для всех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53214" y="1484818"/>
            <a:ext cx="4405336" cy="914400"/>
          </a:xfrm>
          <a:prstGeom prst="rect">
            <a:avLst/>
          </a:prstGeom>
          <a:solidFill>
            <a:srgbClr val="0044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Формирование и непрерывное обновление компетенций 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53214" y="3064695"/>
            <a:ext cx="4405336" cy="914400"/>
          </a:xfrm>
          <a:prstGeom prst="rect">
            <a:avLst/>
          </a:prstGeom>
          <a:solidFill>
            <a:srgbClr val="0044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0" lvl="0" algn="ctr"/>
            <a:r>
              <a:rPr lang="ru-RU" sz="2400" b="1" dirty="0">
                <a:cs typeface="Arial" panose="020B0604020202020204" pitchFamily="34" charset="0"/>
              </a:rPr>
              <a:t>Образования для каждого, под</a:t>
            </a:r>
            <a:r>
              <a:rPr lang="en-US" sz="2400" b="1" dirty="0">
                <a:cs typeface="Arial" panose="020B0604020202020204" pitchFamily="34" charset="0"/>
              </a:rPr>
              <a:t> </a:t>
            </a:r>
            <a:r>
              <a:rPr lang="ru-RU" sz="2400" b="1" dirty="0">
                <a:cs typeface="Arial" panose="020B0604020202020204" pitchFamily="34" charset="0"/>
              </a:rPr>
              <a:t>возможности и интерес </a:t>
            </a:r>
            <a:endParaRPr lang="ru-RU" sz="2400" b="1" dirty="0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3214" y="4579160"/>
            <a:ext cx="4405336" cy="1042980"/>
          </a:xfrm>
          <a:prstGeom prst="rect">
            <a:avLst/>
          </a:prstGeom>
          <a:solidFill>
            <a:srgbClr val="0044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0" lvl="0" algn="ctr"/>
            <a:r>
              <a:rPr lang="ru-RU" sz="2400" b="1" dirty="0">
                <a:cs typeface="Arial" panose="020B0604020202020204" pitchFamily="34" charset="0"/>
              </a:rPr>
              <a:t>Непрерывное личностное развитие на</a:t>
            </a:r>
            <a:r>
              <a:rPr lang="en-US" sz="2400" b="1" dirty="0">
                <a:cs typeface="Arial" panose="020B0604020202020204" pitchFamily="34" charset="0"/>
              </a:rPr>
              <a:t> </a:t>
            </a:r>
            <a:r>
              <a:rPr lang="ru-RU" sz="2400" b="1" dirty="0">
                <a:cs typeface="Arial" panose="020B0604020202020204" pitchFamily="34" charset="0"/>
              </a:rPr>
              <a:t>протяжении жизни</a:t>
            </a:r>
            <a:endParaRPr lang="ru-RU" sz="2400" b="1" dirty="0"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5152068" y="3457576"/>
            <a:ext cx="1214446" cy="35719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152068" y="1791284"/>
            <a:ext cx="1214446" cy="35719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5152068" y="4922055"/>
            <a:ext cx="1214446" cy="35719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15540</Words>
  <Application>WPS Presentation</Application>
  <PresentationFormat>Широкоэкранный</PresentationFormat>
  <Paragraphs>609</Paragraphs>
  <Slides>50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7" baseType="lpstr">
      <vt:lpstr>Arial</vt:lpstr>
      <vt:lpstr>SimSun</vt:lpstr>
      <vt:lpstr>Wingdings</vt:lpstr>
      <vt:lpstr>Segoe UI</vt:lpstr>
      <vt:lpstr>Circe Rounded Extra Bold</vt:lpstr>
      <vt:lpstr>Calibri</vt:lpstr>
      <vt:lpstr>Microsoft YaHei</vt:lpstr>
      <vt:lpstr/>
      <vt:lpstr>Arial Unicode MS</vt:lpstr>
      <vt:lpstr>Calibri Light</vt:lpstr>
      <vt:lpstr>Calibri</vt:lpstr>
      <vt:lpstr>Circe Bold</vt:lpstr>
      <vt:lpstr>Circe</vt:lpstr>
      <vt:lpstr>Times New Roman</vt:lpstr>
      <vt:lpstr>Segoe Print</vt:lpstr>
      <vt:lpstr>Yu Gothic UI</vt:lpstr>
      <vt:lpstr>Тема Office</vt:lpstr>
      <vt:lpstr>PowerPoint 演示文稿</vt:lpstr>
      <vt:lpstr>PowerPoint 演示文稿</vt:lpstr>
      <vt:lpstr>PowerPoint 演示文稿</vt:lpstr>
      <vt:lpstr>PowerPoint 演示文稿</vt:lpstr>
      <vt:lpstr>Нужны люди, которые  ОПРЕДЕЛЯЮТ БУДУЩЕЕ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Компетенции цифровой экономики </vt:lpstr>
      <vt:lpstr>Рамки применения БМК</vt:lpstr>
      <vt:lpstr>PowerPoint 演示文稿</vt:lpstr>
      <vt:lpstr>PowerPoint 演示文稿</vt:lpstr>
      <vt:lpstr>ФОРМИРОВАНИЕ ЦИФРОВОЙ ИДЕНТИЧНОСТИ (ЦИФРОВОГО ПРОФИЛЯ)</vt:lpstr>
      <vt:lpstr>РОЛЬ ИСКУССТВЕННОГО ИНТЕЛЛЕКТА   В ФОРМИРОВАНИИ ЦИФРОВОГО ПРОФИЛЯ</vt:lpstr>
      <vt:lpstr>ФОРМИРОВАНИЕ ЛИЧНОГО ЦИФРОВОГО ПРОФИЛЯ</vt:lpstr>
      <vt:lpstr>ПЕРВЫЙ УРОВЕНЬ – ЧЕМ МЫ ДЕЛИМСЯ</vt:lpstr>
      <vt:lpstr>ВТОРОЙ УРОВЕНЬ - СКЛАДЫВАЕТСЯ ИЗ НАБЛЮДЕНИЙ  ЗА НАШИМ ПОВЕДЕНИЕМ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МЭО. Равные образовательные возможности для ВСЕХ и КАЖДОГО</vt:lpstr>
      <vt:lpstr>География МЭО в России</vt:lpstr>
      <vt:lpstr>МЭО. Равные образовательные возможности для ВСЕХ и КАЖДОГО</vt:lpstr>
      <vt:lpstr>МЭО.Детский сад</vt:lpstr>
      <vt:lpstr>МЭО.Школа</vt:lpstr>
      <vt:lpstr>PowerPoint 演示文稿</vt:lpstr>
      <vt:lpstr>МЭО. Дети с ограниченными  возможностями здоровья</vt:lpstr>
      <vt:lpstr>МЭО. Одарённые и высокомотивированные дети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Костылева Анна Андреевна</dc:creator>
  <cp:lastModifiedBy>Пользователь</cp:lastModifiedBy>
  <cp:revision>40</cp:revision>
  <dcterms:created xsi:type="dcterms:W3CDTF">2019-02-25T10:12:00Z</dcterms:created>
  <dcterms:modified xsi:type="dcterms:W3CDTF">2019-04-22T18:58:59Z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1049-10.2.0.7635</vt:lpwstr>
  </property>
</Properties>
</file>