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452" r:id="rId3"/>
    <p:sldId id="455" r:id="rId4"/>
    <p:sldId id="450" r:id="rId5"/>
    <p:sldId id="444" r:id="rId6"/>
    <p:sldId id="457" r:id="rId7"/>
    <p:sldId id="456" r:id="rId8"/>
    <p:sldId id="449" r:id="rId9"/>
    <p:sldId id="451" r:id="rId10"/>
    <p:sldId id="459" r:id="rId11"/>
    <p:sldId id="441" r:id="rId12"/>
    <p:sldId id="460" r:id="rId13"/>
    <p:sldId id="461" r:id="rId1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00066"/>
    <a:srgbClr val="006600"/>
    <a:srgbClr val="CCFFCC"/>
    <a:srgbClr val="CCFF99"/>
    <a:srgbClr val="FFFFCC"/>
    <a:srgbClr val="006666"/>
    <a:srgbClr val="00FF00"/>
    <a:srgbClr val="66006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0"/>
    <p:restoredTop sz="81308" autoAdjust="0"/>
  </p:normalViewPr>
  <p:slideViewPr>
    <p:cSldViewPr snapToGrid="0">
      <p:cViewPr varScale="1">
        <p:scale>
          <a:sx n="73" d="100"/>
          <a:sy n="73" d="100"/>
        </p:scale>
        <p:origin x="2152"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0B6FFC7-13EE-4263-9E96-39D0ED9EA78E}" type="datetimeFigureOut">
              <a:rPr lang="ru-RU" smtClean="0"/>
              <a:pPr/>
              <a:t>23.04.2019</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E4E344D-E2CF-47B7-9FD6-4A4C9DD26655}" type="slidenum">
              <a:rPr lang="ru-RU" smtClean="0"/>
              <a:pPr/>
              <a:t>‹#›</a:t>
            </a:fld>
            <a:endParaRPr lang="ru-RU"/>
          </a:p>
        </p:txBody>
      </p:sp>
    </p:spTree>
    <p:extLst>
      <p:ext uri="{BB962C8B-B14F-4D97-AF65-F5344CB8AC3E}">
        <p14:creationId xmlns:p14="http://schemas.microsoft.com/office/powerpoint/2010/main" val="294460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B4F20C5-343F-447E-95CE-BEBA09498CFE}" type="slidenum">
              <a:rPr lang="ru-RU" smtClean="0"/>
              <a:pPr/>
              <a:t>1</a:t>
            </a:fld>
            <a:endParaRPr lang="ru-RU" dirty="0"/>
          </a:p>
        </p:txBody>
      </p:sp>
    </p:spTree>
    <p:extLst>
      <p:ext uri="{BB962C8B-B14F-4D97-AF65-F5344CB8AC3E}">
        <p14:creationId xmlns:p14="http://schemas.microsoft.com/office/powerpoint/2010/main" val="223445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Нам необходимо определить, каково должно быть современное представление о воспитании в нашей голове, потому что это сильно влияет на наше отношение к студентам и методам их обучения.</a:t>
            </a:r>
          </a:p>
          <a:p>
            <a:r>
              <a:rPr lang="ru-RU" dirty="0"/>
              <a:t>НАВЕРНОЕ, НЕСЛУЧАЙНЫ В СОВРЕМЕННОСТИ ТЕХНОЛОГИИ РАННЕГО РАЗВИТИЯ В ДОШКОЛЬНОМ ВОЗРАСТЕ, ИМЕННО ЭТОТ ПЕРИОД МАКСИМАЛЬНО ПОДКОНТРОЛЕН ВЗРОСЛОМУ</a:t>
            </a:r>
          </a:p>
          <a:p>
            <a:r>
              <a:rPr lang="ru-RU" dirty="0"/>
              <a:t>В ЭТО ВРЕМЯ ВАЖНО ОБЕСПЕЧИТЬ РАЗВИТИЕ ЛЕВОГО ПОЛУШАРИЯ, Т.К. С НЕИЗБЕЖНЫМ ВЗРОСЛЕНИЕМ РЕБЕНКА НЕИЗБЕЖНА И ЕГО ВСТРЕЧА С ЦИФРОВЫМИ ТЕХНОЛОГИЯМИ  ЦИФРА – УЖЕ ЧАСТЬ НАШЕЙ ЖИЗНИ, НЕЛЬЗЯ ОСТАНОВИТЬ ПРОГРЕСС, МОЖНО СОВМЕСТНО ВЫРАБАТЫВАТЬ ПРАВИЛА.</a:t>
            </a:r>
          </a:p>
          <a:p>
            <a:r>
              <a:rPr lang="ru-RU" dirty="0"/>
              <a:t>И НЕ ЗАБЫВАТЬ О МНОГООБРАЗИИ ПУТЕЙ ДОСТИЖЕНИЯ ЦЕЛЕЙ (МОЖНО ПОЗВОНИТЬ, ПОЛЬЗУЯСЬ ВОТСАП, МОЖНО НАПИСАТЬ СМС ИЛИ ПО ЭЛЕКТРОННОЙ ПОЧТЕ, А МОЖНО ПОСЛАТЬ ГОЛОСОВОЕ СООБЩЕНИЕ - И ВСЕ ЭТО КОММУНИКАЦИЯ)).</a:t>
            </a:r>
          </a:p>
          <a:p>
            <a:r>
              <a:rPr lang="ru-RU" dirty="0"/>
              <a:t>ВАЖНО УЧИТЬ ПОЛЬЗОВАТЬСЯ ВОЗМОЖНОСТЯМИ ЦИФРОВОГО МИРА, КАК МЫ УЧИМ ПОЛЬЗОВАТЬСЯ ЭЛЕКТРОПРИБОРАМИ, ПЕРЕХОДИТЬ ДОРОГУ ПО ПРАВИЛАМ, НЕ ОТКРЫВАТЬ ДВЕРИ НЕЗНАКОМЦАМ..  НО ВСЕ ЖЕ ПОМНИТЬ, ЧТО РЕБЕНОК, ЗНАЯ ПРАВИЛА, ДОЛЖЕН НАУЧИТЬСЯ ПРИНИМАТЬ САМ РЕШЕНИЕ И НЕСТИ ЗА НЕГО ОТВЕТСТВЕННОСТЬ.</a:t>
            </a:r>
          </a:p>
        </p:txBody>
      </p:sp>
      <p:sp>
        <p:nvSpPr>
          <p:cNvPr id="4" name="Номер слайда 3"/>
          <p:cNvSpPr>
            <a:spLocks noGrp="1"/>
          </p:cNvSpPr>
          <p:nvPr>
            <p:ph type="sldNum" sz="quarter" idx="5"/>
          </p:nvPr>
        </p:nvSpPr>
        <p:spPr/>
        <p:txBody>
          <a:bodyPr/>
          <a:lstStyle/>
          <a:p>
            <a:fld id="{CE4E344D-E2CF-47B7-9FD6-4A4C9DD26655}" type="slidenum">
              <a:rPr lang="ru-RU" smtClean="0"/>
              <a:pPr/>
              <a:t>4</a:t>
            </a:fld>
            <a:endParaRPr lang="ru-RU"/>
          </a:p>
        </p:txBody>
      </p:sp>
    </p:spTree>
    <p:extLst>
      <p:ext uri="{BB962C8B-B14F-4D97-AF65-F5344CB8AC3E}">
        <p14:creationId xmlns:p14="http://schemas.microsoft.com/office/powerpoint/2010/main" val="314297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Е.Ф.Сабуров</a:t>
            </a:r>
            <a:r>
              <a:rPr lang="ru-RU" dirty="0"/>
              <a:t>, 2003; </a:t>
            </a:r>
            <a:r>
              <a:rPr lang="ru-RU" dirty="0" err="1"/>
              <a:t>Дэниэл</a:t>
            </a:r>
            <a:r>
              <a:rPr lang="ru-RU" dirty="0"/>
              <a:t> </a:t>
            </a:r>
            <a:r>
              <a:rPr lang="ru-RU" dirty="0" err="1"/>
              <a:t>Пинк</a:t>
            </a:r>
            <a:r>
              <a:rPr lang="ru-RU" dirty="0"/>
              <a:t>, 2005; мало функциональной грамотности (чтение, письмо, счет, левополушарная деятельность мозга), становятся важными навыки анализа, разрешения проблемных ситуаций, критическое и креативное мышление (правополушарная деятельность мозга). От индустриальной к постиндустриальной эпохе, от информационной – к концептуальной, цифровой.</a:t>
            </a:r>
          </a:p>
        </p:txBody>
      </p:sp>
      <p:sp>
        <p:nvSpPr>
          <p:cNvPr id="4" name="Номер слайда 3"/>
          <p:cNvSpPr>
            <a:spLocks noGrp="1"/>
          </p:cNvSpPr>
          <p:nvPr>
            <p:ph type="sldNum" sz="quarter" idx="5"/>
          </p:nvPr>
        </p:nvSpPr>
        <p:spPr/>
        <p:txBody>
          <a:bodyPr/>
          <a:lstStyle/>
          <a:p>
            <a:fld id="{CE4E344D-E2CF-47B7-9FD6-4A4C9DD26655}" type="slidenum">
              <a:rPr lang="ru-RU" smtClean="0"/>
              <a:pPr/>
              <a:t>5</a:t>
            </a:fld>
            <a:endParaRPr lang="ru-RU"/>
          </a:p>
        </p:txBody>
      </p:sp>
    </p:spTree>
    <p:extLst>
      <p:ext uri="{BB962C8B-B14F-4D97-AF65-F5344CB8AC3E}">
        <p14:creationId xmlns:p14="http://schemas.microsoft.com/office/powerpoint/2010/main" val="63737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a:t>Интересный факт: в 2017 году робот София выступила в ОНН и получила гражданство.</a:t>
            </a:r>
          </a:p>
          <a:p>
            <a:r>
              <a:rPr lang="ru-RU" dirty="0"/>
              <a:t>Россия на 41 месте по степени готовности к</a:t>
            </a:r>
            <a:r>
              <a:rPr lang="ru-RU" baseline="0" dirty="0"/>
              <a:t> цифровой экономике. Отставание от Люксембурга, Финляндии, Швеции, Германии, Сингапура, США, Великобритании. (2016 г. Всемирный экономический форум; доклад «Глобальные информационные технологии»).</a:t>
            </a:r>
            <a:endParaRPr lang="ru-RU" dirty="0"/>
          </a:p>
        </p:txBody>
      </p:sp>
      <p:sp>
        <p:nvSpPr>
          <p:cNvPr id="4" name="Номер слайда 3"/>
          <p:cNvSpPr>
            <a:spLocks noGrp="1"/>
          </p:cNvSpPr>
          <p:nvPr>
            <p:ph type="sldNum" sz="quarter" idx="10"/>
          </p:nvPr>
        </p:nvSpPr>
        <p:spPr/>
        <p:txBody>
          <a:bodyPr/>
          <a:lstStyle/>
          <a:p>
            <a:fld id="{CE4E344D-E2CF-47B7-9FD6-4A4C9DD26655}" type="slidenum">
              <a:rPr lang="ru-RU" smtClean="0"/>
              <a:pPr/>
              <a:t>7</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ЦИФРОВАЯ БЕСПРИЗОРНОСТЬ КАК ЧАСТНЫЙ СЛУЧАЙ ПЕДАГОГИЧЕСКИ ЗАПУЩЕННЫХ ДЕТЕЙ</a:t>
            </a:r>
          </a:p>
          <a:p>
            <a:r>
              <a:rPr lang="ru-RU" dirty="0"/>
              <a:t>МНОГОЗАДАЧНОСТЬ КАК СОВРЕМЕННЫЙ ТРЕНД В СИЛУ РАЗВИТИЯ ТЕХНОЛОГИЙ, УСКОРЯЮЩИХ ВСЕ ДЕЛОВЫЕ ПРОЦЕССЫ. НАУЧИТЬ ЕЕ ПРЕОДОЛЕНИЮ – ОДНА ИЗ СОВРЕМЕННЫХ ПЕДАГОГИЧЕСКИХ ЗАДАЧ. ОБЕСПЕЧИТЬ ПОСТУПАТЕЛЬНОЕ И СВОЕВРЕМЕННОЕ РАЗВИТИЕ ОБОИХ ПОЛУШАРИЙ ДЕТСКОГО МОЗГА.</a:t>
            </a:r>
          </a:p>
          <a:p>
            <a:r>
              <a:rPr lang="ru-RU" dirty="0"/>
              <a:t>КСЕНИЯ СОБЧАК В ОДНОМ ИЗ ИНТЕРВЬЮ О СВОЕЙ ПОЗИЦИИ В ВОСПИТАНИИ СЫНА, ПЛАТОНА: МЫ ЧИТАЕМ СКАЗКИ, РАЗГОВАРИВАЕМ, ГУЛЯЕМ. НАЧАЛИ ИЗУЧАТЬ АНГЛИЙСКИЙ, ДВУЯЗЫКОВАЯ СРЕДА ОЧЕНЬ ВАЖНА ДЛЯ РАННЕГО РАЗВИТИЯ.</a:t>
            </a:r>
          </a:p>
          <a:p>
            <a:r>
              <a:rPr lang="ru-RU" dirty="0"/>
              <a:t>ДВА РАЗА В НЕДЕЛЮ СМОТРИМ ВМЕСТЕ РАЗВИВАЮЩИЕ МУЛЬТИКИ. В ЦЕЛОМ СТАРАЕМСЯ, ЧТОБЫ БЫЛО КАК МОЖНО МЕНЬШЕ ГАДЖЕТОВ, ОНИ НИКУДА ОТ НЕГО НЕ УЙДУТ, ЭТО ЧАСТЬ СОВРЕМЕННОГО МИРА. НО ВАЖНО ЗАЛОЖИТЬ ОСНОВУ ЗДОРОВОГО РАЗВИТИЯ. И В ТО ЖЕ ВРЕМЯ В МОСКВЕ НАЙДЕНА КВАРТИРА, В КОТОРОЙ ЖИЛА ПЯТИЛЕТНЯЯ ДЕВОЧКА-МАУГЛИ, БРОШЕННАЯ СВОЕЙ МАТЕРЬЮ… И ЭТО ТОЖЕ 21 ВЕК, НАЧАЛО ЦИФРОВОЙ ЭПОХИ.</a:t>
            </a:r>
          </a:p>
        </p:txBody>
      </p:sp>
      <p:sp>
        <p:nvSpPr>
          <p:cNvPr id="4" name="Номер слайда 3"/>
          <p:cNvSpPr>
            <a:spLocks noGrp="1"/>
          </p:cNvSpPr>
          <p:nvPr>
            <p:ph type="sldNum" sz="quarter" idx="5"/>
          </p:nvPr>
        </p:nvSpPr>
        <p:spPr/>
        <p:txBody>
          <a:bodyPr/>
          <a:lstStyle/>
          <a:p>
            <a:fld id="{CE4E344D-E2CF-47B7-9FD6-4A4C9DD26655}" type="slidenum">
              <a:rPr lang="ru-RU" smtClean="0"/>
              <a:pPr/>
              <a:t>9</a:t>
            </a:fld>
            <a:endParaRPr lang="ru-RU"/>
          </a:p>
        </p:txBody>
      </p:sp>
    </p:spTree>
    <p:extLst>
      <p:ext uri="{BB962C8B-B14F-4D97-AF65-F5344CB8AC3E}">
        <p14:creationId xmlns:p14="http://schemas.microsoft.com/office/powerpoint/2010/main" val="155363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E4E344D-E2CF-47B7-9FD6-4A4C9DD26655}" type="slidenum">
              <a:rPr lang="ru-RU" smtClean="0"/>
              <a:pPr/>
              <a:t>11</a:t>
            </a:fld>
            <a:endParaRPr lang="ru-RU"/>
          </a:p>
        </p:txBody>
      </p:sp>
    </p:spTree>
    <p:extLst>
      <p:ext uri="{BB962C8B-B14F-4D97-AF65-F5344CB8AC3E}">
        <p14:creationId xmlns:p14="http://schemas.microsoft.com/office/powerpoint/2010/main" val="396085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89077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364416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1746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904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51561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93734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30262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49617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122044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290578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A37C413-C39D-4F8F-AA9C-FB29A8FC11C8}" type="datetimeFigureOut">
              <a:rPr lang="ru-RU" smtClean="0"/>
              <a:pPr/>
              <a:t>23.04.2019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35ADD-BAB0-42C1-BF62-AA3BBADE7BD8}" type="slidenum">
              <a:rPr lang="ru-RU" smtClean="0"/>
              <a:pPr/>
              <a:t>‹#›</a:t>
            </a:fld>
            <a:endParaRPr lang="ru-RU"/>
          </a:p>
        </p:txBody>
      </p:sp>
    </p:spTree>
    <p:extLst>
      <p:ext uri="{BB962C8B-B14F-4D97-AF65-F5344CB8AC3E}">
        <p14:creationId xmlns:p14="http://schemas.microsoft.com/office/powerpoint/2010/main" val="94368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7C413-C39D-4F8F-AA9C-FB29A8FC11C8}" type="datetimeFigureOut">
              <a:rPr lang="ru-RU" smtClean="0"/>
              <a:pPr/>
              <a:t>23.04.2019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35ADD-BAB0-42C1-BF62-AA3BBADE7BD8}" type="slidenum">
              <a:rPr lang="ru-RU" smtClean="0"/>
              <a:pPr/>
              <a:t>‹#›</a:t>
            </a:fld>
            <a:endParaRPr lang="ru-RU"/>
          </a:p>
        </p:txBody>
      </p:sp>
    </p:spTree>
    <p:extLst>
      <p:ext uri="{BB962C8B-B14F-4D97-AF65-F5344CB8AC3E}">
        <p14:creationId xmlns:p14="http://schemas.microsoft.com/office/powerpoint/2010/main" val="27991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get.plickers.com/" TargetMode="External"/><Relationship Id="rId7" Type="http://schemas.openxmlformats.org/officeDocument/2006/relationships/image" Target="../media/image26.jpeg"/><Relationship Id="rId2" Type="http://schemas.openxmlformats.org/officeDocument/2006/relationships/hyperlink" Target="https://kahoot.com/" TargetMode="Externa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s://h5p.org/" TargetMode="External"/><Relationship Id="rId4" Type="http://schemas.openxmlformats.org/officeDocument/2006/relationships/hyperlink" Target="https://quizlet.com/ru" TargetMode="External"/><Relationship Id="rId9"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LMOKgRWgorA"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423" y="198284"/>
            <a:ext cx="2344620" cy="730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1" name="Text Box 23"/>
          <p:cNvSpPr txBox="1">
            <a:spLocks noChangeArrowheads="1"/>
          </p:cNvSpPr>
          <p:nvPr/>
        </p:nvSpPr>
        <p:spPr bwMode="auto">
          <a:xfrm>
            <a:off x="688008" y="3147921"/>
            <a:ext cx="7867758" cy="3231654"/>
          </a:xfrm>
          <a:prstGeom prst="rect">
            <a:avLst/>
          </a:prstGeom>
          <a:noFill/>
          <a:ln w="9525">
            <a:noFill/>
            <a:miter lim="800000"/>
            <a:headEnd/>
            <a:tailEnd/>
          </a:ln>
          <a:effectLst/>
        </p:spPr>
        <p:txBody>
          <a:bodyPr wrap="square">
            <a:spAutoFit/>
          </a:bodyPr>
          <a:lstStyle/>
          <a:p>
            <a:pPr algn="r">
              <a:spcBef>
                <a:spcPct val="50000"/>
              </a:spcBef>
            </a:pPr>
            <a:r>
              <a:rPr lang="ru-RU" sz="2400" b="1" dirty="0">
                <a:solidFill>
                  <a:srgbClr val="C00000"/>
                </a:solidFill>
                <a:latin typeface="Tahoma" pitchFamily="34" charset="0"/>
                <a:ea typeface="Tahoma" pitchFamily="34" charset="0"/>
                <a:cs typeface="Tahoma" pitchFamily="34" charset="0"/>
              </a:rPr>
              <a:t>ОСОБЕННОСТИ ЦИФРОВОГО ПОКОЛЕНИЯ:</a:t>
            </a:r>
            <a:endParaRPr lang="en-US" sz="2400" b="1" dirty="0">
              <a:solidFill>
                <a:srgbClr val="C00000"/>
              </a:solidFill>
              <a:latin typeface="Tahoma" pitchFamily="34" charset="0"/>
              <a:ea typeface="Tahoma" pitchFamily="34" charset="0"/>
              <a:cs typeface="Tahoma" pitchFamily="34" charset="0"/>
            </a:endParaRPr>
          </a:p>
          <a:p>
            <a:pPr algn="ctr">
              <a:spcBef>
                <a:spcPct val="50000"/>
              </a:spcBef>
            </a:pPr>
            <a:r>
              <a:rPr lang="ru-RU" sz="2400" b="1" dirty="0">
                <a:solidFill>
                  <a:srgbClr val="C00000"/>
                </a:solidFill>
                <a:latin typeface="Tahoma" pitchFamily="34" charset="0"/>
                <a:ea typeface="Tahoma" pitchFamily="34" charset="0"/>
                <a:cs typeface="Tahoma" pitchFamily="34" charset="0"/>
              </a:rPr>
              <a:t>мифы и реальность</a:t>
            </a:r>
          </a:p>
          <a:p>
            <a:pPr algn="r">
              <a:spcBef>
                <a:spcPct val="50000"/>
              </a:spcBef>
            </a:pPr>
            <a:endParaRPr lang="ru-RU" sz="2400" b="1" dirty="0">
              <a:solidFill>
                <a:srgbClr val="002060"/>
              </a:solidFill>
              <a:latin typeface="Tahoma" pitchFamily="34" charset="0"/>
              <a:ea typeface="Tahoma" pitchFamily="34" charset="0"/>
              <a:cs typeface="Tahoma" pitchFamily="34" charset="0"/>
            </a:endParaRPr>
          </a:p>
          <a:p>
            <a:pPr algn="ctr">
              <a:spcBef>
                <a:spcPct val="50000"/>
              </a:spcBef>
            </a:pPr>
            <a:r>
              <a:rPr lang="ru-RU" sz="2400" b="1" i="1" dirty="0">
                <a:solidFill>
                  <a:srgbClr val="002060"/>
                </a:solidFill>
                <a:latin typeface="Tahoma" pitchFamily="34" charset="0"/>
                <a:ea typeface="Tahoma" pitchFamily="34" charset="0"/>
                <a:cs typeface="Tahoma" pitchFamily="34" charset="0"/>
              </a:rPr>
              <a:t>Есенина</a:t>
            </a:r>
          </a:p>
          <a:p>
            <a:pPr algn="ctr">
              <a:spcBef>
                <a:spcPct val="50000"/>
              </a:spcBef>
            </a:pPr>
            <a:r>
              <a:rPr lang="ru-RU" sz="2400" b="1" i="1" dirty="0">
                <a:solidFill>
                  <a:srgbClr val="002060"/>
                </a:solidFill>
                <a:latin typeface="Tahoma" pitchFamily="34" charset="0"/>
                <a:ea typeface="Tahoma" pitchFamily="34" charset="0"/>
                <a:cs typeface="Tahoma" pitchFamily="34" charset="0"/>
              </a:rPr>
              <a:t>Екатерина Юрьевна</a:t>
            </a:r>
          </a:p>
          <a:p>
            <a:pPr algn="ctr">
              <a:spcBef>
                <a:spcPct val="50000"/>
              </a:spcBef>
            </a:pPr>
            <a:r>
              <a:rPr lang="ru-RU" sz="2400" b="1" i="1" dirty="0">
                <a:solidFill>
                  <a:srgbClr val="002060"/>
                </a:solidFill>
                <a:latin typeface="Tahoma" pitchFamily="34" charset="0"/>
                <a:ea typeface="Tahoma" pitchFamily="34" charset="0"/>
                <a:cs typeface="Tahoma" pitchFamily="34" charset="0"/>
              </a:rPr>
              <a:t>23</a:t>
            </a:r>
            <a:r>
              <a:rPr lang="en-US" sz="2400" b="1" i="1" dirty="0">
                <a:solidFill>
                  <a:srgbClr val="002060"/>
                </a:solidFill>
                <a:latin typeface="Tahoma" pitchFamily="34" charset="0"/>
                <a:ea typeface="Tahoma" pitchFamily="34" charset="0"/>
                <a:cs typeface="Tahoma" pitchFamily="34" charset="0"/>
              </a:rPr>
              <a:t> </a:t>
            </a:r>
            <a:r>
              <a:rPr lang="ru-RU" sz="2400" b="1" i="1" dirty="0">
                <a:solidFill>
                  <a:srgbClr val="002060"/>
                </a:solidFill>
                <a:latin typeface="Tahoma" pitchFamily="34" charset="0"/>
                <a:ea typeface="Tahoma" pitchFamily="34" charset="0"/>
                <a:cs typeface="Tahoma" pitchFamily="34" charset="0"/>
              </a:rPr>
              <a:t>апреля 2019, Казань</a:t>
            </a: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300" y="563245"/>
            <a:ext cx="1019887" cy="977672"/>
          </a:xfrm>
          <a:prstGeom prst="rect">
            <a:avLst/>
          </a:prstGeom>
        </p:spPr>
      </p:pic>
      <p:pic>
        <p:nvPicPr>
          <p:cNvPr id="5" name="Рисунок 4">
            <a:extLst>
              <a:ext uri="{FF2B5EF4-FFF2-40B4-BE49-F238E27FC236}">
                <a16:creationId xmlns:a16="http://schemas.microsoft.com/office/drawing/2014/main" id="{E71CE136-DE5C-4FF9-8B15-D1417C187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730" y="1258909"/>
            <a:ext cx="1564702" cy="1558474"/>
          </a:xfrm>
          <a:prstGeom prst="rect">
            <a:avLst/>
          </a:prstGeom>
        </p:spPr>
      </p:pic>
      <p:sp>
        <p:nvSpPr>
          <p:cNvPr id="6" name="Прямоугольник 5">
            <a:extLst>
              <a:ext uri="{FF2B5EF4-FFF2-40B4-BE49-F238E27FC236}">
                <a16:creationId xmlns:a16="http://schemas.microsoft.com/office/drawing/2014/main" id="{8A71701E-5B7C-0348-B633-F6F17692EFC6}"/>
              </a:ext>
            </a:extLst>
          </p:cNvPr>
          <p:cNvSpPr>
            <a:spLocks noChangeArrowheads="1"/>
          </p:cNvSpPr>
          <p:nvPr/>
        </p:nvSpPr>
        <p:spPr bwMode="auto">
          <a:xfrm>
            <a:off x="50166" y="50388"/>
            <a:ext cx="537129" cy="778291"/>
          </a:xfrm>
          <a:prstGeom prst="rect">
            <a:avLst/>
          </a:prstGeom>
          <a:gradFill rotWithShape="1">
            <a:gsLst>
              <a:gs pos="0">
                <a:srgbClr val="770000"/>
              </a:gs>
              <a:gs pos="50000">
                <a:srgbClr val="AD0000"/>
              </a:gs>
              <a:gs pos="100000">
                <a:srgbClr val="CE0000"/>
              </a:gs>
            </a:gsLst>
            <a:lin ang="0" scaled="1"/>
          </a:gradFill>
          <a:ln w="9525" algn="ctr">
            <a:noFill/>
            <a:round/>
            <a:headEnd/>
            <a:tailEnd/>
          </a:ln>
        </p:spPr>
        <p:txBody>
          <a:bodyPr/>
          <a:lstStyle/>
          <a:p>
            <a:pPr defTabSz="962782"/>
            <a:endParaRPr lang="ru-RU" sz="1939"/>
          </a:p>
        </p:txBody>
      </p:sp>
    </p:spTree>
    <p:extLst>
      <p:ext uri="{BB962C8B-B14F-4D97-AF65-F5344CB8AC3E}">
        <p14:creationId xmlns:p14="http://schemas.microsoft.com/office/powerpoint/2010/main" val="174349695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Номер слайда 1"/>
          <p:cNvSpPr>
            <a:spLocks noGrp="1"/>
          </p:cNvSpPr>
          <p:nvPr>
            <p:ph type="sldNum" sz="quarter" idx="12"/>
          </p:nvPr>
        </p:nvSpPr>
        <p:spPr>
          <a:noFill/>
          <a:ln>
            <a:miter lim="800000"/>
            <a:headEnd/>
            <a:tailEnd/>
          </a:ln>
        </p:spPr>
        <p:txBody>
          <a:bodyPr/>
          <a:lstStyle/>
          <a:p>
            <a:fld id="{28053AD5-2212-49C3-A48B-EA8AD40456CB}" type="slidenum">
              <a:rPr lang="ru-RU" altLang="ru-RU"/>
              <a:pPr/>
              <a:t>10</a:t>
            </a:fld>
            <a:endParaRPr lang="ru-RU" altLang="ru-RU"/>
          </a:p>
        </p:txBody>
      </p:sp>
      <p:sp>
        <p:nvSpPr>
          <p:cNvPr id="21506" name="TextBox 2"/>
          <p:cNvSpPr txBox="1">
            <a:spLocks noChangeArrowheads="1"/>
          </p:cNvSpPr>
          <p:nvPr/>
        </p:nvSpPr>
        <p:spPr bwMode="auto">
          <a:xfrm>
            <a:off x="300905" y="0"/>
            <a:ext cx="8282783" cy="1723549"/>
          </a:xfrm>
          <a:prstGeom prst="rect">
            <a:avLst/>
          </a:prstGeom>
          <a:noFill/>
          <a:ln w="9525">
            <a:noFill/>
            <a:miter lim="800000"/>
            <a:headEnd/>
            <a:tailEnd/>
          </a:ln>
        </p:spPr>
        <p:txBody>
          <a:bodyPr lIns="228600" tIns="114300" rIns="228600" bIns="114300">
            <a:spAutoFit/>
          </a:bodyPr>
          <a:lstStyle/>
          <a:p>
            <a:r>
              <a:rPr lang="ru-RU" altLang="ru-RU" sz="2500" b="1" dirty="0">
                <a:solidFill>
                  <a:srgbClr val="C00000"/>
                </a:solidFill>
              </a:rPr>
              <a:t>«ЦИФРОВАЯ» ДИДАКТИКА:</a:t>
            </a:r>
            <a:endParaRPr lang="ru-RU" altLang="ru-RU" dirty="0"/>
          </a:p>
          <a:p>
            <a:endParaRPr lang="ru-RU" altLang="ru-RU" dirty="0"/>
          </a:p>
          <a:p>
            <a:r>
              <a:rPr lang="ru-RU" altLang="ru-RU" b="1" dirty="0">
                <a:solidFill>
                  <a:schemeClr val="tx2"/>
                </a:solidFill>
              </a:rPr>
              <a:t>ПОВОД ВНОВЬ ОСМЫСЛИТЬ СОДЕРЖАТЕЛЬНОЕ НАПОЛНЕНИЕ ИЗВЕСТНЫХ ПРИНЦИПОВ;</a:t>
            </a:r>
          </a:p>
          <a:p>
            <a:r>
              <a:rPr lang="ru-RU" altLang="ru-RU" b="1" dirty="0">
                <a:solidFill>
                  <a:schemeClr val="tx2"/>
                </a:solidFill>
              </a:rPr>
              <a:t>ДИДАКТИЧЕСКИЕ ДЕЙСТВИЯ (СИСТЕМЫ)</a:t>
            </a:r>
          </a:p>
        </p:txBody>
      </p:sp>
      <p:sp>
        <p:nvSpPr>
          <p:cNvPr id="21507" name="TextBox 1"/>
          <p:cNvSpPr txBox="1">
            <a:spLocks noChangeArrowheads="1"/>
          </p:cNvSpPr>
          <p:nvPr/>
        </p:nvSpPr>
        <p:spPr bwMode="auto">
          <a:xfrm>
            <a:off x="293688" y="5770564"/>
            <a:ext cx="3242470" cy="784830"/>
          </a:xfrm>
          <a:prstGeom prst="rect">
            <a:avLst/>
          </a:prstGeom>
          <a:noFill/>
          <a:ln w="9525">
            <a:solidFill>
              <a:srgbClr val="C00000"/>
            </a:solidFill>
            <a:miter lim="800000"/>
            <a:headEnd/>
            <a:tailEnd/>
          </a:ln>
        </p:spPr>
        <p:txBody>
          <a:bodyPr lIns="228600" tIns="114300" rIns="228600" bIns="114300">
            <a:spAutoFit/>
          </a:bodyPr>
          <a:lstStyle/>
          <a:p>
            <a:r>
              <a:rPr lang="ru-RU" altLang="ru-RU" b="1">
                <a:solidFill>
                  <a:schemeClr val="tx2"/>
                </a:solidFill>
              </a:rPr>
              <a:t>МОЩНЫЙ ИНСТРУМЕНТ УЧЕБНОЙ МОТИВАЦИИ</a:t>
            </a:r>
          </a:p>
        </p:txBody>
      </p:sp>
      <p:sp>
        <p:nvSpPr>
          <p:cNvPr id="3" name="Двойная стрелка влево/вправо 2">
            <a:extLst>
              <a:ext uri="{FF2B5EF4-FFF2-40B4-BE49-F238E27FC236}">
                <a16:creationId xmlns:a16="http://schemas.microsoft.com/office/drawing/2014/main" id="{2A313233-CAFA-5941-A7CE-94D5C97A5D18}"/>
              </a:ext>
            </a:extLst>
          </p:cNvPr>
          <p:cNvSpPr/>
          <p:nvPr/>
        </p:nvSpPr>
        <p:spPr>
          <a:xfrm>
            <a:off x="3552034" y="5972970"/>
            <a:ext cx="1258093" cy="3611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lIns="228600" tIns="114300" rIns="228600" bIns="114300" anchor="ctr"/>
          <a:lstStyle>
            <a:lvl1pPr>
              <a:defRPr sz="700">
                <a:solidFill>
                  <a:schemeClr val="tx1"/>
                </a:solidFill>
                <a:latin typeface="Arial" panose="020B0604020202020204" pitchFamily="34" charset="0"/>
                <a:cs typeface="Arial" panose="020B0604020202020204" pitchFamily="34" charset="0"/>
              </a:defRPr>
            </a:lvl1pPr>
            <a:lvl2pPr marL="742950" indent="-285750">
              <a:defRPr sz="700">
                <a:solidFill>
                  <a:schemeClr val="tx1"/>
                </a:solidFill>
                <a:latin typeface="Arial" panose="020B0604020202020204" pitchFamily="34" charset="0"/>
                <a:cs typeface="Arial" panose="020B0604020202020204" pitchFamily="34" charset="0"/>
              </a:defRPr>
            </a:lvl2pPr>
            <a:lvl3pPr marL="1143000" indent="-228600">
              <a:defRPr sz="700">
                <a:solidFill>
                  <a:schemeClr val="tx1"/>
                </a:solidFill>
                <a:latin typeface="Arial" panose="020B0604020202020204" pitchFamily="34" charset="0"/>
                <a:cs typeface="Arial" panose="020B0604020202020204" pitchFamily="34" charset="0"/>
              </a:defRPr>
            </a:lvl3pPr>
            <a:lvl4pPr marL="1600200" indent="-228600">
              <a:defRPr sz="700">
                <a:solidFill>
                  <a:schemeClr val="tx1"/>
                </a:solidFill>
                <a:latin typeface="Arial" panose="020B0604020202020204" pitchFamily="34" charset="0"/>
                <a:cs typeface="Arial" panose="020B0604020202020204" pitchFamily="34" charset="0"/>
              </a:defRPr>
            </a:lvl4pPr>
            <a:lvl5pPr marL="2057400" indent="-228600">
              <a:defRPr sz="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700">
                <a:solidFill>
                  <a:schemeClr val="tx1"/>
                </a:solidFill>
                <a:latin typeface="Arial" panose="020B0604020202020204" pitchFamily="34" charset="0"/>
                <a:cs typeface="Arial" panose="020B0604020202020204" pitchFamily="34" charset="0"/>
              </a:defRPr>
            </a:lvl9pPr>
          </a:lstStyle>
          <a:p>
            <a:pPr algn="ctr">
              <a:defRPr/>
            </a:pPr>
            <a:endParaRPr lang="ru-RU" altLang="ru-RU">
              <a:solidFill>
                <a:srgbClr val="FFFFFF"/>
              </a:solidFill>
              <a:latin typeface="Calibri" panose="020F0502020204030204" pitchFamily="34" charset="0"/>
            </a:endParaRPr>
          </a:p>
        </p:txBody>
      </p:sp>
      <p:sp>
        <p:nvSpPr>
          <p:cNvPr id="21509" name="TextBox 3"/>
          <p:cNvSpPr txBox="1">
            <a:spLocks noChangeArrowheads="1"/>
          </p:cNvSpPr>
          <p:nvPr/>
        </p:nvSpPr>
        <p:spPr bwMode="auto">
          <a:xfrm>
            <a:off x="4933159" y="5770564"/>
            <a:ext cx="3575843" cy="784830"/>
          </a:xfrm>
          <a:prstGeom prst="rect">
            <a:avLst/>
          </a:prstGeom>
          <a:noFill/>
          <a:ln w="9525">
            <a:solidFill>
              <a:srgbClr val="C00000"/>
            </a:solidFill>
            <a:miter lim="800000"/>
            <a:headEnd/>
            <a:tailEnd/>
          </a:ln>
        </p:spPr>
        <p:txBody>
          <a:bodyPr lIns="228600" tIns="114300" rIns="228600" bIns="114300">
            <a:spAutoFit/>
          </a:bodyPr>
          <a:lstStyle/>
          <a:p>
            <a:r>
              <a:rPr lang="ru-RU" altLang="ru-RU" b="1">
                <a:solidFill>
                  <a:schemeClr val="tx2"/>
                </a:solidFill>
              </a:rPr>
              <a:t>КВАЛИФИКАЦИЯ и УСПЕШНОСТЬ В ЖИЗНИ</a:t>
            </a:r>
          </a:p>
        </p:txBody>
      </p:sp>
      <p:pic>
        <p:nvPicPr>
          <p:cNvPr id="21510" name="Рисунок 1"/>
          <p:cNvPicPr>
            <a:picLocks noChangeAspect="1" noChangeArrowheads="1"/>
          </p:cNvPicPr>
          <p:nvPr/>
        </p:nvPicPr>
        <p:blipFill>
          <a:blip r:embed="rId2" cstate="print"/>
          <a:srcRect/>
          <a:stretch>
            <a:fillRect/>
          </a:stretch>
        </p:blipFill>
        <p:spPr bwMode="auto">
          <a:xfrm>
            <a:off x="1210471" y="1627188"/>
            <a:ext cx="6421438" cy="41433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32" descr="C:\Users\Roman\Desktop\concept .jpg"/>
          <p:cNvPicPr>
            <a:picLocks noChangeAspect="1" noChangeArrowheads="1"/>
          </p:cNvPicPr>
          <p:nvPr/>
        </p:nvPicPr>
        <p:blipFill>
          <a:blip r:embed="rId3" cstate="print">
            <a:lum contrast="70000"/>
          </a:blip>
          <a:srcRect/>
          <a:stretch>
            <a:fillRect/>
          </a:stretch>
        </p:blipFill>
        <p:spPr bwMode="auto">
          <a:xfrm rot="5400000">
            <a:off x="4114799" y="-3851029"/>
            <a:ext cx="914402" cy="9144000"/>
          </a:xfrm>
          <a:prstGeom prst="rect">
            <a:avLst/>
          </a:prstGeom>
          <a:noFill/>
        </p:spPr>
      </p:pic>
      <p:sp>
        <p:nvSpPr>
          <p:cNvPr id="20" name="Text Box 23"/>
          <p:cNvSpPr txBox="1">
            <a:spLocks noChangeArrowheads="1"/>
          </p:cNvSpPr>
          <p:nvPr/>
        </p:nvSpPr>
        <p:spPr bwMode="auto">
          <a:xfrm>
            <a:off x="331700" y="226206"/>
            <a:ext cx="8437483" cy="404854"/>
          </a:xfrm>
          <a:prstGeom prst="rect">
            <a:avLst/>
          </a:prstGeom>
          <a:noFill/>
          <a:ln w="9525">
            <a:noFill/>
            <a:miter lim="800000"/>
            <a:headEnd/>
            <a:tailEnd/>
          </a:ln>
          <a:effectLst/>
        </p:spPr>
        <p:txBody>
          <a:bodyPr wrap="square">
            <a:spAutoFit/>
          </a:bodyPr>
          <a:lstStyle/>
          <a:p>
            <a:pPr algn="l">
              <a:spcBef>
                <a:spcPct val="50000"/>
              </a:spcBef>
            </a:pPr>
            <a:r>
              <a:rPr lang="ru-RU" sz="2031" dirty="0">
                <a:solidFill>
                  <a:srgbClr val="000066"/>
                </a:solidFill>
                <a:latin typeface="Tahoma" pitchFamily="34" charset="0"/>
                <a:ea typeface="Tahoma" pitchFamily="34" charset="0"/>
                <a:cs typeface="Tahoma" pitchFamily="34" charset="0"/>
              </a:rPr>
              <a:t>ЦИФРОВОЕ ПОКОЛЕНИЕ: ОПЫТ ЯПОНИИ, </a:t>
            </a:r>
            <a:r>
              <a:rPr lang="ru-RU" sz="2031" b="1" dirty="0">
                <a:solidFill>
                  <a:srgbClr val="FF0000"/>
                </a:solidFill>
                <a:latin typeface="Tahoma" pitchFamily="34" charset="0"/>
                <a:ea typeface="Tahoma" pitchFamily="34" charset="0"/>
                <a:cs typeface="Tahoma" pitchFamily="34" charset="0"/>
              </a:rPr>
              <a:t>2008</a:t>
            </a:r>
          </a:p>
        </p:txBody>
      </p:sp>
      <p:sp>
        <p:nvSpPr>
          <p:cNvPr id="6" name="Номер слайда 5">
            <a:extLst>
              <a:ext uri="{FF2B5EF4-FFF2-40B4-BE49-F238E27FC236}">
                <a16:creationId xmlns:a16="http://schemas.microsoft.com/office/drawing/2014/main" id="{40702C62-BE1B-4AF0-8C70-0E8819E65454}"/>
              </a:ext>
            </a:extLst>
          </p:cNvPr>
          <p:cNvSpPr>
            <a:spLocks noGrp="1"/>
          </p:cNvSpPr>
          <p:nvPr>
            <p:ph type="sldNum" sz="quarter" idx="12"/>
          </p:nvPr>
        </p:nvSpPr>
        <p:spPr>
          <a:xfrm>
            <a:off x="6397793" y="6356351"/>
            <a:ext cx="2057400" cy="365125"/>
          </a:xfrm>
        </p:spPr>
        <p:txBody>
          <a:bodyPr/>
          <a:lstStyle/>
          <a:p>
            <a:fld id="{027F3A33-6A4A-4395-8324-C6DCD486F135}" type="slidenum">
              <a:rPr lang="ru-RU" smtClean="0"/>
              <a:pPr/>
              <a:t>11</a:t>
            </a:fld>
            <a:endParaRPr lang="ru-RU"/>
          </a:p>
        </p:txBody>
      </p:sp>
      <p:pic>
        <p:nvPicPr>
          <p:cNvPr id="4" name="Рисунок 3">
            <a:extLst>
              <a:ext uri="{FF2B5EF4-FFF2-40B4-BE49-F238E27FC236}">
                <a16:creationId xmlns:a16="http://schemas.microsoft.com/office/drawing/2014/main" id="{D587EBF0-A945-449C-B16B-FD7DDBDC9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700" y="1544749"/>
            <a:ext cx="3016918" cy="4022557"/>
          </a:xfrm>
          <a:prstGeom prst="rect">
            <a:avLst/>
          </a:prstGeom>
        </p:spPr>
      </p:pic>
      <p:sp>
        <p:nvSpPr>
          <p:cNvPr id="5" name="TextBox 4">
            <a:extLst>
              <a:ext uri="{FF2B5EF4-FFF2-40B4-BE49-F238E27FC236}">
                <a16:creationId xmlns:a16="http://schemas.microsoft.com/office/drawing/2014/main" id="{2B47B24A-32B6-424A-AE30-1DB444FCE765}"/>
              </a:ext>
            </a:extLst>
          </p:cNvPr>
          <p:cNvSpPr txBox="1"/>
          <p:nvPr/>
        </p:nvSpPr>
        <p:spPr>
          <a:xfrm>
            <a:off x="423808" y="980573"/>
            <a:ext cx="2233881" cy="400110"/>
          </a:xfrm>
          <a:prstGeom prst="rect">
            <a:avLst/>
          </a:prstGeom>
          <a:noFill/>
        </p:spPr>
        <p:txBody>
          <a:bodyPr wrap="none" rtlCol="0">
            <a:spAutoFit/>
          </a:bodyPr>
          <a:lstStyle/>
          <a:p>
            <a:r>
              <a:rPr lang="ru-RU" sz="2000" b="1" dirty="0">
                <a:solidFill>
                  <a:srgbClr val="C00000"/>
                </a:solidFill>
              </a:rPr>
              <a:t>Линейная алгебра</a:t>
            </a:r>
          </a:p>
        </p:txBody>
      </p:sp>
      <p:sp>
        <p:nvSpPr>
          <p:cNvPr id="15" name="TextBox 14">
            <a:extLst>
              <a:ext uri="{FF2B5EF4-FFF2-40B4-BE49-F238E27FC236}">
                <a16:creationId xmlns:a16="http://schemas.microsoft.com/office/drawing/2014/main" id="{D2A0D288-B056-4B07-936E-7A39C009CDB5}"/>
              </a:ext>
            </a:extLst>
          </p:cNvPr>
          <p:cNvSpPr txBox="1"/>
          <p:nvPr/>
        </p:nvSpPr>
        <p:spPr>
          <a:xfrm>
            <a:off x="4438465" y="955482"/>
            <a:ext cx="3448508" cy="400110"/>
          </a:xfrm>
          <a:prstGeom prst="rect">
            <a:avLst/>
          </a:prstGeom>
          <a:noFill/>
        </p:spPr>
        <p:txBody>
          <a:bodyPr wrap="none" rtlCol="0">
            <a:spAutoFit/>
          </a:bodyPr>
          <a:lstStyle/>
          <a:p>
            <a:r>
              <a:rPr lang="ru-RU" sz="2000" b="1" dirty="0">
                <a:solidFill>
                  <a:srgbClr val="C00000"/>
                </a:solidFill>
              </a:rPr>
              <a:t>Это тоже линейная алгебра...</a:t>
            </a:r>
          </a:p>
        </p:txBody>
      </p:sp>
      <p:pic>
        <p:nvPicPr>
          <p:cNvPr id="8" name="Рисунок 7">
            <a:extLst>
              <a:ext uri="{FF2B5EF4-FFF2-40B4-BE49-F238E27FC236}">
                <a16:creationId xmlns:a16="http://schemas.microsoft.com/office/drawing/2014/main" id="{8EFAF789-1A6C-4081-8DCE-7239F1A9BE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4481" y="1656760"/>
            <a:ext cx="1565423" cy="2087231"/>
          </a:xfrm>
          <a:prstGeom prst="rect">
            <a:avLst/>
          </a:prstGeom>
        </p:spPr>
      </p:pic>
      <p:pic>
        <p:nvPicPr>
          <p:cNvPr id="10" name="Рисунок 9">
            <a:extLst>
              <a:ext uri="{FF2B5EF4-FFF2-40B4-BE49-F238E27FC236}">
                <a16:creationId xmlns:a16="http://schemas.microsoft.com/office/drawing/2014/main" id="{F47A9FFA-BEFA-46F7-BFBA-E30F5AFA36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3956" y="1697078"/>
            <a:ext cx="1565423" cy="2087229"/>
          </a:xfrm>
          <a:prstGeom prst="rect">
            <a:avLst/>
          </a:prstGeom>
        </p:spPr>
      </p:pic>
      <p:pic>
        <p:nvPicPr>
          <p:cNvPr id="18" name="Рисунок 17">
            <a:extLst>
              <a:ext uri="{FF2B5EF4-FFF2-40B4-BE49-F238E27FC236}">
                <a16:creationId xmlns:a16="http://schemas.microsoft.com/office/drawing/2014/main" id="{E6DB62E9-1672-4DAB-99EF-729ACD285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4480" y="3784307"/>
            <a:ext cx="1565424" cy="2087231"/>
          </a:xfrm>
          <a:prstGeom prst="rect">
            <a:avLst/>
          </a:prstGeom>
        </p:spPr>
      </p:pic>
      <p:pic>
        <p:nvPicPr>
          <p:cNvPr id="21" name="Рисунок 20">
            <a:extLst>
              <a:ext uri="{FF2B5EF4-FFF2-40B4-BE49-F238E27FC236}">
                <a16:creationId xmlns:a16="http://schemas.microsoft.com/office/drawing/2014/main" id="{26826BD4-31D0-4A8F-B907-8B2841241F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8443" y="3867142"/>
            <a:ext cx="2633251" cy="1974938"/>
          </a:xfrm>
          <a:prstGeom prst="rect">
            <a:avLst/>
          </a:prstGeom>
        </p:spPr>
      </p:pic>
      <p:cxnSp>
        <p:nvCxnSpPr>
          <p:cNvPr id="23" name="Прямая соединительная линия 22">
            <a:extLst>
              <a:ext uri="{FF2B5EF4-FFF2-40B4-BE49-F238E27FC236}">
                <a16:creationId xmlns:a16="http://schemas.microsoft.com/office/drawing/2014/main" id="{E0D0838C-6A25-47A2-9794-CF8BA4366374}"/>
              </a:ext>
            </a:extLst>
          </p:cNvPr>
          <p:cNvCxnSpPr>
            <a:cxnSpLocks/>
          </p:cNvCxnSpPr>
          <p:nvPr/>
        </p:nvCxnSpPr>
        <p:spPr>
          <a:xfrm>
            <a:off x="3811549" y="980573"/>
            <a:ext cx="0" cy="4837086"/>
          </a:xfrm>
          <a:prstGeom prst="line">
            <a:avLst/>
          </a:prstGeom>
          <a:ln w="762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E78E098-05A0-524A-8807-090AD8000930}"/>
              </a:ext>
            </a:extLst>
          </p:cNvPr>
          <p:cNvSpPr txBox="1"/>
          <p:nvPr/>
        </p:nvSpPr>
        <p:spPr>
          <a:xfrm>
            <a:off x="1504214" y="5705507"/>
            <a:ext cx="6950979" cy="923330"/>
          </a:xfrm>
          <a:prstGeom prst="rect">
            <a:avLst/>
          </a:prstGeom>
          <a:noFill/>
        </p:spPr>
        <p:txBody>
          <a:bodyPr wrap="square" rtlCol="0">
            <a:spAutoFit/>
          </a:bodyPr>
          <a:lstStyle/>
          <a:p>
            <a:endParaRPr lang="ru-RU" dirty="0"/>
          </a:p>
          <a:p>
            <a:r>
              <a:rPr lang="ru-RU" b="1" dirty="0">
                <a:solidFill>
                  <a:srgbClr val="C00000"/>
                </a:solidFill>
              </a:rPr>
              <a:t>                                                          НЕ НАУЧНО?</a:t>
            </a:r>
          </a:p>
          <a:p>
            <a:r>
              <a:rPr lang="ru-RU" b="1" dirty="0">
                <a:solidFill>
                  <a:srgbClr val="C00000"/>
                </a:solidFill>
              </a:rPr>
              <a:t>А КАКУЮ НАУКУ МЫ ИМЕЕМ В ВИДУ, ЯВЛЯЯСЬ ПЕДАГОГАМИ?!</a:t>
            </a:r>
          </a:p>
        </p:txBody>
      </p:sp>
    </p:spTree>
    <p:extLst>
      <p:ext uri="{BB962C8B-B14F-4D97-AF65-F5344CB8AC3E}">
        <p14:creationId xmlns:p14="http://schemas.microsoft.com/office/powerpoint/2010/main" val="354263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E87CBB6-3F33-8C4A-8A61-5CED7615718E}"/>
              </a:ext>
            </a:extLst>
          </p:cNvPr>
          <p:cNvPicPr>
            <a:picLocks noChangeAspect="1"/>
          </p:cNvPicPr>
          <p:nvPr/>
        </p:nvPicPr>
        <p:blipFill>
          <a:blip r:embed="rId2" cstate="print"/>
          <a:stretch>
            <a:fillRect/>
          </a:stretch>
        </p:blipFill>
        <p:spPr>
          <a:xfrm>
            <a:off x="1740133" y="694678"/>
            <a:ext cx="5804058" cy="4994031"/>
          </a:xfrm>
          <a:prstGeom prst="rect">
            <a:avLst/>
          </a:prstGeom>
        </p:spPr>
      </p:pic>
      <p:sp>
        <p:nvSpPr>
          <p:cNvPr id="5" name="TextBox 4"/>
          <p:cNvSpPr txBox="1"/>
          <p:nvPr/>
        </p:nvSpPr>
        <p:spPr>
          <a:xfrm rot="2959719">
            <a:off x="2867891" y="1517073"/>
            <a:ext cx="1640834" cy="646331"/>
          </a:xfrm>
          <a:prstGeom prst="rect">
            <a:avLst/>
          </a:prstGeom>
          <a:noFill/>
        </p:spPr>
        <p:txBody>
          <a:bodyPr wrap="none" rtlCol="0">
            <a:spAutoFit/>
          </a:bodyPr>
          <a:lstStyle/>
          <a:p>
            <a:r>
              <a:rPr lang="ru-RU" dirty="0">
                <a:solidFill>
                  <a:schemeClr val="bg1"/>
                </a:solidFill>
              </a:rPr>
              <a:t>КОГНИТИВНОЕ</a:t>
            </a:r>
          </a:p>
          <a:p>
            <a:r>
              <a:rPr lang="ru-RU" dirty="0">
                <a:solidFill>
                  <a:schemeClr val="bg1"/>
                </a:solidFill>
              </a:rPr>
              <a:t> РАЗВИТИЕ</a:t>
            </a:r>
          </a:p>
        </p:txBody>
      </p:sp>
      <p:sp>
        <p:nvSpPr>
          <p:cNvPr id="6" name="TextBox 5"/>
          <p:cNvSpPr txBox="1"/>
          <p:nvPr/>
        </p:nvSpPr>
        <p:spPr>
          <a:xfrm rot="2959719">
            <a:off x="2867892" y="1517074"/>
            <a:ext cx="1640834" cy="646331"/>
          </a:xfrm>
          <a:prstGeom prst="rect">
            <a:avLst/>
          </a:prstGeom>
          <a:noFill/>
        </p:spPr>
        <p:txBody>
          <a:bodyPr wrap="none" rtlCol="0">
            <a:spAutoFit/>
          </a:bodyPr>
          <a:lstStyle/>
          <a:p>
            <a:r>
              <a:rPr lang="ru-RU" dirty="0">
                <a:solidFill>
                  <a:schemeClr val="bg1"/>
                </a:solidFill>
              </a:rPr>
              <a:t>КОГНИТИВНОЕ</a:t>
            </a:r>
          </a:p>
          <a:p>
            <a:r>
              <a:rPr lang="ru-RU" dirty="0">
                <a:solidFill>
                  <a:schemeClr val="bg1"/>
                </a:solidFill>
              </a:rPr>
              <a:t> РАЗВИТИЕ</a:t>
            </a:r>
          </a:p>
        </p:txBody>
      </p:sp>
      <p:sp>
        <p:nvSpPr>
          <p:cNvPr id="8" name="TextBox 7"/>
          <p:cNvSpPr txBox="1"/>
          <p:nvPr/>
        </p:nvSpPr>
        <p:spPr>
          <a:xfrm rot="2959719">
            <a:off x="2867893" y="1517075"/>
            <a:ext cx="1640834" cy="646331"/>
          </a:xfrm>
          <a:prstGeom prst="rect">
            <a:avLst/>
          </a:prstGeom>
          <a:noFill/>
        </p:spPr>
        <p:txBody>
          <a:bodyPr wrap="none" rtlCol="0">
            <a:spAutoFit/>
          </a:bodyPr>
          <a:lstStyle/>
          <a:p>
            <a:r>
              <a:rPr lang="ru-RU" dirty="0">
                <a:solidFill>
                  <a:schemeClr val="bg1"/>
                </a:solidFill>
              </a:rPr>
              <a:t>КОГНИТИВНОЕ</a:t>
            </a:r>
          </a:p>
          <a:p>
            <a:r>
              <a:rPr lang="ru-RU" dirty="0">
                <a:solidFill>
                  <a:schemeClr val="bg1"/>
                </a:solidFill>
              </a:rPr>
              <a:t> РАЗВИТИЕ</a:t>
            </a:r>
          </a:p>
        </p:txBody>
      </p:sp>
      <p:sp>
        <p:nvSpPr>
          <p:cNvPr id="10" name="TextBox 9"/>
          <p:cNvSpPr txBox="1"/>
          <p:nvPr/>
        </p:nvSpPr>
        <p:spPr>
          <a:xfrm rot="18802318">
            <a:off x="2784355" y="4157851"/>
            <a:ext cx="2106594" cy="923330"/>
          </a:xfrm>
          <a:prstGeom prst="rect">
            <a:avLst/>
          </a:prstGeom>
          <a:noFill/>
        </p:spPr>
        <p:txBody>
          <a:bodyPr wrap="square" rtlCol="0">
            <a:spAutoFit/>
          </a:bodyPr>
          <a:lstStyle/>
          <a:p>
            <a:r>
              <a:rPr lang="ru-RU" dirty="0">
                <a:solidFill>
                  <a:schemeClr val="bg1"/>
                </a:solidFill>
              </a:rPr>
              <a:t>ЭМОЦИАЛЬНО-ВОЛЕВОЕ</a:t>
            </a:r>
          </a:p>
          <a:p>
            <a:r>
              <a:rPr lang="ru-RU" dirty="0">
                <a:solidFill>
                  <a:schemeClr val="bg1"/>
                </a:solidFill>
              </a:rPr>
              <a:t>РАЗВИТИЕ</a:t>
            </a:r>
          </a:p>
        </p:txBody>
      </p:sp>
      <p:sp>
        <p:nvSpPr>
          <p:cNvPr id="11" name="TextBox 10"/>
          <p:cNvSpPr txBox="1"/>
          <p:nvPr/>
        </p:nvSpPr>
        <p:spPr>
          <a:xfrm>
            <a:off x="5590309" y="2784763"/>
            <a:ext cx="1614545" cy="646331"/>
          </a:xfrm>
          <a:prstGeom prst="rect">
            <a:avLst/>
          </a:prstGeom>
          <a:noFill/>
        </p:spPr>
        <p:txBody>
          <a:bodyPr wrap="none" rtlCol="0">
            <a:spAutoFit/>
          </a:bodyPr>
          <a:lstStyle/>
          <a:p>
            <a:r>
              <a:rPr lang="ru-RU" dirty="0">
                <a:solidFill>
                  <a:schemeClr val="bg1"/>
                </a:solidFill>
              </a:rPr>
              <a:t>СОЦИАЛЬНОЕ </a:t>
            </a:r>
          </a:p>
          <a:p>
            <a:r>
              <a:rPr lang="ru-RU" dirty="0">
                <a:solidFill>
                  <a:schemeClr val="bg1"/>
                </a:solidFill>
              </a:rPr>
              <a:t>РАЗВИТИЕ</a:t>
            </a:r>
          </a:p>
        </p:txBody>
      </p:sp>
      <p:sp>
        <p:nvSpPr>
          <p:cNvPr id="12" name="TextBox 11"/>
          <p:cNvSpPr txBox="1"/>
          <p:nvPr/>
        </p:nvSpPr>
        <p:spPr>
          <a:xfrm>
            <a:off x="1828800" y="2815936"/>
            <a:ext cx="2119745" cy="923330"/>
          </a:xfrm>
          <a:prstGeom prst="rect">
            <a:avLst/>
          </a:prstGeom>
          <a:noFill/>
        </p:spPr>
        <p:txBody>
          <a:bodyPr wrap="square" rtlCol="0">
            <a:spAutoFit/>
          </a:bodyPr>
          <a:lstStyle/>
          <a:p>
            <a:r>
              <a:rPr lang="ru-RU" dirty="0">
                <a:solidFill>
                  <a:schemeClr val="bg1"/>
                </a:solidFill>
              </a:rPr>
              <a:t>УЧЕБНАЯ САМОСТОЯ-</a:t>
            </a:r>
          </a:p>
          <a:p>
            <a:r>
              <a:rPr lang="ru-RU" dirty="0">
                <a:solidFill>
                  <a:schemeClr val="bg1"/>
                </a:solidFill>
              </a:rPr>
              <a:t>ТЕЛЬНОСТЬ</a:t>
            </a:r>
          </a:p>
        </p:txBody>
      </p:sp>
      <p:sp>
        <p:nvSpPr>
          <p:cNvPr id="13" name="TextBox 12"/>
          <p:cNvSpPr txBox="1"/>
          <p:nvPr/>
        </p:nvSpPr>
        <p:spPr>
          <a:xfrm rot="1996997">
            <a:off x="4896435" y="4197928"/>
            <a:ext cx="1504386" cy="646331"/>
          </a:xfrm>
          <a:prstGeom prst="rect">
            <a:avLst/>
          </a:prstGeom>
          <a:noFill/>
        </p:spPr>
        <p:txBody>
          <a:bodyPr wrap="none" rtlCol="0">
            <a:spAutoFit/>
          </a:bodyPr>
          <a:lstStyle/>
          <a:p>
            <a:r>
              <a:rPr lang="ru-RU" b="1" dirty="0">
                <a:solidFill>
                  <a:schemeClr val="bg1"/>
                </a:solidFill>
              </a:rPr>
              <a:t>УЧЕБНАЯ</a:t>
            </a:r>
          </a:p>
          <a:p>
            <a:r>
              <a:rPr lang="ru-RU" b="1" dirty="0">
                <a:solidFill>
                  <a:schemeClr val="bg1"/>
                </a:solidFill>
              </a:rPr>
              <a:t>МОТИВАЦИЯ</a:t>
            </a:r>
          </a:p>
        </p:txBody>
      </p:sp>
      <p:sp>
        <p:nvSpPr>
          <p:cNvPr id="14" name="TextBox 13"/>
          <p:cNvSpPr txBox="1"/>
          <p:nvPr/>
        </p:nvSpPr>
        <p:spPr>
          <a:xfrm rot="19379523">
            <a:off x="4613563" y="1558636"/>
            <a:ext cx="2065117" cy="369332"/>
          </a:xfrm>
          <a:prstGeom prst="rect">
            <a:avLst/>
          </a:prstGeom>
          <a:noFill/>
        </p:spPr>
        <p:txBody>
          <a:bodyPr wrap="none" rtlCol="0">
            <a:spAutoFit/>
          </a:bodyPr>
          <a:lstStyle/>
          <a:p>
            <a:r>
              <a:rPr lang="ru-RU" dirty="0">
                <a:solidFill>
                  <a:schemeClr val="bg1"/>
                </a:solidFill>
              </a:rPr>
              <a:t>ПЕРСОНАЛИЗАЦИЯ</a:t>
            </a:r>
          </a:p>
        </p:txBody>
      </p:sp>
      <p:sp>
        <p:nvSpPr>
          <p:cNvPr id="15" name="TextBox 14"/>
          <p:cNvSpPr txBox="1"/>
          <p:nvPr/>
        </p:nvSpPr>
        <p:spPr>
          <a:xfrm>
            <a:off x="457199" y="6099464"/>
            <a:ext cx="7907482" cy="369332"/>
          </a:xfrm>
          <a:prstGeom prst="rect">
            <a:avLst/>
          </a:prstGeom>
          <a:noFill/>
        </p:spPr>
        <p:txBody>
          <a:bodyPr wrap="square" rtlCol="0">
            <a:spAutoFit/>
          </a:bodyPr>
          <a:lstStyle/>
          <a:p>
            <a:pPr algn="ctr"/>
            <a:r>
              <a:rPr lang="ru-RU" dirty="0">
                <a:solidFill>
                  <a:srgbClr val="002060"/>
                </a:solidFill>
              </a:rPr>
              <a:t>МОДЕРАТОР, ТЬЮТОР, ОРГАНИЗАТОР</a:t>
            </a:r>
          </a:p>
        </p:txBody>
      </p:sp>
      <p:sp>
        <p:nvSpPr>
          <p:cNvPr id="16" name="TextBox 15"/>
          <p:cNvSpPr txBox="1"/>
          <p:nvPr/>
        </p:nvSpPr>
        <p:spPr>
          <a:xfrm>
            <a:off x="748145" y="83127"/>
            <a:ext cx="8001000" cy="923330"/>
          </a:xfrm>
          <a:prstGeom prst="rect">
            <a:avLst/>
          </a:prstGeom>
          <a:noFill/>
        </p:spPr>
        <p:txBody>
          <a:bodyPr wrap="square" rtlCol="0">
            <a:spAutoFit/>
          </a:bodyPr>
          <a:lstStyle/>
          <a:p>
            <a:r>
              <a:rPr lang="ru-RU" dirty="0">
                <a:solidFill>
                  <a:srgbClr val="002060"/>
                </a:solidFill>
              </a:rPr>
              <a:t>ЛЮБОПЫТСТВО, УМЕНИЕ УЧИТЬСЯ, ОТЛИЧАТЬ ПОДЛИННУЮ ИНФОРМАЦИЮ, ПРОЕКТНАЯ ДЕЯТЕЛЬНОСТЬ, ПРОФЕССИОНАЛЬНЫЙ КРУГОЗОР, САМОАКТУАЛИЗАЦИЯ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8538" y="602673"/>
            <a:ext cx="3065318" cy="4524315"/>
          </a:xfrm>
          <a:prstGeom prst="rect">
            <a:avLst/>
          </a:prstGeom>
          <a:noFill/>
        </p:spPr>
        <p:txBody>
          <a:bodyPr wrap="square" rtlCol="0">
            <a:spAutoFit/>
          </a:bodyPr>
          <a:lstStyle/>
          <a:p>
            <a:r>
              <a:rPr lang="ru-RU" b="1" dirty="0">
                <a:solidFill>
                  <a:srgbClr val="C00000"/>
                </a:solidFill>
              </a:rPr>
              <a:t>ПОЛЕЗНЫЕ ИНСТРУМЕНТЫ:</a:t>
            </a:r>
          </a:p>
          <a:p>
            <a:r>
              <a:rPr lang="ru-RU" b="1" dirty="0">
                <a:solidFill>
                  <a:srgbClr val="002060"/>
                </a:solidFill>
              </a:rPr>
              <a:t>несколько примеров</a:t>
            </a:r>
          </a:p>
          <a:p>
            <a:endParaRPr lang="ru-RU" dirty="0"/>
          </a:p>
          <a:p>
            <a:endParaRPr lang="ru-RU" dirty="0"/>
          </a:p>
          <a:p>
            <a:endParaRPr lang="ru-RU" dirty="0"/>
          </a:p>
          <a:p>
            <a:endParaRPr lang="ru-RU" dirty="0"/>
          </a:p>
          <a:p>
            <a:r>
              <a:rPr lang="ru-RU" dirty="0">
                <a:solidFill>
                  <a:srgbClr val="002060"/>
                </a:solidFill>
              </a:rPr>
              <a:t>Проведение опросов </a:t>
            </a:r>
          </a:p>
          <a:p>
            <a:r>
              <a:rPr lang="ru-RU" u="sng" dirty="0">
                <a:hlinkClick r:id="rId2"/>
              </a:rPr>
              <a:t>https://kahoot.com/</a:t>
            </a:r>
            <a:r>
              <a:rPr lang="ru-RU" dirty="0"/>
              <a:t> </a:t>
            </a:r>
          </a:p>
          <a:p>
            <a:r>
              <a:rPr lang="ru-RU" u="sng" dirty="0">
                <a:hlinkClick r:id="rId3"/>
              </a:rPr>
              <a:t>https://get.plickers.com/</a:t>
            </a:r>
            <a:endParaRPr lang="ru-RU" dirty="0"/>
          </a:p>
          <a:p>
            <a:r>
              <a:rPr lang="ru-RU" dirty="0">
                <a:solidFill>
                  <a:srgbClr val="002060"/>
                </a:solidFill>
              </a:rPr>
              <a:t> </a:t>
            </a:r>
          </a:p>
          <a:p>
            <a:endParaRPr lang="ru-RU" dirty="0">
              <a:solidFill>
                <a:srgbClr val="002060"/>
              </a:solidFill>
            </a:endParaRPr>
          </a:p>
          <a:p>
            <a:r>
              <a:rPr lang="ru-RU" dirty="0">
                <a:solidFill>
                  <a:srgbClr val="002060"/>
                </a:solidFill>
              </a:rPr>
              <a:t>Учебные карточки </a:t>
            </a:r>
          </a:p>
          <a:p>
            <a:r>
              <a:rPr lang="ru-RU" u="sng" dirty="0">
                <a:hlinkClick r:id="rId4"/>
              </a:rPr>
              <a:t>https://quizlet.com/ru</a:t>
            </a:r>
            <a:r>
              <a:rPr lang="ru-RU" dirty="0"/>
              <a:t> </a:t>
            </a:r>
          </a:p>
          <a:p>
            <a:r>
              <a:rPr lang="ru-RU" u="sng" dirty="0">
                <a:hlinkClick r:id="rId5"/>
              </a:rPr>
              <a:t>https://h5p.org/</a:t>
            </a:r>
            <a:endParaRPr lang="ru-RU" dirty="0"/>
          </a:p>
          <a:p>
            <a:r>
              <a:rPr lang="ru-RU" dirty="0"/>
              <a:t> </a:t>
            </a:r>
          </a:p>
          <a:p>
            <a:endParaRPr lang="ru-RU" dirty="0"/>
          </a:p>
        </p:txBody>
      </p:sp>
      <p:pic>
        <p:nvPicPr>
          <p:cNvPr id="40964" name="Picture 4" descr="https://im0-tub-ru.yandex.net/i?id=b15410d55ee2ebc06bff906f5c234542-l&amp;n=13"/>
          <p:cNvPicPr>
            <a:picLocks noChangeAspect="1" noChangeArrowheads="1"/>
          </p:cNvPicPr>
          <p:nvPr/>
        </p:nvPicPr>
        <p:blipFill>
          <a:blip r:embed="rId6" cstate="print"/>
          <a:srcRect/>
          <a:stretch>
            <a:fillRect/>
          </a:stretch>
        </p:blipFill>
        <p:spPr bwMode="auto">
          <a:xfrm>
            <a:off x="4125192" y="207818"/>
            <a:ext cx="1693718" cy="2540577"/>
          </a:xfrm>
          <a:prstGeom prst="rect">
            <a:avLst/>
          </a:prstGeom>
          <a:noFill/>
        </p:spPr>
      </p:pic>
      <p:sp>
        <p:nvSpPr>
          <p:cNvPr id="40966" name="AutoShape 6" descr="https://pbs.twimg.com/media/DRfFwnRXUAERQU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68" name="AutoShape 8" descr="https://pbs.twimg.com/media/DRfFwnRXUAERQU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70" name="AutoShape 10" descr="https://pbs.twimg.com/media/DRfFwnRXUAERQU8.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72" name="Picture 12" descr="https://im0-tub-ru.yandex.net/i?id=ed497c0d276367784722939e51b97eca-l&amp;n=13"/>
          <p:cNvPicPr>
            <a:picLocks noChangeAspect="1" noChangeArrowheads="1"/>
          </p:cNvPicPr>
          <p:nvPr/>
        </p:nvPicPr>
        <p:blipFill>
          <a:blip r:embed="rId7" cstate="print"/>
          <a:srcRect/>
          <a:stretch>
            <a:fillRect/>
          </a:stretch>
        </p:blipFill>
        <p:spPr bwMode="auto">
          <a:xfrm>
            <a:off x="5787735" y="1870363"/>
            <a:ext cx="2563092" cy="1281546"/>
          </a:xfrm>
          <a:prstGeom prst="rect">
            <a:avLst/>
          </a:prstGeom>
          <a:noFill/>
        </p:spPr>
      </p:pic>
      <p:pic>
        <p:nvPicPr>
          <p:cNvPr id="40974" name="Picture 14" descr="https://im0-tub-ru.yandex.net/i?id=aab01777f9df0c66d86d6278e63efea0-l&amp;n=13"/>
          <p:cNvPicPr>
            <a:picLocks noChangeAspect="1" noChangeArrowheads="1"/>
          </p:cNvPicPr>
          <p:nvPr/>
        </p:nvPicPr>
        <p:blipFill>
          <a:blip r:embed="rId8" cstate="print"/>
          <a:srcRect/>
          <a:stretch>
            <a:fillRect/>
          </a:stretch>
        </p:blipFill>
        <p:spPr bwMode="auto">
          <a:xfrm>
            <a:off x="3875808" y="3501737"/>
            <a:ext cx="2234045" cy="1460139"/>
          </a:xfrm>
          <a:prstGeom prst="rect">
            <a:avLst/>
          </a:prstGeom>
          <a:noFill/>
        </p:spPr>
      </p:pic>
      <p:pic>
        <p:nvPicPr>
          <p:cNvPr id="40976" name="Picture 16" descr="https://im0-tub-ru.yandex.net/i?id=5b9cfcc97762fd97fbf4d77efab3ef66-l&amp;n=13"/>
          <p:cNvPicPr>
            <a:picLocks noChangeAspect="1" noChangeArrowheads="1"/>
          </p:cNvPicPr>
          <p:nvPr/>
        </p:nvPicPr>
        <p:blipFill>
          <a:blip r:embed="rId9" cstate="print"/>
          <a:srcRect/>
          <a:stretch>
            <a:fillRect/>
          </a:stretch>
        </p:blipFill>
        <p:spPr bwMode="auto">
          <a:xfrm>
            <a:off x="6153374" y="4825252"/>
            <a:ext cx="1914861" cy="100530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E87CBB6-3F33-8C4A-8A61-5CED7615718E}"/>
              </a:ext>
            </a:extLst>
          </p:cNvPr>
          <p:cNvPicPr>
            <a:picLocks noChangeAspect="1"/>
          </p:cNvPicPr>
          <p:nvPr/>
        </p:nvPicPr>
        <p:blipFill>
          <a:blip r:embed="rId2" cstate="print"/>
          <a:stretch>
            <a:fillRect/>
          </a:stretch>
        </p:blipFill>
        <p:spPr>
          <a:xfrm>
            <a:off x="282557" y="324749"/>
            <a:ext cx="5804058" cy="4994031"/>
          </a:xfrm>
          <a:prstGeom prst="rect">
            <a:avLst/>
          </a:prstGeom>
        </p:spPr>
      </p:pic>
      <p:sp>
        <p:nvSpPr>
          <p:cNvPr id="4" name="TextBox 3">
            <a:extLst>
              <a:ext uri="{FF2B5EF4-FFF2-40B4-BE49-F238E27FC236}">
                <a16:creationId xmlns:a16="http://schemas.microsoft.com/office/drawing/2014/main" id="{AE695CE3-1A32-9749-A811-D0EF2D6B29AB}"/>
              </a:ext>
            </a:extLst>
          </p:cNvPr>
          <p:cNvSpPr txBox="1"/>
          <p:nvPr/>
        </p:nvSpPr>
        <p:spPr>
          <a:xfrm rot="18965808">
            <a:off x="1179860" y="3526326"/>
            <a:ext cx="2637692" cy="954107"/>
          </a:xfrm>
          <a:prstGeom prst="rect">
            <a:avLst/>
          </a:prstGeom>
          <a:noFill/>
        </p:spPr>
        <p:txBody>
          <a:bodyPr wrap="square" rtlCol="0">
            <a:spAutoFit/>
          </a:bodyPr>
          <a:lstStyle/>
          <a:p>
            <a:r>
              <a:rPr lang="ru-RU" sz="2000" b="1" dirty="0">
                <a:solidFill>
                  <a:schemeClr val="bg1"/>
                </a:solidFill>
              </a:rPr>
              <a:t>ЭМ</a:t>
            </a:r>
            <a:r>
              <a:rPr lang="ru-RU" b="1" dirty="0">
                <a:solidFill>
                  <a:schemeClr val="bg1"/>
                </a:solidFill>
              </a:rPr>
              <a:t>ОЦИОНАЛЬНО-ВОЛЕВОЕ</a:t>
            </a:r>
          </a:p>
          <a:p>
            <a:r>
              <a:rPr lang="ru-RU" b="1" dirty="0">
                <a:solidFill>
                  <a:schemeClr val="bg1"/>
                </a:solidFill>
              </a:rPr>
              <a:t>РАЗВИТИЕ</a:t>
            </a:r>
          </a:p>
        </p:txBody>
      </p:sp>
      <p:sp>
        <p:nvSpPr>
          <p:cNvPr id="5" name="TextBox 4">
            <a:extLst>
              <a:ext uri="{FF2B5EF4-FFF2-40B4-BE49-F238E27FC236}">
                <a16:creationId xmlns:a16="http://schemas.microsoft.com/office/drawing/2014/main" id="{A7440803-40AF-8540-9D1E-E81601E390D1}"/>
              </a:ext>
            </a:extLst>
          </p:cNvPr>
          <p:cNvSpPr txBox="1"/>
          <p:nvPr/>
        </p:nvSpPr>
        <p:spPr>
          <a:xfrm rot="20850265">
            <a:off x="4180395" y="2376165"/>
            <a:ext cx="1749197" cy="707886"/>
          </a:xfrm>
          <a:prstGeom prst="rect">
            <a:avLst/>
          </a:prstGeom>
          <a:noFill/>
        </p:spPr>
        <p:txBody>
          <a:bodyPr wrap="none" rtlCol="0">
            <a:spAutoFit/>
          </a:bodyPr>
          <a:lstStyle/>
          <a:p>
            <a:r>
              <a:rPr lang="ru-RU" sz="2000" b="1" dirty="0">
                <a:solidFill>
                  <a:schemeClr val="bg1"/>
                </a:solidFill>
              </a:rPr>
              <a:t>СОЦИАЛЬНОЕ</a:t>
            </a:r>
          </a:p>
          <a:p>
            <a:r>
              <a:rPr lang="ru-RU" sz="2000" b="1" dirty="0">
                <a:solidFill>
                  <a:schemeClr val="bg1"/>
                </a:solidFill>
              </a:rPr>
              <a:t>РАЗВИТИЕ</a:t>
            </a:r>
          </a:p>
        </p:txBody>
      </p:sp>
      <p:sp>
        <p:nvSpPr>
          <p:cNvPr id="7" name="TextBox 6">
            <a:extLst>
              <a:ext uri="{FF2B5EF4-FFF2-40B4-BE49-F238E27FC236}">
                <a16:creationId xmlns:a16="http://schemas.microsoft.com/office/drawing/2014/main" id="{AEA92BB0-5A61-8D4E-862D-6A5242079188}"/>
              </a:ext>
            </a:extLst>
          </p:cNvPr>
          <p:cNvSpPr txBox="1"/>
          <p:nvPr/>
        </p:nvSpPr>
        <p:spPr>
          <a:xfrm>
            <a:off x="6235408" y="324749"/>
            <a:ext cx="2981329" cy="5447645"/>
          </a:xfrm>
          <a:prstGeom prst="rect">
            <a:avLst/>
          </a:prstGeom>
          <a:noFill/>
          <a:ln>
            <a:solidFill>
              <a:schemeClr val="accent1"/>
            </a:solidFill>
          </a:ln>
        </p:spPr>
        <p:txBody>
          <a:bodyPr wrap="none" rtlCol="0">
            <a:spAutoFit/>
          </a:bodyPr>
          <a:lstStyle/>
          <a:p>
            <a:r>
              <a:rPr lang="ru-RU" b="1" dirty="0">
                <a:solidFill>
                  <a:srgbClr val="C00000"/>
                </a:solidFill>
              </a:rPr>
              <a:t>КЛИПОВОЕ МЫШЛЕНИЕ</a:t>
            </a:r>
          </a:p>
          <a:p>
            <a:r>
              <a:rPr lang="ru-RU" b="1" dirty="0">
                <a:solidFill>
                  <a:srgbClr val="C00000"/>
                </a:solidFill>
              </a:rPr>
              <a:t>РАССЕЯННОЕ ВНИМАНИЕ</a:t>
            </a:r>
          </a:p>
          <a:p>
            <a:r>
              <a:rPr lang="ru-RU" b="1" dirty="0">
                <a:solidFill>
                  <a:srgbClr val="C00000"/>
                </a:solidFill>
              </a:rPr>
              <a:t>ЦИФРОВОЕ СЛАБОУМИЕ</a:t>
            </a:r>
          </a:p>
          <a:p>
            <a:r>
              <a:rPr lang="ru-RU" b="1" dirty="0">
                <a:solidFill>
                  <a:srgbClr val="C00000"/>
                </a:solidFill>
              </a:rPr>
              <a:t>НЕ ЧИТАЮТ</a:t>
            </a:r>
          </a:p>
          <a:p>
            <a:r>
              <a:rPr lang="ru-RU" b="1" dirty="0">
                <a:solidFill>
                  <a:srgbClr val="C00000"/>
                </a:solidFill>
              </a:rPr>
              <a:t>БЕЗВОЛЬНЫ</a:t>
            </a:r>
          </a:p>
          <a:p>
            <a:r>
              <a:rPr lang="ru-RU" b="1" dirty="0">
                <a:solidFill>
                  <a:srgbClr val="C00000"/>
                </a:solidFill>
              </a:rPr>
              <a:t>ИНФАНЛЬТИЛЬНЫ</a:t>
            </a:r>
          </a:p>
          <a:p>
            <a:r>
              <a:rPr lang="ru-RU" b="1" dirty="0">
                <a:solidFill>
                  <a:srgbClr val="C00000"/>
                </a:solidFill>
              </a:rPr>
              <a:t>ПРАГМАТИЧНЫ</a:t>
            </a:r>
          </a:p>
          <a:p>
            <a:r>
              <a:rPr lang="ru-RU" b="1" dirty="0">
                <a:solidFill>
                  <a:srgbClr val="C00000"/>
                </a:solidFill>
              </a:rPr>
              <a:t>ОДИНОЧКИ</a:t>
            </a:r>
          </a:p>
          <a:p>
            <a:r>
              <a:rPr lang="ru-RU" b="1" dirty="0">
                <a:solidFill>
                  <a:srgbClr val="C00000"/>
                </a:solidFill>
              </a:rPr>
              <a:t>СЕТЕВОЙ, ЛАЙКОВЫЙ </a:t>
            </a:r>
          </a:p>
          <a:p>
            <a:r>
              <a:rPr lang="ru-RU" b="1" dirty="0">
                <a:solidFill>
                  <a:srgbClr val="C00000"/>
                </a:solidFill>
              </a:rPr>
              <a:t>НАРЦИССИЗМ…</a:t>
            </a:r>
          </a:p>
          <a:p>
            <a:endParaRPr lang="ru-RU" b="1" dirty="0">
              <a:solidFill>
                <a:srgbClr val="C00000"/>
              </a:solidFill>
            </a:endParaRPr>
          </a:p>
          <a:p>
            <a:endParaRPr lang="ru-RU" b="1" dirty="0">
              <a:solidFill>
                <a:srgbClr val="C00000"/>
              </a:solidFill>
            </a:endParaRPr>
          </a:p>
          <a:p>
            <a:endParaRPr lang="ru-RU" b="1" dirty="0">
              <a:solidFill>
                <a:srgbClr val="C00000"/>
              </a:solidFill>
            </a:endParaRPr>
          </a:p>
          <a:p>
            <a:endParaRPr lang="ru-RU" b="1" dirty="0">
              <a:solidFill>
                <a:srgbClr val="C00000"/>
              </a:solidFill>
            </a:endParaRPr>
          </a:p>
          <a:p>
            <a:r>
              <a:rPr lang="ru-RU" sz="2400" b="1" dirty="0">
                <a:solidFill>
                  <a:srgbClr val="000066"/>
                </a:solidFill>
              </a:rPr>
              <a:t>Способны ли мы</a:t>
            </a:r>
          </a:p>
          <a:p>
            <a:r>
              <a:rPr lang="ru-RU" sz="2400" b="1" dirty="0">
                <a:solidFill>
                  <a:srgbClr val="000066"/>
                </a:solidFill>
              </a:rPr>
              <a:t>  видеть и хорошее?!</a:t>
            </a:r>
          </a:p>
          <a:p>
            <a:r>
              <a:rPr lang="ru-RU" sz="2400" b="1" dirty="0">
                <a:solidFill>
                  <a:srgbClr val="000066"/>
                </a:solidFill>
              </a:rPr>
              <a:t>А быть </a:t>
            </a:r>
          </a:p>
          <a:p>
            <a:r>
              <a:rPr lang="ru-RU" sz="2400" b="1" dirty="0">
                <a:solidFill>
                  <a:srgbClr val="000066"/>
                </a:solidFill>
              </a:rPr>
              <a:t>профессионалами?!</a:t>
            </a:r>
          </a:p>
        </p:txBody>
      </p:sp>
      <p:sp>
        <p:nvSpPr>
          <p:cNvPr id="9" name="TextBox 8">
            <a:extLst>
              <a:ext uri="{FF2B5EF4-FFF2-40B4-BE49-F238E27FC236}">
                <a16:creationId xmlns:a16="http://schemas.microsoft.com/office/drawing/2014/main" id="{42CEF2AA-1650-294C-9BCD-CE84E4ECB115}"/>
              </a:ext>
            </a:extLst>
          </p:cNvPr>
          <p:cNvSpPr txBox="1"/>
          <p:nvPr/>
        </p:nvSpPr>
        <p:spPr>
          <a:xfrm>
            <a:off x="407698" y="6027294"/>
            <a:ext cx="8578040" cy="707886"/>
          </a:xfrm>
          <a:prstGeom prst="rect">
            <a:avLst/>
          </a:prstGeom>
          <a:noFill/>
        </p:spPr>
        <p:txBody>
          <a:bodyPr wrap="square" rtlCol="0">
            <a:spAutoFit/>
          </a:bodyPr>
          <a:lstStyle/>
          <a:p>
            <a:pPr algn="ctr"/>
            <a:r>
              <a:rPr lang="ru-RU" sz="2000" b="1" dirty="0">
                <a:solidFill>
                  <a:srgbClr val="C00000"/>
                </a:solidFill>
              </a:rPr>
              <a:t>ПОЧЕМУ МЫ СЧИТАЕМ, ЧТО ОНИ ДОЛЖНЫ БЫТЬ ТАКИМИ ЖЕ, КАК МЫ? ЧТО ИХ НУЖНО ОБУЧАТЬ, КАК УЧИЛИ НАС?!</a:t>
            </a:r>
          </a:p>
        </p:txBody>
      </p:sp>
      <p:sp>
        <p:nvSpPr>
          <p:cNvPr id="12" name="TextBox 11">
            <a:extLst>
              <a:ext uri="{FF2B5EF4-FFF2-40B4-BE49-F238E27FC236}">
                <a16:creationId xmlns:a16="http://schemas.microsoft.com/office/drawing/2014/main" id="{5837D82C-6613-2645-9309-0E985C41BA50}"/>
              </a:ext>
            </a:extLst>
          </p:cNvPr>
          <p:cNvSpPr txBox="1"/>
          <p:nvPr/>
        </p:nvSpPr>
        <p:spPr>
          <a:xfrm rot="1642014">
            <a:off x="1307075" y="1109543"/>
            <a:ext cx="1816455" cy="707886"/>
          </a:xfrm>
          <a:prstGeom prst="rect">
            <a:avLst/>
          </a:prstGeom>
          <a:noFill/>
        </p:spPr>
        <p:txBody>
          <a:bodyPr wrap="square" rtlCol="0">
            <a:spAutoFit/>
          </a:bodyPr>
          <a:lstStyle/>
          <a:p>
            <a:r>
              <a:rPr lang="ru-RU" sz="2000" b="1" dirty="0">
                <a:solidFill>
                  <a:schemeClr val="bg1"/>
                </a:solidFill>
              </a:rPr>
              <a:t>КОГНИТИВНОЕ РАЗВИТИЕ</a:t>
            </a:r>
          </a:p>
        </p:txBody>
      </p:sp>
    </p:spTree>
    <p:extLst>
      <p:ext uri="{BB962C8B-B14F-4D97-AF65-F5344CB8AC3E}">
        <p14:creationId xmlns:p14="http://schemas.microsoft.com/office/powerpoint/2010/main" val="294994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7727" y="166255"/>
            <a:ext cx="6286500" cy="461665"/>
          </a:xfrm>
          <a:prstGeom prst="rect">
            <a:avLst/>
          </a:prstGeom>
          <a:noFill/>
        </p:spPr>
        <p:txBody>
          <a:bodyPr wrap="square" rtlCol="0">
            <a:spAutoFit/>
          </a:bodyPr>
          <a:lstStyle/>
          <a:p>
            <a:r>
              <a:rPr lang="ru-RU" sz="2400" b="1" dirty="0">
                <a:solidFill>
                  <a:srgbClr val="C00000"/>
                </a:solidFill>
              </a:rPr>
              <a:t>ФАКТЫ ДЛЯ РАЗМЫШЛЕНИЯ</a:t>
            </a:r>
          </a:p>
        </p:txBody>
      </p:sp>
      <p:sp>
        <p:nvSpPr>
          <p:cNvPr id="3" name="TextBox 2"/>
          <p:cNvSpPr txBox="1"/>
          <p:nvPr/>
        </p:nvSpPr>
        <p:spPr>
          <a:xfrm>
            <a:off x="135082" y="592282"/>
            <a:ext cx="4613563" cy="5909310"/>
          </a:xfrm>
          <a:prstGeom prst="rect">
            <a:avLst/>
          </a:prstGeom>
          <a:solidFill>
            <a:schemeClr val="accent5">
              <a:lumMod val="20000"/>
              <a:lumOff val="80000"/>
            </a:schemeClr>
          </a:solidFill>
        </p:spPr>
        <p:txBody>
          <a:bodyPr wrap="square" rtlCol="0">
            <a:spAutoFit/>
          </a:bodyPr>
          <a:lstStyle/>
          <a:p>
            <a:r>
              <a:rPr lang="ru-RU" dirty="0">
                <a:solidFill>
                  <a:srgbClr val="C00000"/>
                </a:solidFill>
                <a:latin typeface="Arial" pitchFamily="34" charset="0"/>
                <a:cs typeface="Arial" pitchFamily="34" charset="0"/>
              </a:rPr>
              <a:t>25% ДЕТЕЙ С 2 ЛЕТ </a:t>
            </a:r>
            <a:r>
              <a:rPr lang="ru-RU" dirty="0">
                <a:solidFill>
                  <a:srgbClr val="002060"/>
                </a:solidFill>
                <a:latin typeface="Arial" pitchFamily="34" charset="0"/>
                <a:cs typeface="Arial" pitchFamily="34" charset="0"/>
              </a:rPr>
              <a:t>ПОЛЬЗУЮТСЯ ПЛАНШЕТАМИ</a:t>
            </a:r>
          </a:p>
          <a:p>
            <a:endParaRPr lang="ru-RU" dirty="0">
              <a:solidFill>
                <a:srgbClr val="002060"/>
              </a:solidFill>
              <a:latin typeface="Arial" pitchFamily="34" charset="0"/>
              <a:cs typeface="Arial" pitchFamily="34" charset="0"/>
            </a:endParaRPr>
          </a:p>
          <a:p>
            <a:r>
              <a:rPr lang="ru-RU" dirty="0">
                <a:solidFill>
                  <a:srgbClr val="C00000"/>
                </a:solidFill>
                <a:latin typeface="Arial" pitchFamily="34" charset="0"/>
                <a:cs typeface="Arial" pitchFamily="34" charset="0"/>
              </a:rPr>
              <a:t>ОДНА ТРЕТЬ </a:t>
            </a:r>
            <a:r>
              <a:rPr lang="ru-RU" dirty="0">
                <a:solidFill>
                  <a:srgbClr val="002060"/>
                </a:solidFill>
                <a:latin typeface="Arial" pitchFamily="34" charset="0"/>
                <a:cs typeface="Arial" pitchFamily="34" charset="0"/>
              </a:rPr>
              <a:t>ШКОЛЬНИКОВ ПРОВОДИТ В ИНТЕРНЕТЕ </a:t>
            </a:r>
            <a:r>
              <a:rPr lang="ru-RU" dirty="0">
                <a:solidFill>
                  <a:srgbClr val="C00000"/>
                </a:solidFill>
                <a:latin typeface="Arial" pitchFamily="34" charset="0"/>
                <a:cs typeface="Arial" pitchFamily="34" charset="0"/>
              </a:rPr>
              <a:t>8 ЧАСОВ </a:t>
            </a:r>
            <a:r>
              <a:rPr lang="ru-RU" dirty="0">
                <a:solidFill>
                  <a:srgbClr val="002060"/>
                </a:solidFill>
                <a:latin typeface="Arial" pitchFamily="34" charset="0"/>
                <a:cs typeface="Arial" pitchFamily="34" charset="0"/>
              </a:rPr>
              <a:t>В ДЕНЬ</a:t>
            </a:r>
          </a:p>
          <a:p>
            <a:endParaRPr lang="ru-RU" dirty="0">
              <a:solidFill>
                <a:srgbClr val="002060"/>
              </a:solidFill>
              <a:latin typeface="Arial" pitchFamily="34" charset="0"/>
              <a:cs typeface="Arial" pitchFamily="34" charset="0"/>
            </a:endParaRPr>
          </a:p>
          <a:p>
            <a:r>
              <a:rPr lang="ru-RU" dirty="0">
                <a:solidFill>
                  <a:srgbClr val="C00000"/>
                </a:solidFill>
                <a:latin typeface="Arial" pitchFamily="34" charset="0"/>
                <a:cs typeface="Arial" pitchFamily="34" charset="0"/>
              </a:rPr>
              <a:t>МЕНЯЮТСЯ УСЛОВИЯ СОЦИАЛИЗАЦИИ:</a:t>
            </a:r>
          </a:p>
          <a:p>
            <a:r>
              <a:rPr lang="ru-RU" dirty="0">
                <a:solidFill>
                  <a:srgbClr val="002060"/>
                </a:solidFill>
                <a:latin typeface="Arial" pitchFamily="34" charset="0"/>
                <a:cs typeface="Arial" pitchFamily="34" charset="0"/>
              </a:rPr>
              <a:t>- виртуальная личностно-значимая среда;</a:t>
            </a:r>
          </a:p>
          <a:p>
            <a:pPr>
              <a:buFontTx/>
              <a:buChar char="-"/>
            </a:pPr>
            <a:r>
              <a:rPr lang="ru-RU" dirty="0">
                <a:solidFill>
                  <a:srgbClr val="002060"/>
                </a:solidFill>
                <a:latin typeface="Arial" pitchFamily="34" charset="0"/>
                <a:cs typeface="Arial" pitchFamily="34" charset="0"/>
              </a:rPr>
              <a:t>игровое сознание (успешные роли </a:t>
            </a:r>
            <a:r>
              <a:rPr lang="ru-RU" dirty="0" err="1">
                <a:solidFill>
                  <a:srgbClr val="002060"/>
                </a:solidFill>
                <a:latin typeface="Arial" pitchFamily="34" charset="0"/>
                <a:cs typeface="Arial" pitchFamily="34" charset="0"/>
              </a:rPr>
              <a:t>он-лайн</a:t>
            </a:r>
            <a:r>
              <a:rPr lang="ru-RU" dirty="0">
                <a:solidFill>
                  <a:srgbClr val="002060"/>
                </a:solidFill>
                <a:latin typeface="Arial" pitchFamily="34" charset="0"/>
                <a:cs typeface="Arial" pitchFamily="34" charset="0"/>
              </a:rPr>
              <a:t>);</a:t>
            </a:r>
          </a:p>
          <a:p>
            <a:pPr>
              <a:buFontTx/>
              <a:buChar char="-"/>
            </a:pPr>
            <a:r>
              <a:rPr lang="ru-RU" dirty="0">
                <a:solidFill>
                  <a:srgbClr val="002060"/>
                </a:solidFill>
                <a:latin typeface="Arial" pitchFamily="34" charset="0"/>
                <a:cs typeface="Arial" pitchFamily="34" charset="0"/>
              </a:rPr>
              <a:t>доверие неизвестным виртуальным «друзьям»;</a:t>
            </a:r>
          </a:p>
          <a:p>
            <a:pPr>
              <a:buFontTx/>
              <a:buChar char="-"/>
            </a:pPr>
            <a:r>
              <a:rPr lang="ru-RU" dirty="0">
                <a:solidFill>
                  <a:srgbClr val="002060"/>
                </a:solidFill>
                <a:latin typeface="Arial" pitchFamily="34" charset="0"/>
                <a:cs typeface="Arial" pitchFamily="34" charset="0"/>
              </a:rPr>
              <a:t>каждый пятый школьник – жертва </a:t>
            </a:r>
            <a:r>
              <a:rPr lang="ru-RU" dirty="0" err="1">
                <a:solidFill>
                  <a:srgbClr val="002060"/>
                </a:solidFill>
                <a:latin typeface="Arial" pitchFamily="34" charset="0"/>
                <a:cs typeface="Arial" pitchFamily="34" charset="0"/>
              </a:rPr>
              <a:t>буллинга</a:t>
            </a:r>
            <a:r>
              <a:rPr lang="ru-RU" dirty="0">
                <a:solidFill>
                  <a:srgbClr val="002060"/>
                </a:solidFill>
                <a:latin typeface="Arial" pitchFamily="34" charset="0"/>
                <a:cs typeface="Arial" pitchFamily="34" charset="0"/>
              </a:rPr>
              <a:t> (и каждый четвертый – агрессор)</a:t>
            </a:r>
          </a:p>
          <a:p>
            <a:endParaRPr lang="ru-RU" dirty="0">
              <a:solidFill>
                <a:srgbClr val="002060"/>
              </a:solidFill>
              <a:latin typeface="Arial" pitchFamily="34" charset="0"/>
              <a:cs typeface="Arial" pitchFamily="34" charset="0"/>
            </a:endParaRPr>
          </a:p>
          <a:p>
            <a:r>
              <a:rPr lang="ru-RU" dirty="0">
                <a:solidFill>
                  <a:srgbClr val="002060"/>
                </a:solidFill>
                <a:latin typeface="Arial" pitchFamily="34" charset="0"/>
                <a:cs typeface="Arial" pitchFamily="34" charset="0"/>
              </a:rPr>
              <a:t>КТО ВИНОВАТ? КТО НЕСЕТ ОТВЕТСТВЕННОСТЬ?</a:t>
            </a:r>
          </a:p>
        </p:txBody>
      </p:sp>
      <p:sp>
        <p:nvSpPr>
          <p:cNvPr id="4" name="Стрелка вправо 3"/>
          <p:cNvSpPr/>
          <p:nvPr/>
        </p:nvSpPr>
        <p:spPr>
          <a:xfrm>
            <a:off x="4800599" y="8624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право 4"/>
          <p:cNvSpPr/>
          <p:nvPr/>
        </p:nvSpPr>
        <p:spPr>
          <a:xfrm>
            <a:off x="4807526" y="176299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442364" y="862445"/>
            <a:ext cx="2161309" cy="369332"/>
          </a:xfrm>
          <a:prstGeom prst="rect">
            <a:avLst/>
          </a:prstGeom>
          <a:solidFill>
            <a:schemeClr val="accent4">
              <a:lumMod val="20000"/>
              <a:lumOff val="80000"/>
            </a:schemeClr>
          </a:solidFill>
        </p:spPr>
        <p:txBody>
          <a:bodyPr wrap="square" rtlCol="0">
            <a:spAutoFit/>
          </a:bodyPr>
          <a:lstStyle/>
          <a:p>
            <a:r>
              <a:rPr lang="ru-RU" b="1" dirty="0">
                <a:solidFill>
                  <a:srgbClr val="C00000"/>
                </a:solidFill>
              </a:rPr>
              <a:t>А ОСТАЛЬНЫЕ 75%?</a:t>
            </a:r>
          </a:p>
        </p:txBody>
      </p:sp>
      <p:sp>
        <p:nvSpPr>
          <p:cNvPr id="8" name="TextBox 7"/>
          <p:cNvSpPr txBox="1"/>
          <p:nvPr/>
        </p:nvSpPr>
        <p:spPr>
          <a:xfrm>
            <a:off x="6577445" y="1724891"/>
            <a:ext cx="1818409" cy="646331"/>
          </a:xfrm>
          <a:prstGeom prst="rect">
            <a:avLst/>
          </a:prstGeom>
          <a:solidFill>
            <a:schemeClr val="accent4">
              <a:lumMod val="20000"/>
              <a:lumOff val="80000"/>
            </a:schemeClr>
          </a:solidFill>
        </p:spPr>
        <p:txBody>
          <a:bodyPr wrap="square" rtlCol="0">
            <a:spAutoFit/>
          </a:bodyPr>
          <a:lstStyle/>
          <a:p>
            <a:r>
              <a:rPr lang="ru-RU" b="1" dirty="0">
                <a:solidFill>
                  <a:srgbClr val="C00000"/>
                </a:solidFill>
              </a:rPr>
              <a:t>А ОСТАЛЬНЫЕ ДВЕ ТРЕТИ?</a:t>
            </a:r>
          </a:p>
        </p:txBody>
      </p:sp>
      <p:sp>
        <p:nvSpPr>
          <p:cNvPr id="9" name="Стрелка вправо 8"/>
          <p:cNvSpPr/>
          <p:nvPr/>
        </p:nvSpPr>
        <p:spPr>
          <a:xfrm>
            <a:off x="4814453" y="34844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6161808" y="3293917"/>
            <a:ext cx="2637389" cy="1200329"/>
          </a:xfrm>
          <a:prstGeom prst="rect">
            <a:avLst/>
          </a:prstGeom>
          <a:solidFill>
            <a:schemeClr val="accent4">
              <a:lumMod val="20000"/>
              <a:lumOff val="80000"/>
            </a:schemeClr>
          </a:solidFill>
        </p:spPr>
        <p:txBody>
          <a:bodyPr wrap="none" rtlCol="0">
            <a:spAutoFit/>
          </a:bodyPr>
          <a:lstStyle/>
          <a:p>
            <a:r>
              <a:rPr lang="ru-RU" b="1" dirty="0">
                <a:solidFill>
                  <a:srgbClr val="C00000"/>
                </a:solidFill>
              </a:rPr>
              <a:t>А КАК ВЕДЕМ СЕБЯ МЫ, </a:t>
            </a:r>
          </a:p>
          <a:p>
            <a:r>
              <a:rPr lang="ru-RU" b="1" dirty="0">
                <a:solidFill>
                  <a:srgbClr val="C00000"/>
                </a:solidFill>
              </a:rPr>
              <a:t>ВЗРОСЛЫЕ?</a:t>
            </a:r>
          </a:p>
          <a:p>
            <a:r>
              <a:rPr lang="ru-RU" b="1" dirty="0">
                <a:solidFill>
                  <a:srgbClr val="C00000"/>
                </a:solidFill>
              </a:rPr>
              <a:t>КАК ВЛИЯЮТ НА НАС </a:t>
            </a:r>
          </a:p>
          <a:p>
            <a:r>
              <a:rPr lang="ru-RU" b="1" dirty="0">
                <a:solidFill>
                  <a:srgbClr val="C00000"/>
                </a:solidFill>
              </a:rPr>
              <a:t>НОВЫЕ УСЛОВИЯ?</a:t>
            </a:r>
          </a:p>
        </p:txBody>
      </p:sp>
      <p:sp>
        <p:nvSpPr>
          <p:cNvPr id="11" name="TextBox 10"/>
          <p:cNvSpPr txBox="1"/>
          <p:nvPr/>
        </p:nvSpPr>
        <p:spPr>
          <a:xfrm>
            <a:off x="5361710" y="4894119"/>
            <a:ext cx="3221182" cy="1477328"/>
          </a:xfrm>
          <a:prstGeom prst="rect">
            <a:avLst/>
          </a:prstGeom>
          <a:solidFill>
            <a:schemeClr val="accent4">
              <a:lumMod val="20000"/>
              <a:lumOff val="80000"/>
            </a:schemeClr>
          </a:solidFill>
        </p:spPr>
        <p:txBody>
          <a:bodyPr wrap="square" rtlCol="0">
            <a:spAutoFit/>
          </a:bodyPr>
          <a:lstStyle/>
          <a:p>
            <a:r>
              <a:rPr lang="ru-RU" dirty="0">
                <a:solidFill>
                  <a:srgbClr val="002060"/>
                </a:solidFill>
              </a:rPr>
              <a:t>Конкурс </a:t>
            </a:r>
            <a:r>
              <a:rPr lang="ru-RU" dirty="0" err="1">
                <a:solidFill>
                  <a:srgbClr val="002060"/>
                </a:solidFill>
              </a:rPr>
              <a:t>Интернет-проектов</a:t>
            </a:r>
            <a:r>
              <a:rPr lang="ru-RU" dirty="0">
                <a:solidFill>
                  <a:srgbClr val="002060"/>
                </a:solidFill>
              </a:rPr>
              <a:t> «Цифровое поколение, вперёд!»</a:t>
            </a:r>
          </a:p>
          <a:p>
            <a:r>
              <a:rPr lang="en-US" dirty="0">
                <a:hlinkClick r:id="rId2"/>
              </a:rPr>
              <a:t>https://www.youtube.com/watch?v=LMOKgRWgorA</a:t>
            </a:r>
            <a:r>
              <a:rPr lang="ru-RU" dirty="0"/>
              <a:t> </a:t>
            </a:r>
            <a:r>
              <a:rPr lang="en-US" dirty="0"/>
              <a:t> </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690517-936F-CE4B-90F8-3D19FBBB357D}"/>
              </a:ext>
            </a:extLst>
          </p:cNvPr>
          <p:cNvSpPr txBox="1"/>
          <p:nvPr/>
        </p:nvSpPr>
        <p:spPr>
          <a:xfrm>
            <a:off x="452801" y="122114"/>
            <a:ext cx="8299938" cy="830997"/>
          </a:xfrm>
          <a:prstGeom prst="rect">
            <a:avLst/>
          </a:prstGeom>
          <a:noFill/>
        </p:spPr>
        <p:txBody>
          <a:bodyPr wrap="square" rtlCol="0">
            <a:spAutoFit/>
          </a:bodyPr>
          <a:lstStyle/>
          <a:p>
            <a:r>
              <a:rPr lang="ru-RU" sz="2400" b="1">
                <a:solidFill>
                  <a:srgbClr val="C00000"/>
                </a:solidFill>
              </a:rPr>
              <a:t>ВСЕ </a:t>
            </a:r>
            <a:r>
              <a:rPr lang="ru-RU" sz="2400" b="1" dirty="0">
                <a:solidFill>
                  <a:srgbClr val="C00000"/>
                </a:solidFill>
              </a:rPr>
              <a:t>ЛИ ПОКОЛЕНИЕ ОДНОРОДНО?</a:t>
            </a:r>
          </a:p>
          <a:p>
            <a:r>
              <a:rPr lang="ru-RU" sz="2400" b="1" dirty="0">
                <a:solidFill>
                  <a:srgbClr val="C00000"/>
                </a:solidFill>
              </a:rPr>
              <a:t>ЧТО МЫ ЗНАЕМ О НИХ?</a:t>
            </a:r>
          </a:p>
        </p:txBody>
      </p:sp>
      <p:sp>
        <p:nvSpPr>
          <p:cNvPr id="3" name="TextBox 2">
            <a:extLst>
              <a:ext uri="{FF2B5EF4-FFF2-40B4-BE49-F238E27FC236}">
                <a16:creationId xmlns:a16="http://schemas.microsoft.com/office/drawing/2014/main" id="{F7BB271B-A484-6346-805F-3DE44E84EB9B}"/>
              </a:ext>
            </a:extLst>
          </p:cNvPr>
          <p:cNvSpPr txBox="1"/>
          <p:nvPr/>
        </p:nvSpPr>
        <p:spPr>
          <a:xfrm>
            <a:off x="281352" y="1125416"/>
            <a:ext cx="5528163" cy="3693319"/>
          </a:xfrm>
          <a:prstGeom prst="rect">
            <a:avLst/>
          </a:prstGeom>
          <a:noFill/>
        </p:spPr>
        <p:txBody>
          <a:bodyPr wrap="square" rtlCol="0">
            <a:spAutoFit/>
          </a:bodyPr>
          <a:lstStyle/>
          <a:p>
            <a:r>
              <a:rPr lang="ru-RU" b="1" dirty="0">
                <a:solidFill>
                  <a:srgbClr val="C00000"/>
                </a:solidFill>
              </a:rPr>
              <a:t>МГУ:</a:t>
            </a:r>
          </a:p>
          <a:p>
            <a:r>
              <a:rPr lang="ru-RU" b="1" dirty="0">
                <a:solidFill>
                  <a:srgbClr val="000066"/>
                </a:solidFill>
              </a:rPr>
              <a:t>Результаты международного проекта </a:t>
            </a:r>
            <a:r>
              <a:rPr lang="en-US" b="1" dirty="0">
                <a:solidFill>
                  <a:srgbClr val="000066"/>
                </a:solidFill>
              </a:rPr>
              <a:t>EU Kids Online II </a:t>
            </a:r>
            <a:r>
              <a:rPr lang="ru-RU" b="1" dirty="0">
                <a:solidFill>
                  <a:srgbClr val="000066"/>
                </a:solidFill>
              </a:rPr>
              <a:t>в России</a:t>
            </a:r>
          </a:p>
          <a:p>
            <a:r>
              <a:rPr lang="ru-RU" b="1" dirty="0">
                <a:solidFill>
                  <a:srgbClr val="000066"/>
                </a:solidFill>
              </a:rPr>
              <a:t>Риски: снижение возраста активных пользователей, непонимание опасностей, увеличение времени в Интернете.</a:t>
            </a:r>
          </a:p>
          <a:p>
            <a:r>
              <a:rPr lang="ru-RU" b="1" dirty="0">
                <a:solidFill>
                  <a:srgbClr val="000066"/>
                </a:solidFill>
              </a:rPr>
              <a:t>Неоднородность цифровой грамотности в регионах России</a:t>
            </a:r>
          </a:p>
          <a:p>
            <a:endParaRPr lang="ru-RU" b="1" dirty="0">
              <a:solidFill>
                <a:srgbClr val="000066"/>
              </a:solidFill>
            </a:endParaRPr>
          </a:p>
          <a:p>
            <a:r>
              <a:rPr lang="ru-RU" b="1" dirty="0">
                <a:solidFill>
                  <a:srgbClr val="C00000"/>
                </a:solidFill>
              </a:rPr>
              <a:t>ВШЭ: </a:t>
            </a:r>
            <a:r>
              <a:rPr lang="ru-RU" b="1" dirty="0">
                <a:solidFill>
                  <a:srgbClr val="000066"/>
                </a:solidFill>
              </a:rPr>
              <a:t> Поколение </a:t>
            </a:r>
            <a:r>
              <a:rPr lang="en-US" b="1" dirty="0">
                <a:solidFill>
                  <a:srgbClr val="000066"/>
                </a:solidFill>
              </a:rPr>
              <a:t>Z</a:t>
            </a:r>
            <a:r>
              <a:rPr lang="ru-RU" b="1" dirty="0">
                <a:solidFill>
                  <a:srgbClr val="000066"/>
                </a:solidFill>
              </a:rPr>
              <a:t> на самом деле не существует, они не отличаются от своих предшественников. Им необходимо общение и внешнее одобрение.</a:t>
            </a:r>
            <a:r>
              <a:rPr lang="en-US" b="1" dirty="0">
                <a:solidFill>
                  <a:srgbClr val="000066"/>
                </a:solidFill>
              </a:rPr>
              <a:t> (</a:t>
            </a:r>
            <a:r>
              <a:rPr lang="ru-RU" b="1" dirty="0" err="1">
                <a:solidFill>
                  <a:srgbClr val="000066"/>
                </a:solidFill>
              </a:rPr>
              <a:t>КоммерсантЪ</a:t>
            </a:r>
            <a:r>
              <a:rPr lang="ru-RU" b="1" dirty="0">
                <a:solidFill>
                  <a:srgbClr val="000066"/>
                </a:solidFill>
              </a:rPr>
              <a:t>, 4 марта 2019)</a:t>
            </a:r>
          </a:p>
        </p:txBody>
      </p:sp>
      <p:sp>
        <p:nvSpPr>
          <p:cNvPr id="4" name="TextBox 3">
            <a:extLst>
              <a:ext uri="{FF2B5EF4-FFF2-40B4-BE49-F238E27FC236}">
                <a16:creationId xmlns:a16="http://schemas.microsoft.com/office/drawing/2014/main" id="{B5141B09-0B70-074C-AC59-DB09FBA6CEF3}"/>
              </a:ext>
            </a:extLst>
          </p:cNvPr>
          <p:cNvSpPr txBox="1"/>
          <p:nvPr/>
        </p:nvSpPr>
        <p:spPr>
          <a:xfrm>
            <a:off x="5904031" y="791144"/>
            <a:ext cx="3156440" cy="923330"/>
          </a:xfrm>
          <a:prstGeom prst="rect">
            <a:avLst/>
          </a:prstGeom>
          <a:noFill/>
        </p:spPr>
        <p:txBody>
          <a:bodyPr wrap="square" rtlCol="0">
            <a:spAutoFit/>
          </a:bodyPr>
          <a:lstStyle/>
          <a:p>
            <a:pPr algn="ctr"/>
            <a:r>
              <a:rPr lang="en-US" b="1" dirty="0">
                <a:solidFill>
                  <a:srgbClr val="000066"/>
                </a:solidFill>
              </a:rPr>
              <a:t>Jukes I., McCain T., Crockett L. </a:t>
            </a:r>
            <a:endParaRPr lang="ru-RU" b="1" dirty="0">
              <a:solidFill>
                <a:srgbClr val="000066"/>
              </a:solidFill>
            </a:endParaRPr>
          </a:p>
          <a:p>
            <a:pPr algn="ctr"/>
            <a:endParaRPr lang="ru-RU" b="1" dirty="0">
              <a:solidFill>
                <a:srgbClr val="000066"/>
              </a:solidFill>
            </a:endParaRPr>
          </a:p>
          <a:p>
            <a:pPr algn="ctr"/>
            <a:r>
              <a:rPr lang="ru-RU" b="1" dirty="0">
                <a:solidFill>
                  <a:srgbClr val="000066"/>
                </a:solidFill>
              </a:rPr>
              <a:t>(США, КАНАДА)</a:t>
            </a:r>
          </a:p>
        </p:txBody>
      </p:sp>
      <p:sp>
        <p:nvSpPr>
          <p:cNvPr id="5" name="TextBox 4">
            <a:extLst>
              <a:ext uri="{FF2B5EF4-FFF2-40B4-BE49-F238E27FC236}">
                <a16:creationId xmlns:a16="http://schemas.microsoft.com/office/drawing/2014/main" id="{413E0042-B7FB-F346-B682-2E3A858072E9}"/>
              </a:ext>
            </a:extLst>
          </p:cNvPr>
          <p:cNvSpPr txBox="1"/>
          <p:nvPr/>
        </p:nvSpPr>
        <p:spPr>
          <a:xfrm>
            <a:off x="452801" y="5072238"/>
            <a:ext cx="3457578" cy="1477328"/>
          </a:xfrm>
          <a:prstGeom prst="rect">
            <a:avLst/>
          </a:prstGeom>
          <a:noFill/>
          <a:ln>
            <a:solidFill>
              <a:srgbClr val="000066"/>
            </a:solidFill>
          </a:ln>
        </p:spPr>
        <p:txBody>
          <a:bodyPr wrap="square" rtlCol="0">
            <a:spAutoFit/>
          </a:bodyPr>
          <a:lstStyle/>
          <a:p>
            <a:pPr algn="ctr"/>
            <a:r>
              <a:rPr lang="ru-RU" b="1" dirty="0">
                <a:solidFill>
                  <a:srgbClr val="C00000"/>
                </a:solidFill>
              </a:rPr>
              <a:t>ОБОБЩЕНИЕ ОПАСНО</a:t>
            </a:r>
          </a:p>
          <a:p>
            <a:pPr algn="ctr"/>
            <a:r>
              <a:rPr lang="ru-RU" b="1" dirty="0">
                <a:solidFill>
                  <a:srgbClr val="C00000"/>
                </a:solidFill>
              </a:rPr>
              <a:t>ГРУППЫ, СОСТАВЛЯЮЩИЕ ПОКОЛЕНИЕ, НЕ ИЗУЧЕНЫ</a:t>
            </a:r>
          </a:p>
          <a:p>
            <a:pPr algn="ctr"/>
            <a:r>
              <a:rPr lang="ru-RU" b="1" dirty="0">
                <a:solidFill>
                  <a:srgbClr val="C00000"/>
                </a:solidFill>
              </a:rPr>
              <a:t>НЕЯСНО ИХ СООТНОШЕНИЕ И ПРОГНОЗЫ РАЗВИТИЯ</a:t>
            </a:r>
          </a:p>
        </p:txBody>
      </p:sp>
      <p:sp>
        <p:nvSpPr>
          <p:cNvPr id="6" name="TextBox 5">
            <a:extLst>
              <a:ext uri="{FF2B5EF4-FFF2-40B4-BE49-F238E27FC236}">
                <a16:creationId xmlns:a16="http://schemas.microsoft.com/office/drawing/2014/main" id="{8A14607D-57E1-7E47-BA09-863BBD4C8F36}"/>
              </a:ext>
            </a:extLst>
          </p:cNvPr>
          <p:cNvSpPr txBox="1"/>
          <p:nvPr/>
        </p:nvSpPr>
        <p:spPr>
          <a:xfrm>
            <a:off x="4312624" y="5349237"/>
            <a:ext cx="4747847" cy="1200329"/>
          </a:xfrm>
          <a:prstGeom prst="rect">
            <a:avLst/>
          </a:prstGeom>
          <a:noFill/>
        </p:spPr>
        <p:txBody>
          <a:bodyPr wrap="square" rtlCol="0">
            <a:spAutoFit/>
          </a:bodyPr>
          <a:lstStyle/>
          <a:p>
            <a:r>
              <a:rPr lang="en-US" b="1" i="1" dirty="0">
                <a:solidFill>
                  <a:srgbClr val="000066"/>
                </a:solidFill>
              </a:rPr>
              <a:t>We need to identify the snapshot we have in our heads of what we think growing up looks like because it colors so much of our thinking about students and how to teach them</a:t>
            </a:r>
            <a:endParaRPr lang="ru-RU" b="1" i="1" dirty="0">
              <a:solidFill>
                <a:srgbClr val="000066"/>
              </a:solidFill>
            </a:endParaRPr>
          </a:p>
        </p:txBody>
      </p:sp>
      <p:pic>
        <p:nvPicPr>
          <p:cNvPr id="7" name="Рисунок 6">
            <a:extLst>
              <a:ext uri="{FF2B5EF4-FFF2-40B4-BE49-F238E27FC236}">
                <a16:creationId xmlns:a16="http://schemas.microsoft.com/office/drawing/2014/main" id="{DE8ACA4B-B3EE-614D-8FA6-A2DDF107EEB7}"/>
              </a:ext>
            </a:extLst>
          </p:cNvPr>
          <p:cNvPicPr>
            <a:picLocks noChangeAspect="1"/>
          </p:cNvPicPr>
          <p:nvPr/>
        </p:nvPicPr>
        <p:blipFill>
          <a:blip r:embed="rId3" cstate="print"/>
          <a:stretch>
            <a:fillRect/>
          </a:stretch>
        </p:blipFill>
        <p:spPr>
          <a:xfrm>
            <a:off x="6211764" y="1783916"/>
            <a:ext cx="2540975" cy="3288322"/>
          </a:xfrm>
          <a:prstGeom prst="rect">
            <a:avLst/>
          </a:prstGeom>
        </p:spPr>
      </p:pic>
    </p:spTree>
    <p:extLst>
      <p:ext uri="{BB962C8B-B14F-4D97-AF65-F5344CB8AC3E}">
        <p14:creationId xmlns:p14="http://schemas.microsoft.com/office/powerpoint/2010/main" val="73875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A0391-0656-FA47-9CEE-AD0721924A6D}"/>
              </a:ext>
            </a:extLst>
          </p:cNvPr>
          <p:cNvSpPr txBox="1"/>
          <p:nvPr/>
        </p:nvSpPr>
        <p:spPr>
          <a:xfrm>
            <a:off x="703384" y="334108"/>
            <a:ext cx="7842739" cy="523220"/>
          </a:xfrm>
          <a:prstGeom prst="rect">
            <a:avLst/>
          </a:prstGeom>
          <a:noFill/>
        </p:spPr>
        <p:txBody>
          <a:bodyPr wrap="square" rtlCol="0">
            <a:spAutoFit/>
          </a:bodyPr>
          <a:lstStyle/>
          <a:p>
            <a:r>
              <a:rPr lang="ru-RU" sz="2800" b="1" dirty="0">
                <a:solidFill>
                  <a:srgbClr val="C00000"/>
                </a:solidFill>
              </a:rPr>
              <a:t>«ЦИФРОВОЕ»  ПОКОЛЕНИЕ</a:t>
            </a:r>
          </a:p>
        </p:txBody>
      </p:sp>
      <p:sp>
        <p:nvSpPr>
          <p:cNvPr id="3" name="TextBox 2">
            <a:extLst>
              <a:ext uri="{FF2B5EF4-FFF2-40B4-BE49-F238E27FC236}">
                <a16:creationId xmlns:a16="http://schemas.microsoft.com/office/drawing/2014/main" id="{2A711EEF-B618-A34C-9A3C-C6BABD9E5A35}"/>
              </a:ext>
            </a:extLst>
          </p:cNvPr>
          <p:cNvSpPr txBox="1"/>
          <p:nvPr/>
        </p:nvSpPr>
        <p:spPr>
          <a:xfrm>
            <a:off x="263768" y="984739"/>
            <a:ext cx="8282355" cy="1107996"/>
          </a:xfrm>
          <a:prstGeom prst="rect">
            <a:avLst/>
          </a:prstGeom>
          <a:noFill/>
        </p:spPr>
        <p:txBody>
          <a:bodyPr wrap="square" rtlCol="0">
            <a:spAutoFit/>
          </a:bodyPr>
          <a:lstStyle/>
          <a:p>
            <a:r>
              <a:rPr lang="ru-RU" sz="2400" b="1" dirty="0">
                <a:solidFill>
                  <a:srgbClr val="000066"/>
                </a:solidFill>
              </a:rPr>
              <a:t>ПОКОЛЕНИЕ </a:t>
            </a:r>
            <a:r>
              <a:rPr lang="en-US" sz="2400" b="1" dirty="0">
                <a:solidFill>
                  <a:srgbClr val="000066"/>
                </a:solidFill>
              </a:rPr>
              <a:t> Z</a:t>
            </a:r>
            <a:r>
              <a:rPr lang="ru-RU" sz="2400" b="1" dirty="0">
                <a:solidFill>
                  <a:srgbClr val="000066"/>
                </a:solidFill>
              </a:rPr>
              <a:t>; ДЕТИ-ПЛАНШЕТНИКИ; </a:t>
            </a:r>
            <a:r>
              <a:rPr lang="en-US" sz="2400" b="1" dirty="0" err="1">
                <a:solidFill>
                  <a:srgbClr val="000066"/>
                </a:solidFill>
              </a:rPr>
              <a:t>i</a:t>
            </a:r>
            <a:r>
              <a:rPr lang="ru-RU" sz="2400" b="1" dirty="0">
                <a:solidFill>
                  <a:srgbClr val="000066"/>
                </a:solidFill>
              </a:rPr>
              <a:t>-ПОКОЛЕНИЕ</a:t>
            </a:r>
          </a:p>
          <a:p>
            <a:pPr algn="ctr"/>
            <a:r>
              <a:rPr lang="ru-RU" sz="2400" b="1" dirty="0">
                <a:solidFill>
                  <a:srgbClr val="C00000"/>
                </a:solidFill>
              </a:rPr>
              <a:t>Рожденные цифровой революцией</a:t>
            </a:r>
          </a:p>
          <a:p>
            <a:endParaRPr lang="ru-RU" dirty="0"/>
          </a:p>
        </p:txBody>
      </p:sp>
      <p:sp>
        <p:nvSpPr>
          <p:cNvPr id="4" name="TextBox 3">
            <a:extLst>
              <a:ext uri="{FF2B5EF4-FFF2-40B4-BE49-F238E27FC236}">
                <a16:creationId xmlns:a16="http://schemas.microsoft.com/office/drawing/2014/main" id="{40EEB4BB-01A6-6C47-9F73-B8144F69AD12}"/>
              </a:ext>
            </a:extLst>
          </p:cNvPr>
          <p:cNvSpPr txBox="1"/>
          <p:nvPr/>
        </p:nvSpPr>
        <p:spPr>
          <a:xfrm>
            <a:off x="184637" y="4863107"/>
            <a:ext cx="8880232" cy="1754326"/>
          </a:xfrm>
          <a:prstGeom prst="rect">
            <a:avLst/>
          </a:prstGeom>
          <a:noFill/>
          <a:ln>
            <a:solidFill>
              <a:srgbClr val="C00000"/>
            </a:solidFill>
          </a:ln>
        </p:spPr>
        <p:txBody>
          <a:bodyPr wrap="square" rtlCol="0">
            <a:spAutoFit/>
          </a:bodyPr>
          <a:lstStyle/>
          <a:p>
            <a:r>
              <a:rPr lang="ru-RU" sz="2400" b="1" dirty="0">
                <a:solidFill>
                  <a:srgbClr val="000066"/>
                </a:solidFill>
              </a:rPr>
              <a:t>УСЛОВНОСТЬ, ОСНОВАННАЯ НА ОБЪЕКТИВНЫХ ФАКТАХ:</a:t>
            </a:r>
          </a:p>
          <a:p>
            <a:pPr algn="ctr"/>
            <a:r>
              <a:rPr lang="ru-RU" sz="2000" b="1" i="1" dirty="0">
                <a:solidFill>
                  <a:srgbClr val="C00000"/>
                </a:solidFill>
              </a:rPr>
              <a:t>«ЦИФРА» - ВИРТУАЛЬНЫЙ МИР, КОПИРУЮЩИЙ РЕАЛЬНЫЙ, С ЕГО ОБЪЕКТАМИ И ВОЗМОЖНОСТЬЮ УПРАВЛЕНИЯ ИМИ МАКСИМАЛЬНО ПРИБЛИЖЕННО К РЕАЛЬНОСТИ</a:t>
            </a:r>
            <a:endParaRPr lang="en-US" sz="2000" b="1" i="1" dirty="0">
              <a:solidFill>
                <a:srgbClr val="C00000"/>
              </a:solidFill>
            </a:endParaRPr>
          </a:p>
          <a:p>
            <a:pPr algn="ctr"/>
            <a:r>
              <a:rPr lang="ru-RU" sz="2400" b="1" dirty="0">
                <a:solidFill>
                  <a:srgbClr val="000066"/>
                </a:solidFill>
              </a:rPr>
              <a:t>МИР «ИГРОВОЙ», «КОНЦЕПТУАЛЬНЫЙ»</a:t>
            </a:r>
          </a:p>
        </p:txBody>
      </p:sp>
      <p:pic>
        <p:nvPicPr>
          <p:cNvPr id="5" name="Рисунок 4">
            <a:extLst>
              <a:ext uri="{FF2B5EF4-FFF2-40B4-BE49-F238E27FC236}">
                <a16:creationId xmlns:a16="http://schemas.microsoft.com/office/drawing/2014/main" id="{504EB35A-0C42-E24B-94FA-D705D8F2E4D3}"/>
              </a:ext>
            </a:extLst>
          </p:cNvPr>
          <p:cNvPicPr>
            <a:picLocks noChangeAspect="1"/>
          </p:cNvPicPr>
          <p:nvPr/>
        </p:nvPicPr>
        <p:blipFill>
          <a:blip r:embed="rId3" cstate="print"/>
          <a:stretch>
            <a:fillRect/>
          </a:stretch>
        </p:blipFill>
        <p:spPr>
          <a:xfrm>
            <a:off x="4900247" y="2270936"/>
            <a:ext cx="3294184" cy="2426678"/>
          </a:xfrm>
          <a:prstGeom prst="rect">
            <a:avLst/>
          </a:prstGeom>
        </p:spPr>
      </p:pic>
      <p:pic>
        <p:nvPicPr>
          <p:cNvPr id="6" name="Рисунок 5">
            <a:extLst>
              <a:ext uri="{FF2B5EF4-FFF2-40B4-BE49-F238E27FC236}">
                <a16:creationId xmlns:a16="http://schemas.microsoft.com/office/drawing/2014/main" id="{68E16265-0148-C840-90A6-A00C9A282D8F}"/>
              </a:ext>
            </a:extLst>
          </p:cNvPr>
          <p:cNvPicPr>
            <a:picLocks noChangeAspect="1"/>
          </p:cNvPicPr>
          <p:nvPr/>
        </p:nvPicPr>
        <p:blipFill>
          <a:blip r:embed="rId4" cstate="print"/>
          <a:stretch>
            <a:fillRect/>
          </a:stretch>
        </p:blipFill>
        <p:spPr>
          <a:xfrm>
            <a:off x="263768" y="1853386"/>
            <a:ext cx="3886200" cy="2448169"/>
          </a:xfrm>
          <a:prstGeom prst="rect">
            <a:avLst/>
          </a:prstGeom>
        </p:spPr>
      </p:pic>
    </p:spTree>
    <p:extLst>
      <p:ext uri="{BB962C8B-B14F-4D97-AF65-F5344CB8AC3E}">
        <p14:creationId xmlns:p14="http://schemas.microsoft.com/office/powerpoint/2010/main" val="127070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CE3C2B-A0C6-184E-8823-3070EADBEE14}"/>
              </a:ext>
            </a:extLst>
          </p:cNvPr>
          <p:cNvSpPr txBox="1"/>
          <p:nvPr/>
        </p:nvSpPr>
        <p:spPr>
          <a:xfrm>
            <a:off x="5798126" y="3479240"/>
            <a:ext cx="3200401" cy="2585323"/>
          </a:xfrm>
          <a:prstGeom prst="rect">
            <a:avLst/>
          </a:prstGeom>
          <a:solidFill>
            <a:srgbClr val="CCFFFF"/>
          </a:solidFill>
          <a:ln>
            <a:solidFill>
              <a:srgbClr val="C00000"/>
            </a:solidFill>
          </a:ln>
        </p:spPr>
        <p:txBody>
          <a:bodyPr wrap="square" rtlCol="0">
            <a:spAutoFit/>
          </a:bodyPr>
          <a:lstStyle/>
          <a:p>
            <a:r>
              <a:rPr lang="ru-RU" b="1" dirty="0">
                <a:solidFill>
                  <a:schemeClr val="accent1">
                    <a:lumMod val="75000"/>
                  </a:schemeClr>
                </a:solidFill>
              </a:rPr>
              <a:t>ДЕТИ –  ХОЗЯЕВА БУДУЩЕГО</a:t>
            </a:r>
          </a:p>
          <a:p>
            <a:endParaRPr lang="ru-RU" b="1" dirty="0">
              <a:solidFill>
                <a:schemeClr val="accent1">
                  <a:lumMod val="75000"/>
                </a:schemeClr>
              </a:solidFill>
            </a:endParaRPr>
          </a:p>
          <a:p>
            <a:r>
              <a:rPr lang="ru-RU" b="1" dirty="0">
                <a:solidFill>
                  <a:schemeClr val="accent1">
                    <a:lumMod val="75000"/>
                  </a:schemeClr>
                </a:solidFill>
              </a:rPr>
              <a:t>Плохой учитель преподносит истину, хороший учит её находить</a:t>
            </a:r>
          </a:p>
          <a:p>
            <a:endParaRPr lang="ru-RU" b="1" dirty="0">
              <a:solidFill>
                <a:schemeClr val="accent1">
                  <a:lumMod val="75000"/>
                </a:schemeClr>
              </a:solidFill>
            </a:endParaRPr>
          </a:p>
          <a:p>
            <a:r>
              <a:rPr lang="ru-RU" b="1" dirty="0">
                <a:solidFill>
                  <a:schemeClr val="accent1">
                    <a:lumMod val="75000"/>
                  </a:schemeClr>
                </a:solidFill>
              </a:rPr>
              <a:t>ОБУЧАЙ КУЛЬТУРОСООБРАЗНО!</a:t>
            </a:r>
          </a:p>
          <a:p>
            <a:pPr algn="r"/>
            <a:r>
              <a:rPr lang="ru-RU" b="1" dirty="0">
                <a:solidFill>
                  <a:srgbClr val="C00000"/>
                </a:solidFill>
              </a:rPr>
              <a:t>А. ДИСТЕРВЕГ</a:t>
            </a:r>
          </a:p>
        </p:txBody>
      </p:sp>
      <p:pic>
        <p:nvPicPr>
          <p:cNvPr id="3074" name="Picture 2" descr="Jan Ámos Komenský. "/>
          <p:cNvPicPr>
            <a:picLocks noChangeAspect="1" noChangeArrowheads="1"/>
          </p:cNvPicPr>
          <p:nvPr/>
        </p:nvPicPr>
        <p:blipFill>
          <a:blip r:embed="rId2" cstate="print"/>
          <a:srcRect/>
          <a:stretch>
            <a:fillRect/>
          </a:stretch>
        </p:blipFill>
        <p:spPr bwMode="auto">
          <a:xfrm>
            <a:off x="249381" y="477982"/>
            <a:ext cx="2300432" cy="2757056"/>
          </a:xfrm>
          <a:prstGeom prst="rect">
            <a:avLst/>
          </a:prstGeom>
          <a:noFill/>
        </p:spPr>
      </p:pic>
      <p:pic>
        <p:nvPicPr>
          <p:cNvPr id="3076" name="Picture 4" descr="https://im0-tub-ru.yandex.net/i?id=f256f017044ec993a3808ef854d4c7a7-l&amp;n=13"/>
          <p:cNvPicPr>
            <a:picLocks noChangeAspect="1" noChangeArrowheads="1"/>
          </p:cNvPicPr>
          <p:nvPr/>
        </p:nvPicPr>
        <p:blipFill>
          <a:blip r:embed="rId3" cstate="print"/>
          <a:srcRect/>
          <a:stretch>
            <a:fillRect/>
          </a:stretch>
        </p:blipFill>
        <p:spPr bwMode="auto">
          <a:xfrm>
            <a:off x="6286502" y="197425"/>
            <a:ext cx="2691245" cy="2867891"/>
          </a:xfrm>
          <a:prstGeom prst="rect">
            <a:avLst/>
          </a:prstGeom>
          <a:noFill/>
        </p:spPr>
      </p:pic>
      <p:pic>
        <p:nvPicPr>
          <p:cNvPr id="3078" name="Picture 6" descr="https://im0-tub-ru.yandex.net/i?id=d71a9a8d01943b476a0ce76af42f2a7e&amp;n=13"/>
          <p:cNvPicPr>
            <a:picLocks noChangeAspect="1" noChangeArrowheads="1"/>
          </p:cNvPicPr>
          <p:nvPr/>
        </p:nvPicPr>
        <p:blipFill>
          <a:blip r:embed="rId4" cstate="print"/>
          <a:srcRect/>
          <a:stretch>
            <a:fillRect/>
          </a:stretch>
        </p:blipFill>
        <p:spPr bwMode="auto">
          <a:xfrm>
            <a:off x="3553402" y="181119"/>
            <a:ext cx="1714500" cy="2286001"/>
          </a:xfrm>
          <a:prstGeom prst="rect">
            <a:avLst/>
          </a:prstGeom>
          <a:noFill/>
        </p:spPr>
      </p:pic>
      <p:sp>
        <p:nvSpPr>
          <p:cNvPr id="6" name="TextBox 5"/>
          <p:cNvSpPr txBox="1"/>
          <p:nvPr/>
        </p:nvSpPr>
        <p:spPr>
          <a:xfrm>
            <a:off x="3200400" y="2660073"/>
            <a:ext cx="2234045" cy="2585323"/>
          </a:xfrm>
          <a:prstGeom prst="rect">
            <a:avLst/>
          </a:prstGeom>
          <a:solidFill>
            <a:srgbClr val="CCFFFF"/>
          </a:solidFill>
        </p:spPr>
        <p:txBody>
          <a:bodyPr wrap="square" rtlCol="0">
            <a:spAutoFit/>
          </a:bodyPr>
          <a:lstStyle/>
          <a:p>
            <a:r>
              <a:rPr lang="ru-RU" b="1" dirty="0">
                <a:solidFill>
                  <a:schemeClr val="accent1">
                    <a:lumMod val="75000"/>
                  </a:schemeClr>
                </a:solidFill>
              </a:rPr>
              <a:t>ВОСПИТЫВАЮЩЕЕ ОБУЧЕНИЕ</a:t>
            </a:r>
          </a:p>
          <a:p>
            <a:endParaRPr lang="ru-RU" b="1" dirty="0">
              <a:solidFill>
                <a:schemeClr val="accent1">
                  <a:lumMod val="75000"/>
                </a:schemeClr>
              </a:solidFill>
            </a:endParaRPr>
          </a:p>
          <a:p>
            <a:r>
              <a:rPr lang="ru-RU" b="1" dirty="0">
                <a:solidFill>
                  <a:schemeClr val="accent1">
                    <a:lumMod val="75000"/>
                  </a:schemeClr>
                </a:solidFill>
              </a:rPr>
              <a:t>пробуждение умственной самодеятельности учащегося</a:t>
            </a:r>
          </a:p>
          <a:p>
            <a:endParaRPr lang="ru-RU" b="1" dirty="0">
              <a:solidFill>
                <a:schemeClr val="accent1">
                  <a:lumMod val="75000"/>
                </a:schemeClr>
              </a:solidFill>
            </a:endParaRPr>
          </a:p>
          <a:p>
            <a:r>
              <a:rPr lang="ru-RU" b="1" dirty="0">
                <a:solidFill>
                  <a:schemeClr val="accent1">
                    <a:lumMod val="75000"/>
                  </a:schemeClr>
                </a:solidFill>
              </a:rPr>
              <a:t>             </a:t>
            </a:r>
            <a:r>
              <a:rPr lang="ru-RU" b="1" dirty="0">
                <a:solidFill>
                  <a:srgbClr val="C00000"/>
                </a:solidFill>
              </a:rPr>
              <a:t>И. Ф. ГЕРБАРТ</a:t>
            </a:r>
          </a:p>
        </p:txBody>
      </p:sp>
      <p:sp>
        <p:nvSpPr>
          <p:cNvPr id="7" name="TextBox 6"/>
          <p:cNvSpPr txBox="1"/>
          <p:nvPr/>
        </p:nvSpPr>
        <p:spPr>
          <a:xfrm>
            <a:off x="197428" y="3377046"/>
            <a:ext cx="2524991" cy="3139321"/>
          </a:xfrm>
          <a:prstGeom prst="rect">
            <a:avLst/>
          </a:prstGeom>
          <a:solidFill>
            <a:srgbClr val="CCFFFF"/>
          </a:solidFill>
        </p:spPr>
        <p:txBody>
          <a:bodyPr wrap="square" rtlCol="0">
            <a:spAutoFit/>
          </a:bodyPr>
          <a:lstStyle/>
          <a:p>
            <a:r>
              <a:rPr lang="ru-RU" b="1" dirty="0">
                <a:solidFill>
                  <a:schemeClr val="accent1">
                    <a:lumMod val="75000"/>
                  </a:schemeClr>
                </a:solidFill>
              </a:rPr>
              <a:t>МЕТОД ДРАМАТИЗАЦИИ</a:t>
            </a:r>
          </a:p>
          <a:p>
            <a:endParaRPr lang="ru-RU" b="1" dirty="0">
              <a:solidFill>
                <a:schemeClr val="accent1">
                  <a:lumMod val="75000"/>
                </a:schemeClr>
              </a:solidFill>
            </a:endParaRPr>
          </a:p>
          <a:p>
            <a:r>
              <a:rPr lang="ru-RU" b="1" dirty="0">
                <a:solidFill>
                  <a:schemeClr val="accent1">
                    <a:lumMod val="75000"/>
                  </a:schemeClr>
                </a:solidFill>
              </a:rPr>
              <a:t>Книга «ШКОЛА-ИГРА»</a:t>
            </a:r>
          </a:p>
          <a:p>
            <a:r>
              <a:rPr lang="ru-RU" b="1" dirty="0">
                <a:solidFill>
                  <a:schemeClr val="accent1">
                    <a:lumMod val="75000"/>
                  </a:schemeClr>
                </a:solidFill>
              </a:rPr>
              <a:t>(1656)</a:t>
            </a:r>
          </a:p>
          <a:p>
            <a:r>
              <a:rPr lang="ru-RU" b="1" dirty="0">
                <a:solidFill>
                  <a:schemeClr val="accent1">
                    <a:lumMod val="75000"/>
                  </a:schemeClr>
                </a:solidFill>
              </a:rPr>
              <a:t>Иллюстрированный учебник «МИР ЧУВСТВЕННЫХ ВЕЩЕЙ В КАРТИНКАХ»</a:t>
            </a:r>
          </a:p>
          <a:p>
            <a:r>
              <a:rPr lang="ru-RU" b="1" dirty="0">
                <a:solidFill>
                  <a:schemeClr val="accent1">
                    <a:lumMod val="75000"/>
                  </a:schemeClr>
                </a:solidFill>
              </a:rPr>
              <a:t>(1658)</a:t>
            </a:r>
          </a:p>
          <a:p>
            <a:r>
              <a:rPr lang="ru-RU" b="1" dirty="0">
                <a:solidFill>
                  <a:schemeClr val="accent1">
                    <a:lumMod val="75000"/>
                  </a:schemeClr>
                </a:solidFill>
              </a:rPr>
              <a:t>           </a:t>
            </a:r>
            <a:r>
              <a:rPr lang="ru-RU" b="1" dirty="0">
                <a:solidFill>
                  <a:srgbClr val="C00000"/>
                </a:solidFill>
              </a:rPr>
              <a:t>Я.А. КОМЕНСКИЙ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037" y="176645"/>
            <a:ext cx="7003473" cy="369332"/>
          </a:xfrm>
          <a:prstGeom prst="rect">
            <a:avLst/>
          </a:prstGeom>
          <a:noFill/>
        </p:spPr>
        <p:txBody>
          <a:bodyPr wrap="square" rtlCol="0">
            <a:spAutoFit/>
          </a:bodyPr>
          <a:lstStyle/>
          <a:p>
            <a:r>
              <a:rPr lang="ru-RU" b="1" dirty="0">
                <a:solidFill>
                  <a:srgbClr val="002060"/>
                </a:solidFill>
              </a:rPr>
              <a:t>МИР НА ПУТИ ОТ </a:t>
            </a:r>
            <a:r>
              <a:rPr lang="en-US" b="1" dirty="0">
                <a:solidFill>
                  <a:srgbClr val="002060"/>
                </a:solidFill>
              </a:rPr>
              <a:t>HOMO SAPIENS </a:t>
            </a:r>
            <a:r>
              <a:rPr lang="ru-RU" b="1" dirty="0">
                <a:solidFill>
                  <a:srgbClr val="002060"/>
                </a:solidFill>
              </a:rPr>
              <a:t>К </a:t>
            </a:r>
            <a:r>
              <a:rPr lang="en-US" b="1" dirty="0">
                <a:solidFill>
                  <a:srgbClr val="C00000"/>
                </a:solidFill>
              </a:rPr>
              <a:t>HOMO CURIOSUM</a:t>
            </a:r>
            <a:endParaRPr lang="ru-RU" b="1" dirty="0">
              <a:solidFill>
                <a:srgbClr val="C00000"/>
              </a:solidFill>
            </a:endParaRPr>
          </a:p>
        </p:txBody>
      </p:sp>
      <p:sp>
        <p:nvSpPr>
          <p:cNvPr id="3" name="TextBox 2"/>
          <p:cNvSpPr txBox="1"/>
          <p:nvPr/>
        </p:nvSpPr>
        <p:spPr>
          <a:xfrm>
            <a:off x="311728" y="727363"/>
            <a:ext cx="3761509" cy="5632311"/>
          </a:xfrm>
          <a:prstGeom prst="rect">
            <a:avLst/>
          </a:prstGeom>
          <a:solidFill>
            <a:srgbClr val="CCFFFF"/>
          </a:solidFill>
        </p:spPr>
        <p:txBody>
          <a:bodyPr wrap="square" rtlCol="0">
            <a:spAutoFit/>
          </a:bodyPr>
          <a:lstStyle/>
          <a:p>
            <a:r>
              <a:rPr lang="ru-RU" dirty="0"/>
              <a:t>ИСЧЕЗЛА ЗАВИСИМОСТЬ ОТ ЗАПОМИНАНИЯ</a:t>
            </a:r>
          </a:p>
          <a:p>
            <a:r>
              <a:rPr lang="ru-RU" dirty="0"/>
              <a:t>Иные подходы к поиску, обработке, применению информации</a:t>
            </a:r>
          </a:p>
          <a:p>
            <a:endParaRPr lang="ru-RU" dirty="0"/>
          </a:p>
          <a:p>
            <a:r>
              <a:rPr lang="ru-RU" dirty="0"/>
              <a:t>ИОТ</a:t>
            </a:r>
          </a:p>
          <a:p>
            <a:r>
              <a:rPr lang="ru-RU" dirty="0"/>
              <a:t>Через всю жизнь; исчезает необходимость </a:t>
            </a:r>
            <a:r>
              <a:rPr lang="en-US" dirty="0"/>
              <a:t>N</a:t>
            </a:r>
            <a:r>
              <a:rPr lang="ru-RU" dirty="0"/>
              <a:t> лет «в одних стенах»</a:t>
            </a:r>
          </a:p>
          <a:p>
            <a:endParaRPr lang="ru-RU" dirty="0"/>
          </a:p>
          <a:p>
            <a:r>
              <a:rPr lang="ru-RU" dirty="0"/>
              <a:t>РОБОТЫ ДЛЯ ВЫПОЛНЕНИЯ РУТИННЫХ ОПЕРАЦИЙ</a:t>
            </a:r>
          </a:p>
          <a:p>
            <a:r>
              <a:rPr lang="ru-RU" dirty="0"/>
              <a:t>Все меньше людей на конвейерном производстве, в сельском хозяйстве</a:t>
            </a:r>
          </a:p>
          <a:p>
            <a:endParaRPr lang="ru-RU" dirty="0"/>
          </a:p>
          <a:p>
            <a:r>
              <a:rPr lang="ru-RU" dirty="0"/>
              <a:t>ВИРТУАЛЬНЫЕ РАБОЧИЕ МЕСТА</a:t>
            </a:r>
          </a:p>
          <a:p>
            <a:r>
              <a:rPr lang="ru-RU" dirty="0"/>
              <a:t>Изменение правил коммуникации и взаимодействия</a:t>
            </a:r>
          </a:p>
          <a:p>
            <a:endParaRPr lang="ru-RU" dirty="0"/>
          </a:p>
          <a:p>
            <a:r>
              <a:rPr lang="ru-RU" dirty="0"/>
              <a:t>«ПРОЕКТНЫЙ» МЕТОД НАЙМА</a:t>
            </a:r>
          </a:p>
        </p:txBody>
      </p:sp>
      <p:sp>
        <p:nvSpPr>
          <p:cNvPr id="4" name="TextBox 3"/>
          <p:cNvSpPr txBox="1"/>
          <p:nvPr/>
        </p:nvSpPr>
        <p:spPr>
          <a:xfrm>
            <a:off x="4603172" y="737754"/>
            <a:ext cx="3788922" cy="3693319"/>
          </a:xfrm>
          <a:prstGeom prst="rect">
            <a:avLst/>
          </a:prstGeom>
          <a:solidFill>
            <a:srgbClr val="CCFFFF"/>
          </a:solidFill>
        </p:spPr>
        <p:txBody>
          <a:bodyPr wrap="none" rtlCol="0">
            <a:spAutoFit/>
          </a:bodyPr>
          <a:lstStyle/>
          <a:p>
            <a:r>
              <a:rPr lang="ru-RU" dirty="0"/>
              <a:t>СЕТЬ ДЕЦЕНТРАЛИЗУЕТ</a:t>
            </a:r>
          </a:p>
          <a:p>
            <a:r>
              <a:rPr lang="ru-RU" dirty="0"/>
              <a:t>Тенденция к стиранию грани между </a:t>
            </a:r>
          </a:p>
          <a:p>
            <a:r>
              <a:rPr lang="ru-RU" dirty="0"/>
              <a:t> провинцией, окраиной и Центром</a:t>
            </a:r>
          </a:p>
          <a:p>
            <a:endParaRPr lang="ru-RU" dirty="0"/>
          </a:p>
          <a:p>
            <a:r>
              <a:rPr lang="ru-RU" dirty="0"/>
              <a:t>СЕТЬ ОБЪЕДИНЯЕТ</a:t>
            </a:r>
          </a:p>
          <a:p>
            <a:r>
              <a:rPr lang="ru-RU" dirty="0" err="1"/>
              <a:t>Неокосмополитизм</a:t>
            </a:r>
            <a:endParaRPr lang="ru-RU" dirty="0"/>
          </a:p>
          <a:p>
            <a:endParaRPr lang="ru-RU" dirty="0"/>
          </a:p>
          <a:p>
            <a:r>
              <a:rPr lang="ru-RU" dirty="0"/>
              <a:t>ЕДИНЫЙ ЯЗЫК</a:t>
            </a:r>
          </a:p>
          <a:p>
            <a:r>
              <a:rPr lang="ru-RU" dirty="0" err="1"/>
              <a:t>Мемы</a:t>
            </a:r>
            <a:r>
              <a:rPr lang="ru-RU" dirty="0"/>
              <a:t> и т.п. средства </a:t>
            </a:r>
          </a:p>
          <a:p>
            <a:r>
              <a:rPr lang="ru-RU" dirty="0"/>
              <a:t>(визуальные, </a:t>
            </a:r>
            <a:r>
              <a:rPr lang="ru-RU" dirty="0" err="1"/>
              <a:t>медийные</a:t>
            </a:r>
            <a:r>
              <a:rPr lang="ru-RU" dirty="0"/>
              <a:t>)</a:t>
            </a:r>
          </a:p>
          <a:p>
            <a:endParaRPr lang="ru-RU" dirty="0"/>
          </a:p>
          <a:p>
            <a:r>
              <a:rPr lang="ru-RU" dirty="0"/>
              <a:t>«ЦИФРОВАЯ ИНТЕЛЛИГЕНЦИЯ»</a:t>
            </a:r>
          </a:p>
          <a:p>
            <a:r>
              <a:rPr lang="ru-RU" dirty="0"/>
              <a:t>«</a:t>
            </a:r>
            <a:r>
              <a:rPr lang="ru-RU" dirty="0" err="1"/>
              <a:t>когнитивщики</a:t>
            </a:r>
            <a:r>
              <a:rPr lang="ru-RU" dirty="0"/>
              <a:t>», творцы смыслов</a:t>
            </a:r>
          </a:p>
        </p:txBody>
      </p:sp>
      <p:sp>
        <p:nvSpPr>
          <p:cNvPr id="5" name="TextBox 4"/>
          <p:cNvSpPr txBox="1"/>
          <p:nvPr/>
        </p:nvSpPr>
        <p:spPr>
          <a:xfrm>
            <a:off x="4322618" y="4894117"/>
            <a:ext cx="3626427" cy="1477328"/>
          </a:xfrm>
          <a:prstGeom prst="rect">
            <a:avLst/>
          </a:prstGeom>
          <a:solidFill>
            <a:schemeClr val="accent4">
              <a:lumMod val="20000"/>
              <a:lumOff val="80000"/>
            </a:schemeClr>
          </a:solidFill>
        </p:spPr>
        <p:txBody>
          <a:bodyPr wrap="square" rtlCol="0">
            <a:spAutoFit/>
          </a:bodyPr>
          <a:lstStyle/>
          <a:p>
            <a:pPr algn="ctr"/>
            <a:r>
              <a:rPr lang="ru-RU" b="1" dirty="0">
                <a:solidFill>
                  <a:srgbClr val="C00000"/>
                </a:solidFill>
              </a:rPr>
              <a:t>ЖИЗНЬ В ИНТЕРНЕТЕ РАЗВИВАЕТСЯ ПОДОБНО ТОМУ, КАК ЧЕЛОВЕЧЕСТВО ПЕРЕШЛО К ПРЯМОХОЖДЕНИЮ</a:t>
            </a:r>
          </a:p>
          <a:p>
            <a:pPr algn="ctr"/>
            <a:r>
              <a:rPr lang="ru-RU" b="1" dirty="0">
                <a:solidFill>
                  <a:srgbClr val="C00000"/>
                </a:solidFill>
              </a:rPr>
              <a:t>А. Г. </a:t>
            </a:r>
            <a:r>
              <a:rPr lang="ru-RU" b="1" dirty="0" err="1">
                <a:solidFill>
                  <a:srgbClr val="C00000"/>
                </a:solidFill>
              </a:rPr>
              <a:t>Асмолов</a:t>
            </a:r>
            <a:endParaRPr lang="ru-RU" b="1"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FD76853-50D0-CA45-AC18-EDB69A150822}"/>
              </a:ext>
            </a:extLst>
          </p:cNvPr>
          <p:cNvPicPr>
            <a:picLocks noChangeAspect="1"/>
          </p:cNvPicPr>
          <p:nvPr/>
        </p:nvPicPr>
        <p:blipFill>
          <a:blip r:embed="rId2" cstate="print"/>
          <a:stretch>
            <a:fillRect/>
          </a:stretch>
        </p:blipFill>
        <p:spPr>
          <a:xfrm>
            <a:off x="247362" y="164490"/>
            <a:ext cx="3093715" cy="2824894"/>
          </a:xfrm>
          <a:prstGeom prst="rect">
            <a:avLst/>
          </a:prstGeom>
        </p:spPr>
      </p:pic>
      <p:pic>
        <p:nvPicPr>
          <p:cNvPr id="4" name="Рисунок 3">
            <a:extLst>
              <a:ext uri="{FF2B5EF4-FFF2-40B4-BE49-F238E27FC236}">
                <a16:creationId xmlns:a16="http://schemas.microsoft.com/office/drawing/2014/main" id="{E130D6B0-4FC4-774F-BC0A-AB00868C026A}"/>
              </a:ext>
            </a:extLst>
          </p:cNvPr>
          <p:cNvPicPr>
            <a:picLocks noChangeAspect="1"/>
          </p:cNvPicPr>
          <p:nvPr/>
        </p:nvPicPr>
        <p:blipFill>
          <a:blip r:embed="rId3" cstate="print"/>
          <a:stretch>
            <a:fillRect/>
          </a:stretch>
        </p:blipFill>
        <p:spPr>
          <a:xfrm>
            <a:off x="3096286" y="100477"/>
            <a:ext cx="1819274" cy="2240702"/>
          </a:xfrm>
          <a:prstGeom prst="rect">
            <a:avLst/>
          </a:prstGeom>
        </p:spPr>
      </p:pic>
      <p:pic>
        <p:nvPicPr>
          <p:cNvPr id="5" name="Рисунок 4">
            <a:extLst>
              <a:ext uri="{FF2B5EF4-FFF2-40B4-BE49-F238E27FC236}">
                <a16:creationId xmlns:a16="http://schemas.microsoft.com/office/drawing/2014/main" id="{8070210E-BC5C-7C41-85E2-284926D89632}"/>
              </a:ext>
            </a:extLst>
          </p:cNvPr>
          <p:cNvPicPr>
            <a:picLocks noChangeAspect="1"/>
          </p:cNvPicPr>
          <p:nvPr/>
        </p:nvPicPr>
        <p:blipFill>
          <a:blip r:embed="rId4" cstate="print"/>
          <a:stretch>
            <a:fillRect/>
          </a:stretch>
        </p:blipFill>
        <p:spPr>
          <a:xfrm>
            <a:off x="1125126" y="2823653"/>
            <a:ext cx="2198223" cy="2813511"/>
          </a:xfrm>
          <a:prstGeom prst="rect">
            <a:avLst/>
          </a:prstGeom>
        </p:spPr>
      </p:pic>
      <p:sp>
        <p:nvSpPr>
          <p:cNvPr id="3" name="TextBox 2">
            <a:extLst>
              <a:ext uri="{FF2B5EF4-FFF2-40B4-BE49-F238E27FC236}">
                <a16:creationId xmlns:a16="http://schemas.microsoft.com/office/drawing/2014/main" id="{E1B76363-7CFD-1347-871F-1D90ACA91AE3}"/>
              </a:ext>
            </a:extLst>
          </p:cNvPr>
          <p:cNvSpPr txBox="1"/>
          <p:nvPr/>
        </p:nvSpPr>
        <p:spPr>
          <a:xfrm>
            <a:off x="5492624" y="421534"/>
            <a:ext cx="3182960" cy="2862322"/>
          </a:xfrm>
          <a:prstGeom prst="rect">
            <a:avLst/>
          </a:prstGeom>
          <a:noFill/>
          <a:ln>
            <a:solidFill>
              <a:srgbClr val="C00000"/>
            </a:solidFill>
          </a:ln>
        </p:spPr>
        <p:txBody>
          <a:bodyPr wrap="square" rtlCol="0">
            <a:spAutoFit/>
          </a:bodyPr>
          <a:lstStyle/>
          <a:p>
            <a:pPr algn="ctr"/>
            <a:r>
              <a:rPr lang="ru-RU" b="1" dirty="0">
                <a:solidFill>
                  <a:srgbClr val="000066"/>
                </a:solidFill>
              </a:rPr>
              <a:t>ИСТОРИЯ ПЕДАГОГИКИ – ИСТОРИЯ ИДЕЙ О ВЗАИМОДЕЙСТВИИ С ДЕТЬМИ И МОЛОДЕЖЬЮ, ЧЕРЕЗ ОРГАНИЗАЦИЮ  ДЕЯТЕЛЬНОСТИ НА ОСНОВЕ УЧЕТА ОСОБЕННОСТЕЙ (ВОЗРАСТНЫХ, ИНДИВИДУАЛЬНЫХ)</a:t>
            </a:r>
          </a:p>
          <a:p>
            <a:pPr algn="ctr"/>
            <a:r>
              <a:rPr lang="ru-RU" b="1" dirty="0">
                <a:solidFill>
                  <a:srgbClr val="000066"/>
                </a:solidFill>
              </a:rPr>
              <a:t> И УВАЖЕНИЯ К ЛИЧНОСТИ</a:t>
            </a:r>
          </a:p>
        </p:txBody>
      </p:sp>
      <p:sp>
        <p:nvSpPr>
          <p:cNvPr id="6" name="TextBox 5">
            <a:extLst>
              <a:ext uri="{FF2B5EF4-FFF2-40B4-BE49-F238E27FC236}">
                <a16:creationId xmlns:a16="http://schemas.microsoft.com/office/drawing/2014/main" id="{A1534FD8-B511-3D44-8293-873A96096C96}"/>
              </a:ext>
            </a:extLst>
          </p:cNvPr>
          <p:cNvSpPr txBox="1"/>
          <p:nvPr/>
        </p:nvSpPr>
        <p:spPr>
          <a:xfrm>
            <a:off x="5795532" y="5136692"/>
            <a:ext cx="3182959" cy="1569660"/>
          </a:xfrm>
          <a:prstGeom prst="rect">
            <a:avLst/>
          </a:prstGeom>
          <a:noFill/>
        </p:spPr>
        <p:txBody>
          <a:bodyPr wrap="square" rtlCol="0">
            <a:spAutoFit/>
          </a:bodyPr>
          <a:lstStyle/>
          <a:p>
            <a:r>
              <a:rPr lang="ru-RU" sz="2400" b="1" dirty="0">
                <a:solidFill>
                  <a:srgbClr val="C00000"/>
                </a:solidFill>
              </a:rPr>
              <a:t>ОДНАКО ФУНДАМЕНТАЛЬНЫМ ИССЛЕДОВАНИЯМ БОЛЕЕ СТА ЛЕТ…</a:t>
            </a:r>
          </a:p>
        </p:txBody>
      </p:sp>
      <p:sp>
        <p:nvSpPr>
          <p:cNvPr id="7" name="TextBox 6">
            <a:extLst>
              <a:ext uri="{FF2B5EF4-FFF2-40B4-BE49-F238E27FC236}">
                <a16:creationId xmlns:a16="http://schemas.microsoft.com/office/drawing/2014/main" id="{38A2FB2E-2854-7743-9454-0F218EC46AF3}"/>
              </a:ext>
            </a:extLst>
          </p:cNvPr>
          <p:cNvSpPr txBox="1"/>
          <p:nvPr/>
        </p:nvSpPr>
        <p:spPr>
          <a:xfrm>
            <a:off x="61552" y="3035165"/>
            <a:ext cx="1336431" cy="369332"/>
          </a:xfrm>
          <a:prstGeom prst="rect">
            <a:avLst/>
          </a:prstGeom>
          <a:noFill/>
        </p:spPr>
        <p:txBody>
          <a:bodyPr wrap="square" rtlCol="0">
            <a:spAutoFit/>
          </a:bodyPr>
          <a:lstStyle/>
          <a:p>
            <a:r>
              <a:rPr lang="ru-RU" dirty="0"/>
              <a:t>Ж. Пиаже</a:t>
            </a:r>
          </a:p>
        </p:txBody>
      </p:sp>
      <p:sp>
        <p:nvSpPr>
          <p:cNvPr id="8" name="TextBox 7">
            <a:extLst>
              <a:ext uri="{FF2B5EF4-FFF2-40B4-BE49-F238E27FC236}">
                <a16:creationId xmlns:a16="http://schemas.microsoft.com/office/drawing/2014/main" id="{FFD86EE0-6822-E24C-AB75-499870AFE510}"/>
              </a:ext>
            </a:extLst>
          </p:cNvPr>
          <p:cNvSpPr txBox="1"/>
          <p:nvPr/>
        </p:nvSpPr>
        <p:spPr>
          <a:xfrm>
            <a:off x="4005923" y="2397750"/>
            <a:ext cx="1441863" cy="369332"/>
          </a:xfrm>
          <a:prstGeom prst="rect">
            <a:avLst/>
          </a:prstGeom>
          <a:noFill/>
        </p:spPr>
        <p:txBody>
          <a:bodyPr wrap="square" rtlCol="0">
            <a:spAutoFit/>
          </a:bodyPr>
          <a:lstStyle/>
          <a:p>
            <a:r>
              <a:rPr lang="ru-RU" dirty="0"/>
              <a:t>Э. Берн</a:t>
            </a:r>
          </a:p>
        </p:txBody>
      </p:sp>
      <p:sp>
        <p:nvSpPr>
          <p:cNvPr id="9" name="TextBox 8">
            <a:extLst>
              <a:ext uri="{FF2B5EF4-FFF2-40B4-BE49-F238E27FC236}">
                <a16:creationId xmlns:a16="http://schemas.microsoft.com/office/drawing/2014/main" id="{9DEDF114-0856-DC42-90FE-C724395B208F}"/>
              </a:ext>
            </a:extLst>
          </p:cNvPr>
          <p:cNvSpPr txBox="1"/>
          <p:nvPr/>
        </p:nvSpPr>
        <p:spPr>
          <a:xfrm>
            <a:off x="729767" y="5736856"/>
            <a:ext cx="1582615" cy="369332"/>
          </a:xfrm>
          <a:prstGeom prst="rect">
            <a:avLst/>
          </a:prstGeom>
          <a:noFill/>
        </p:spPr>
        <p:txBody>
          <a:bodyPr wrap="square" rtlCol="0">
            <a:spAutoFit/>
          </a:bodyPr>
          <a:lstStyle/>
          <a:p>
            <a:r>
              <a:rPr lang="ru-RU" dirty="0"/>
              <a:t>Л. Выготский</a:t>
            </a:r>
          </a:p>
        </p:txBody>
      </p:sp>
      <p:pic>
        <p:nvPicPr>
          <p:cNvPr id="10" name="Рисунок 9">
            <a:extLst>
              <a:ext uri="{FF2B5EF4-FFF2-40B4-BE49-F238E27FC236}">
                <a16:creationId xmlns:a16="http://schemas.microsoft.com/office/drawing/2014/main" id="{5CBBBDEA-C45E-9344-A0AF-D118AC2A6DE9}"/>
              </a:ext>
            </a:extLst>
          </p:cNvPr>
          <p:cNvPicPr>
            <a:picLocks noChangeAspect="1"/>
          </p:cNvPicPr>
          <p:nvPr/>
        </p:nvPicPr>
        <p:blipFill>
          <a:blip r:embed="rId5" cstate="print"/>
          <a:stretch>
            <a:fillRect/>
          </a:stretch>
        </p:blipFill>
        <p:spPr>
          <a:xfrm>
            <a:off x="3196376" y="3283856"/>
            <a:ext cx="2119386" cy="2835782"/>
          </a:xfrm>
          <a:prstGeom prst="rect">
            <a:avLst/>
          </a:prstGeom>
        </p:spPr>
      </p:pic>
      <p:sp>
        <p:nvSpPr>
          <p:cNvPr id="11" name="TextBox 10">
            <a:extLst>
              <a:ext uri="{FF2B5EF4-FFF2-40B4-BE49-F238E27FC236}">
                <a16:creationId xmlns:a16="http://schemas.microsoft.com/office/drawing/2014/main" id="{3FA58A2D-C907-E94C-88D4-E78BCF7096EE}"/>
              </a:ext>
            </a:extLst>
          </p:cNvPr>
          <p:cNvSpPr txBox="1"/>
          <p:nvPr/>
        </p:nvSpPr>
        <p:spPr>
          <a:xfrm>
            <a:off x="3535099" y="6229444"/>
            <a:ext cx="1441939" cy="369332"/>
          </a:xfrm>
          <a:prstGeom prst="rect">
            <a:avLst/>
          </a:prstGeom>
          <a:noFill/>
        </p:spPr>
        <p:txBody>
          <a:bodyPr wrap="square" rtlCol="0">
            <a:spAutoFit/>
          </a:bodyPr>
          <a:lstStyle/>
          <a:p>
            <a:r>
              <a:rPr lang="ru-RU" dirty="0"/>
              <a:t>К. </a:t>
            </a:r>
            <a:r>
              <a:rPr lang="ru-RU" dirty="0" err="1"/>
              <a:t>Роджерс</a:t>
            </a:r>
            <a:endParaRPr lang="ru-RU" dirty="0"/>
          </a:p>
        </p:txBody>
      </p:sp>
      <p:sp>
        <p:nvSpPr>
          <p:cNvPr id="12" name="TextBox 11">
            <a:extLst>
              <a:ext uri="{FF2B5EF4-FFF2-40B4-BE49-F238E27FC236}">
                <a16:creationId xmlns:a16="http://schemas.microsoft.com/office/drawing/2014/main" id="{702C0032-B02D-6E4D-AD0F-8DFB4F88DA96}"/>
              </a:ext>
            </a:extLst>
          </p:cNvPr>
          <p:cNvSpPr txBox="1"/>
          <p:nvPr/>
        </p:nvSpPr>
        <p:spPr>
          <a:xfrm>
            <a:off x="5795532" y="3610109"/>
            <a:ext cx="2363730" cy="1200329"/>
          </a:xfrm>
          <a:prstGeom prst="rect">
            <a:avLst/>
          </a:prstGeom>
          <a:noFill/>
          <a:ln>
            <a:solidFill>
              <a:srgbClr val="C00000"/>
            </a:solidFill>
          </a:ln>
        </p:spPr>
        <p:txBody>
          <a:bodyPr wrap="square" rtlCol="0">
            <a:spAutoFit/>
          </a:bodyPr>
          <a:lstStyle/>
          <a:p>
            <a:pPr algn="ctr"/>
            <a:r>
              <a:rPr lang="ru-RU" b="1" dirty="0">
                <a:solidFill>
                  <a:srgbClr val="000066"/>
                </a:solidFill>
              </a:rPr>
              <a:t>УЧЕБНАЯ МОТИВАЦИЯ – ГЛАВНЫЙ ДВИГАТЕЛЬ РАЗВИТИЯ </a:t>
            </a:r>
          </a:p>
        </p:txBody>
      </p:sp>
    </p:spTree>
    <p:extLst>
      <p:ext uri="{BB962C8B-B14F-4D97-AF65-F5344CB8AC3E}">
        <p14:creationId xmlns:p14="http://schemas.microsoft.com/office/powerpoint/2010/main" val="277273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7BC3F-D988-2845-AEC5-350074FA40F6}"/>
              </a:ext>
            </a:extLst>
          </p:cNvPr>
          <p:cNvSpPr txBox="1"/>
          <p:nvPr/>
        </p:nvSpPr>
        <p:spPr>
          <a:xfrm>
            <a:off x="756138" y="931985"/>
            <a:ext cx="2145324" cy="1323439"/>
          </a:xfrm>
          <a:prstGeom prst="rect">
            <a:avLst/>
          </a:prstGeom>
          <a:noFill/>
        </p:spPr>
        <p:txBody>
          <a:bodyPr wrap="square" rtlCol="0">
            <a:spAutoFit/>
          </a:bodyPr>
          <a:lstStyle/>
          <a:p>
            <a:r>
              <a:rPr lang="ru-RU" sz="2000" b="1" dirty="0">
                <a:solidFill>
                  <a:srgbClr val="C00000"/>
                </a:solidFill>
              </a:rPr>
              <a:t>Дети «</a:t>
            </a:r>
            <a:r>
              <a:rPr lang="ru-RU" sz="2000" b="1" dirty="0" err="1">
                <a:solidFill>
                  <a:srgbClr val="C00000"/>
                </a:solidFill>
              </a:rPr>
              <a:t>маугли</a:t>
            </a:r>
            <a:r>
              <a:rPr lang="ru-RU" sz="2000" b="1" dirty="0">
                <a:solidFill>
                  <a:srgbClr val="C00000"/>
                </a:solidFill>
              </a:rPr>
              <a:t>»</a:t>
            </a:r>
          </a:p>
          <a:p>
            <a:endParaRPr lang="ru-RU" sz="2000" b="1" dirty="0">
              <a:solidFill>
                <a:srgbClr val="C00000"/>
              </a:solidFill>
            </a:endParaRPr>
          </a:p>
          <a:p>
            <a:endParaRPr lang="ru-RU" sz="2000" b="1" dirty="0">
              <a:solidFill>
                <a:srgbClr val="C00000"/>
              </a:solidFill>
            </a:endParaRPr>
          </a:p>
          <a:p>
            <a:r>
              <a:rPr lang="ru-RU" sz="2000" b="1" dirty="0">
                <a:solidFill>
                  <a:srgbClr val="C00000"/>
                </a:solidFill>
              </a:rPr>
              <a:t>Вундеркинды</a:t>
            </a:r>
          </a:p>
        </p:txBody>
      </p:sp>
      <p:sp>
        <p:nvSpPr>
          <p:cNvPr id="3" name="TextBox 2">
            <a:extLst>
              <a:ext uri="{FF2B5EF4-FFF2-40B4-BE49-F238E27FC236}">
                <a16:creationId xmlns:a16="http://schemas.microsoft.com/office/drawing/2014/main" id="{3FB0148A-E89C-3B42-97B0-E34D0DF4D8BC}"/>
              </a:ext>
            </a:extLst>
          </p:cNvPr>
          <p:cNvSpPr txBox="1"/>
          <p:nvPr/>
        </p:nvSpPr>
        <p:spPr>
          <a:xfrm>
            <a:off x="5508381" y="855040"/>
            <a:ext cx="3354265" cy="1477328"/>
          </a:xfrm>
          <a:prstGeom prst="rect">
            <a:avLst/>
          </a:prstGeom>
          <a:noFill/>
          <a:ln>
            <a:solidFill>
              <a:srgbClr val="C00000"/>
            </a:solidFill>
          </a:ln>
        </p:spPr>
        <p:txBody>
          <a:bodyPr wrap="square" rtlCol="0">
            <a:spAutoFit/>
          </a:bodyPr>
          <a:lstStyle/>
          <a:p>
            <a:pPr algn="ctr"/>
            <a:r>
              <a:rPr lang="ru-RU" b="1" dirty="0">
                <a:solidFill>
                  <a:srgbClr val="000066"/>
                </a:solidFill>
              </a:rPr>
              <a:t>Роль общения с родителями</a:t>
            </a:r>
          </a:p>
          <a:p>
            <a:pPr algn="ctr"/>
            <a:r>
              <a:rPr lang="ru-RU" b="1" dirty="0">
                <a:solidFill>
                  <a:srgbClr val="000066"/>
                </a:solidFill>
              </a:rPr>
              <a:t>Роль межличностного общения</a:t>
            </a:r>
          </a:p>
          <a:p>
            <a:pPr algn="ctr"/>
            <a:endParaRPr lang="ru-RU" b="1" dirty="0">
              <a:solidFill>
                <a:srgbClr val="000066"/>
              </a:solidFill>
            </a:endParaRPr>
          </a:p>
          <a:p>
            <a:pPr algn="ctr"/>
            <a:r>
              <a:rPr lang="ru-RU" b="1" dirty="0">
                <a:solidFill>
                  <a:srgbClr val="000066"/>
                </a:solidFill>
              </a:rPr>
              <a:t>Проблема  «цифровой беспризорности»</a:t>
            </a:r>
          </a:p>
        </p:txBody>
      </p:sp>
      <p:sp>
        <p:nvSpPr>
          <p:cNvPr id="4" name="TextBox 3">
            <a:extLst>
              <a:ext uri="{FF2B5EF4-FFF2-40B4-BE49-F238E27FC236}">
                <a16:creationId xmlns:a16="http://schemas.microsoft.com/office/drawing/2014/main" id="{62280B70-6B9D-2E4B-8E58-BE7DA74DF914}"/>
              </a:ext>
            </a:extLst>
          </p:cNvPr>
          <p:cNvSpPr txBox="1"/>
          <p:nvPr/>
        </p:nvSpPr>
        <p:spPr>
          <a:xfrm>
            <a:off x="2233246" y="127447"/>
            <a:ext cx="4273062" cy="461665"/>
          </a:xfrm>
          <a:prstGeom prst="rect">
            <a:avLst/>
          </a:prstGeom>
          <a:noFill/>
        </p:spPr>
        <p:txBody>
          <a:bodyPr wrap="square" rtlCol="0">
            <a:spAutoFit/>
          </a:bodyPr>
          <a:lstStyle/>
          <a:p>
            <a:r>
              <a:rPr lang="ru-RU" sz="2400" b="1" dirty="0">
                <a:solidFill>
                  <a:srgbClr val="C00000"/>
                </a:solidFill>
              </a:rPr>
              <a:t>ВЕЧНЫЕ ПРОБЛЕМЫ И РИСКИ</a:t>
            </a:r>
          </a:p>
        </p:txBody>
      </p:sp>
      <p:sp>
        <p:nvSpPr>
          <p:cNvPr id="5" name="TextBox 4">
            <a:extLst>
              <a:ext uri="{FF2B5EF4-FFF2-40B4-BE49-F238E27FC236}">
                <a16:creationId xmlns:a16="http://schemas.microsoft.com/office/drawing/2014/main" id="{DFC97409-3D1E-1642-AECE-DEA734FC4DE7}"/>
              </a:ext>
            </a:extLst>
          </p:cNvPr>
          <p:cNvSpPr txBox="1"/>
          <p:nvPr/>
        </p:nvSpPr>
        <p:spPr>
          <a:xfrm>
            <a:off x="2810112" y="4994861"/>
            <a:ext cx="4994032" cy="1077218"/>
          </a:xfrm>
          <a:prstGeom prst="rect">
            <a:avLst/>
          </a:prstGeom>
          <a:noFill/>
          <a:ln>
            <a:solidFill>
              <a:srgbClr val="C00000"/>
            </a:solidFill>
          </a:ln>
        </p:spPr>
        <p:txBody>
          <a:bodyPr wrap="square" rtlCol="0">
            <a:spAutoFit/>
          </a:bodyPr>
          <a:lstStyle/>
          <a:p>
            <a:pPr algn="ctr"/>
            <a:r>
              <a:rPr lang="ru-RU" sz="1600" b="1" dirty="0">
                <a:solidFill>
                  <a:srgbClr val="000066"/>
                </a:solidFill>
              </a:rPr>
              <a:t>ПРОБЛЕМА  </a:t>
            </a:r>
            <a:r>
              <a:rPr lang="en-US" sz="1600" b="1" dirty="0">
                <a:solidFill>
                  <a:srgbClr val="000066"/>
                </a:solidFill>
              </a:rPr>
              <a:t>XXI </a:t>
            </a:r>
            <a:r>
              <a:rPr lang="ru-RU" sz="1600" b="1" dirty="0">
                <a:solidFill>
                  <a:srgbClr val="000066"/>
                </a:solidFill>
              </a:rPr>
              <a:t>ВЕКА:</a:t>
            </a:r>
            <a:r>
              <a:rPr lang="en-US" sz="1600" b="1" dirty="0">
                <a:solidFill>
                  <a:srgbClr val="000066"/>
                </a:solidFill>
              </a:rPr>
              <a:t> </a:t>
            </a:r>
          </a:p>
          <a:p>
            <a:pPr algn="ctr"/>
            <a:endParaRPr lang="en-US" sz="1600" b="1" dirty="0">
              <a:solidFill>
                <a:srgbClr val="000066"/>
              </a:solidFill>
            </a:endParaRPr>
          </a:p>
          <a:p>
            <a:pPr algn="ctr"/>
            <a:r>
              <a:rPr lang="ru-RU" sz="1600" b="1" dirty="0">
                <a:solidFill>
                  <a:srgbClr val="000066"/>
                </a:solidFill>
              </a:rPr>
              <a:t>МНОГОЗАДАЧНОСТЬ ДЕЯТЕЛЬНОСТИ</a:t>
            </a:r>
            <a:r>
              <a:rPr lang="en-US" sz="1600" b="1" dirty="0">
                <a:solidFill>
                  <a:srgbClr val="000066"/>
                </a:solidFill>
              </a:rPr>
              <a:t> </a:t>
            </a:r>
          </a:p>
          <a:p>
            <a:pPr algn="ctr"/>
            <a:r>
              <a:rPr lang="en-US" sz="1600" b="1" dirty="0">
                <a:solidFill>
                  <a:srgbClr val="000066"/>
                </a:solidFill>
              </a:rPr>
              <a:t>(</a:t>
            </a:r>
            <a:r>
              <a:rPr lang="ru-RU" sz="1600" b="1" dirty="0">
                <a:solidFill>
                  <a:srgbClr val="000066"/>
                </a:solidFill>
              </a:rPr>
              <a:t>эффект Юлия Цезаря)</a:t>
            </a:r>
          </a:p>
        </p:txBody>
      </p:sp>
      <p:sp>
        <p:nvSpPr>
          <p:cNvPr id="6" name="TextBox 5">
            <a:extLst>
              <a:ext uri="{FF2B5EF4-FFF2-40B4-BE49-F238E27FC236}">
                <a16:creationId xmlns:a16="http://schemas.microsoft.com/office/drawing/2014/main" id="{28FE6E3F-4C1A-C942-95CD-2FAF7E6DC611}"/>
              </a:ext>
            </a:extLst>
          </p:cNvPr>
          <p:cNvSpPr txBox="1"/>
          <p:nvPr/>
        </p:nvSpPr>
        <p:spPr>
          <a:xfrm>
            <a:off x="907206" y="6196647"/>
            <a:ext cx="7772399" cy="461665"/>
          </a:xfrm>
          <a:prstGeom prst="rect">
            <a:avLst/>
          </a:prstGeom>
          <a:noFill/>
        </p:spPr>
        <p:txBody>
          <a:bodyPr wrap="square" rtlCol="0">
            <a:spAutoFit/>
          </a:bodyPr>
          <a:lstStyle/>
          <a:p>
            <a:r>
              <a:rPr lang="ru-RU" sz="2400" b="1" dirty="0">
                <a:solidFill>
                  <a:srgbClr val="C00000"/>
                </a:solidFill>
              </a:rPr>
              <a:t>РОЛЬ ВЗРОСЛОГО, ПЕДАГОГА – РОЛЬ ПОМОЩНИКА</a:t>
            </a:r>
          </a:p>
        </p:txBody>
      </p:sp>
      <p:pic>
        <p:nvPicPr>
          <p:cNvPr id="7" name="Рисунок 6">
            <a:extLst>
              <a:ext uri="{FF2B5EF4-FFF2-40B4-BE49-F238E27FC236}">
                <a16:creationId xmlns:a16="http://schemas.microsoft.com/office/drawing/2014/main" id="{2414BD69-E33E-CA42-A239-5B3390FBE82F}"/>
              </a:ext>
            </a:extLst>
          </p:cNvPr>
          <p:cNvPicPr>
            <a:picLocks noChangeAspect="1"/>
          </p:cNvPicPr>
          <p:nvPr/>
        </p:nvPicPr>
        <p:blipFill>
          <a:blip r:embed="rId3" cstate="print"/>
          <a:stretch>
            <a:fillRect/>
          </a:stretch>
        </p:blipFill>
        <p:spPr>
          <a:xfrm>
            <a:off x="2901462" y="857291"/>
            <a:ext cx="2208122" cy="1845831"/>
          </a:xfrm>
          <a:prstGeom prst="rect">
            <a:avLst/>
          </a:prstGeom>
        </p:spPr>
      </p:pic>
      <p:pic>
        <p:nvPicPr>
          <p:cNvPr id="8" name="Рисунок 7">
            <a:extLst>
              <a:ext uri="{FF2B5EF4-FFF2-40B4-BE49-F238E27FC236}">
                <a16:creationId xmlns:a16="http://schemas.microsoft.com/office/drawing/2014/main" id="{4A9706EE-6856-0145-BA2F-3DE990EE1C3F}"/>
              </a:ext>
            </a:extLst>
          </p:cNvPr>
          <p:cNvPicPr>
            <a:picLocks noChangeAspect="1"/>
          </p:cNvPicPr>
          <p:nvPr/>
        </p:nvPicPr>
        <p:blipFill>
          <a:blip r:embed="rId4" cstate="print"/>
          <a:stretch>
            <a:fillRect/>
          </a:stretch>
        </p:blipFill>
        <p:spPr>
          <a:xfrm>
            <a:off x="422031" y="2410606"/>
            <a:ext cx="3077307" cy="2214148"/>
          </a:xfrm>
          <a:prstGeom prst="rect">
            <a:avLst/>
          </a:prstGeom>
        </p:spPr>
      </p:pic>
      <p:pic>
        <p:nvPicPr>
          <p:cNvPr id="13314" name="Picture 2" descr="Юлий Цезарь диктует свои изречения. Картина Пеладжо Паладжи. XIX век."/>
          <p:cNvPicPr>
            <a:picLocks noChangeAspect="1" noChangeArrowheads="1"/>
          </p:cNvPicPr>
          <p:nvPr/>
        </p:nvPicPr>
        <p:blipFill>
          <a:blip r:embed="rId5" cstate="print"/>
          <a:srcRect/>
          <a:stretch>
            <a:fillRect/>
          </a:stretch>
        </p:blipFill>
        <p:spPr bwMode="auto">
          <a:xfrm>
            <a:off x="4793405" y="2619614"/>
            <a:ext cx="3010739" cy="2250679"/>
          </a:xfrm>
          <a:prstGeom prst="rect">
            <a:avLst/>
          </a:prstGeom>
          <a:noFill/>
        </p:spPr>
      </p:pic>
    </p:spTree>
    <p:extLst>
      <p:ext uri="{BB962C8B-B14F-4D97-AF65-F5344CB8AC3E}">
        <p14:creationId xmlns:p14="http://schemas.microsoft.com/office/powerpoint/2010/main" val="385991261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1207</Words>
  <Application>Microsoft Macintosh PowerPoint</Application>
  <PresentationFormat>Экран (4:3)</PresentationFormat>
  <Paragraphs>204</Paragraphs>
  <Slides>13</Slides>
  <Notes>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Tahoma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Microsoft Office User</cp:lastModifiedBy>
  <cp:revision>182</cp:revision>
  <cp:lastPrinted>2019-02-28T15:15:39Z</cp:lastPrinted>
  <dcterms:created xsi:type="dcterms:W3CDTF">2018-10-31T16:17:09Z</dcterms:created>
  <dcterms:modified xsi:type="dcterms:W3CDTF">2019-04-22T21:47:41Z</dcterms:modified>
</cp:coreProperties>
</file>