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5" r:id="rId5"/>
    <p:sldId id="257" r:id="rId6"/>
    <p:sldId id="262" r:id="rId7"/>
    <p:sldId id="266" r:id="rId8"/>
    <p:sldId id="267" r:id="rId9"/>
    <p:sldId id="259" r:id="rId10"/>
    <p:sldId id="263" r:id="rId11"/>
    <p:sldId id="269" r:id="rId12"/>
    <p:sldId id="260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 Викторо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5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2759-DB8A-47D9-9E24-97B5A9ACD312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CAAB-B080-4834-974F-5747BC09C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13BA-6DD7-4AAC-8617-DCC1FDDE92EB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CE7D-FFE2-48FB-9D10-FBC64471C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FCAA-16C4-4A05-BA23-50592004E6E4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8D46-AB06-4B66-B67E-E285C449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1539-BDD2-45B3-A025-2172DC6CCF21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C43C-8E0C-4A6F-863D-7DA35F0DD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DC8F-9D9A-4F09-86C2-2B98C5ECA848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A7DB-6BC6-4C17-80E3-9805CCF6D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378E-B2D4-4D10-99A7-65F7226F3FD4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23A7-E2C8-4F7D-AD57-6B59D855E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055C-7AFB-4645-AC62-BF1603C70967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4C9C-9CA4-4F1D-AA94-1F24E6ED0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9968-DAD3-4E4A-92DB-6F5AA877265A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B43F-0AA4-4C25-AE3D-F15A0CEC3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9456-270B-4043-A287-2BD5BD0C600C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F162-C129-4E8B-A3C0-F75CDA613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C5F6-F7CD-4308-B6F8-77B81C72E6C6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64D5-18C9-4860-939A-022F0C31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BF3C-E025-4BAB-90B7-2DD47D4CDE5A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8C14-9E81-4249-B91E-F46BF37B3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73731-FF7C-4193-BD0F-F454E7377A79}" type="datetimeFigureOut">
              <a:rPr lang="ru-RU"/>
              <a:pPr>
                <a:defRPr/>
              </a:pPr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B7DC9-1A75-4288-9B06-15041E753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Ленино-Кокушкинская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3286125"/>
            <a:ext cx="3857625" cy="23526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управленческие решения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И.В.Шаронова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МБОУ «Ленино-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Кокушкинская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Пестречинского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РТ</a:t>
            </a:r>
          </a:p>
        </p:txBody>
      </p:sp>
      <p:pic>
        <p:nvPicPr>
          <p:cNvPr id="13315" name="Рисунок 4" descr="C:\Users\Ирина Викторовна\Desktop\ИРИНА Викторовна\IMG-20180703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9925" y="3284538"/>
            <a:ext cx="28543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Индивидуальная образовательная траектория ученика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Диагностическое тестирование уровня интеллекта, способности к обучению</a:t>
            </a:r>
          </a:p>
          <a:p>
            <a:pPr eaLnBrk="1" hangingPunct="1"/>
            <a:r>
              <a:rPr lang="ru-RU" smtClean="0"/>
              <a:t> Психолого-педагогическое  сопровождение</a:t>
            </a:r>
          </a:p>
          <a:p>
            <a:pPr eaLnBrk="1" hangingPunct="1"/>
            <a:r>
              <a:rPr lang="ru-RU" smtClean="0"/>
              <a:t>Диагностическое проектирова-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ние личности</a:t>
            </a:r>
          </a:p>
          <a:p>
            <a:pPr eaLnBrk="1" hangingPunct="1"/>
            <a:r>
              <a:rPr lang="ru-RU" smtClean="0"/>
              <a:t>Мониторинговые тренинги</a:t>
            </a:r>
          </a:p>
          <a:p>
            <a:pPr eaLnBrk="1" hangingPunct="1"/>
            <a:r>
              <a:rPr lang="ru-RU" smtClean="0"/>
              <a:t>Индивидуальные консультации</a:t>
            </a:r>
          </a:p>
          <a:p>
            <a:pPr eaLnBrk="1" hangingPunct="1"/>
            <a:endParaRPr lang="ru-RU" smtClean="0"/>
          </a:p>
        </p:txBody>
      </p:sp>
      <p:pic>
        <p:nvPicPr>
          <p:cNvPr id="22531" name="Рисунок 3" descr="C:\Users\Ирина Викторовна\Desktop\фото\день наоборот\DSC_6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429000"/>
            <a:ext cx="25511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Социальные проекты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«Моя малая Родина», </a:t>
            </a:r>
          </a:p>
          <a:p>
            <a:pPr eaLnBrk="1" hangingPunct="1"/>
            <a:r>
              <a:rPr lang="ru-RU" smtClean="0"/>
              <a:t>«Я-волонтер»,</a:t>
            </a:r>
          </a:p>
          <a:p>
            <a:pPr eaLnBrk="1" hangingPunct="1"/>
            <a:r>
              <a:rPr lang="ru-RU" smtClean="0"/>
              <a:t> «Музейное дело»,</a:t>
            </a:r>
          </a:p>
          <a:p>
            <a:pPr eaLnBrk="1" hangingPunct="1"/>
            <a:r>
              <a:rPr lang="ru-RU" smtClean="0"/>
              <a:t> «Мое семейное дерево»,</a:t>
            </a:r>
          </a:p>
          <a:p>
            <a:pPr eaLnBrk="1" hangingPunct="1"/>
            <a:r>
              <a:rPr lang="ru-RU" smtClean="0"/>
              <a:t>«Радуга милосердия»,</a:t>
            </a:r>
          </a:p>
          <a:p>
            <a:pPr eaLnBrk="1" hangingPunct="1"/>
            <a:r>
              <a:rPr lang="ru-RU" smtClean="0"/>
              <a:t>«Пестречинские родники»</a:t>
            </a:r>
          </a:p>
        </p:txBody>
      </p:sp>
      <p:pic>
        <p:nvPicPr>
          <p:cNvPr id="23555" name="Рисунок 3" descr="D:\Documents and Settings\Admin\Мои документы\28 авг секция\DSC07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449388"/>
            <a:ext cx="2905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149725"/>
            <a:ext cx="27717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786688" cy="1417638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72425" cy="45005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установочных родительских собраний «Выбор предмета. Индивидуальные возможности учащихся.»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собрания по итогам диагностических работ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в выборе формы образования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(после 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Picture 3" descr="D:\Documents and Settings\Ирина\Рабочий стол\для столовой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550" y="4705350"/>
            <a:ext cx="3024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Социальное партнерство</a:t>
            </a:r>
          </a:p>
        </p:txBody>
      </p:sp>
      <p:grpSp>
        <p:nvGrpSpPr>
          <p:cNvPr id="25602" name="Group 5"/>
          <p:cNvGrpSpPr>
            <a:grpSpLocks noGrp="1" noChangeAspect="1"/>
          </p:cNvGrpSpPr>
          <p:nvPr/>
        </p:nvGrpSpPr>
        <p:grpSpPr bwMode="auto">
          <a:xfrm>
            <a:off x="755650" y="1341438"/>
            <a:ext cx="7440613" cy="4452937"/>
            <a:chOff x="1724" y="2991"/>
            <a:chExt cx="8537" cy="8949"/>
          </a:xfrm>
        </p:grpSpPr>
        <p:sp>
          <p:nvSpPr>
            <p:cNvPr id="25603" name="AutoShape 6"/>
            <p:cNvSpPr>
              <a:spLocks noChangeAspect="1" noChangeArrowheads="1"/>
            </p:cNvSpPr>
            <p:nvPr/>
          </p:nvSpPr>
          <p:spPr bwMode="auto">
            <a:xfrm>
              <a:off x="1724" y="2991"/>
              <a:ext cx="8537" cy="8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Oval 7"/>
            <p:cNvSpPr>
              <a:spLocks noChangeArrowheads="1"/>
            </p:cNvSpPr>
            <p:nvPr/>
          </p:nvSpPr>
          <p:spPr bwMode="auto">
            <a:xfrm>
              <a:off x="4398" y="6385"/>
              <a:ext cx="2777" cy="1391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/>
                <a:t>Школа</a:t>
              </a:r>
              <a:endParaRPr lang="ru-RU"/>
            </a:p>
          </p:txBody>
        </p:sp>
        <p:sp>
          <p:nvSpPr>
            <p:cNvPr id="25605" name="Rectangle 8"/>
            <p:cNvSpPr>
              <a:spLocks noChangeArrowheads="1"/>
            </p:cNvSpPr>
            <p:nvPr/>
          </p:nvSpPr>
          <p:spPr bwMode="auto">
            <a:xfrm>
              <a:off x="2547" y="3145"/>
              <a:ext cx="1542" cy="7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ИРО</a:t>
              </a:r>
            </a:p>
            <a:p>
              <a:pPr algn="ctr"/>
              <a:r>
                <a:rPr lang="ru-RU" sz="1200"/>
                <a:t>г.Казань</a:t>
              </a:r>
              <a:endParaRPr lang="ru-RU"/>
            </a:p>
          </p:txBody>
        </p:sp>
        <p:sp>
          <p:nvSpPr>
            <p:cNvPr id="25606" name="Rectangle 9"/>
            <p:cNvSpPr>
              <a:spLocks noChangeArrowheads="1"/>
            </p:cNvSpPr>
            <p:nvPr/>
          </p:nvSpPr>
          <p:spPr bwMode="auto">
            <a:xfrm>
              <a:off x="7587" y="3145"/>
              <a:ext cx="1543" cy="7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КФУ</a:t>
              </a:r>
              <a:endParaRPr lang="ru-RU"/>
            </a:p>
          </p:txBody>
        </p:sp>
        <p:sp>
          <p:nvSpPr>
            <p:cNvPr id="25607" name="Rectangle 10"/>
            <p:cNvSpPr>
              <a:spLocks noChangeArrowheads="1"/>
            </p:cNvSpPr>
            <p:nvPr/>
          </p:nvSpPr>
          <p:spPr bwMode="auto">
            <a:xfrm>
              <a:off x="7690" y="10551"/>
              <a:ext cx="1645" cy="9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 Военный Комиссариат</a:t>
              </a:r>
            </a:p>
            <a:p>
              <a:endParaRPr lang="ru-RU"/>
            </a:p>
          </p:txBody>
        </p:sp>
        <p:sp>
          <p:nvSpPr>
            <p:cNvPr id="25608" name="Rectangle 11"/>
            <p:cNvSpPr>
              <a:spLocks noChangeArrowheads="1"/>
            </p:cNvSpPr>
            <p:nvPr/>
          </p:nvSpPr>
          <p:spPr bwMode="auto">
            <a:xfrm>
              <a:off x="6044" y="10551"/>
              <a:ext cx="1544" cy="9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Министерство экологии</a:t>
              </a:r>
              <a:endParaRPr lang="ru-RU"/>
            </a:p>
          </p:txBody>
        </p:sp>
        <p:sp>
          <p:nvSpPr>
            <p:cNvPr id="25609" name="Rectangle 12"/>
            <p:cNvSpPr>
              <a:spLocks noChangeArrowheads="1"/>
            </p:cNvSpPr>
            <p:nvPr/>
          </p:nvSpPr>
          <p:spPr bwMode="auto">
            <a:xfrm>
              <a:off x="8615" y="9471"/>
              <a:ext cx="1646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Ленино- Кокушкинский Исполком</a:t>
              </a:r>
              <a:endParaRPr lang="ru-RU"/>
            </a:p>
          </p:txBody>
        </p:sp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4295" y="3145"/>
              <a:ext cx="1543" cy="7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ИМЦ</a:t>
              </a:r>
              <a:endParaRPr lang="ru-RU"/>
            </a:p>
          </p:txBody>
        </p:sp>
        <p:sp>
          <p:nvSpPr>
            <p:cNvPr id="25611" name="Rectangle 14"/>
            <p:cNvSpPr>
              <a:spLocks noChangeArrowheads="1"/>
            </p:cNvSpPr>
            <p:nvPr/>
          </p:nvSpPr>
          <p:spPr bwMode="auto">
            <a:xfrm>
              <a:off x="5941" y="3145"/>
              <a:ext cx="1544" cy="7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КНИТУ</a:t>
              </a:r>
              <a:endParaRPr lang="ru-RU"/>
            </a:p>
          </p:txBody>
        </p:sp>
        <p:sp>
          <p:nvSpPr>
            <p:cNvPr id="25612" name="Rectangle 15"/>
            <p:cNvSpPr>
              <a:spLocks noChangeArrowheads="1"/>
            </p:cNvSpPr>
            <p:nvPr/>
          </p:nvSpPr>
          <p:spPr bwMode="auto">
            <a:xfrm>
              <a:off x="8615" y="4225"/>
              <a:ext cx="1646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СМИ журнал «Магариф», газета «Вперед»</a:t>
              </a:r>
              <a:endParaRPr lang="ru-RU"/>
            </a:p>
          </p:txBody>
        </p:sp>
        <p:sp>
          <p:nvSpPr>
            <p:cNvPr id="25613" name="Rectangle 16"/>
            <p:cNvSpPr>
              <a:spLocks noChangeArrowheads="1"/>
            </p:cNvSpPr>
            <p:nvPr/>
          </p:nvSpPr>
          <p:spPr bwMode="auto">
            <a:xfrm>
              <a:off x="1827" y="4380"/>
              <a:ext cx="1543" cy="7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Филиал КАТК</a:t>
              </a:r>
              <a:endParaRPr lang="ru-RU"/>
            </a:p>
          </p:txBody>
        </p:sp>
        <p:sp>
          <p:nvSpPr>
            <p:cNvPr id="25614" name="Rectangle 17"/>
            <p:cNvSpPr>
              <a:spLocks noChangeArrowheads="1"/>
            </p:cNvSpPr>
            <p:nvPr/>
          </p:nvSpPr>
          <p:spPr bwMode="auto">
            <a:xfrm>
              <a:off x="1724" y="5460"/>
              <a:ext cx="1645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Ленинское лесничество</a:t>
              </a:r>
              <a:endParaRPr lang="ru-RU"/>
            </a:p>
          </p:txBody>
        </p:sp>
        <p:sp>
          <p:nvSpPr>
            <p:cNvPr id="25615" name="Rectangle 18"/>
            <p:cNvSpPr>
              <a:spLocks noChangeArrowheads="1"/>
            </p:cNvSpPr>
            <p:nvPr/>
          </p:nvSpPr>
          <p:spPr bwMode="auto">
            <a:xfrm>
              <a:off x="8615" y="5460"/>
              <a:ext cx="1646" cy="7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Пенсионный фонд</a:t>
              </a:r>
              <a:endParaRPr lang="ru-RU"/>
            </a:p>
          </p:txBody>
        </p:sp>
        <p:sp>
          <p:nvSpPr>
            <p:cNvPr id="25616" name="Rectangle 19"/>
            <p:cNvSpPr>
              <a:spLocks noChangeArrowheads="1"/>
            </p:cNvSpPr>
            <p:nvPr/>
          </p:nvSpPr>
          <p:spPr bwMode="auto">
            <a:xfrm>
              <a:off x="8615" y="6540"/>
              <a:ext cx="1646" cy="9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Министерство по делам молодежи</a:t>
              </a:r>
            </a:p>
            <a:p>
              <a:endParaRPr lang="ru-RU"/>
            </a:p>
          </p:txBody>
        </p:sp>
        <p:sp>
          <p:nvSpPr>
            <p:cNvPr id="25617" name="Rectangle 20"/>
            <p:cNvSpPr>
              <a:spLocks noChangeArrowheads="1"/>
            </p:cNvSpPr>
            <p:nvPr/>
          </p:nvSpPr>
          <p:spPr bwMode="auto">
            <a:xfrm>
              <a:off x="8615" y="7620"/>
              <a:ext cx="1646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ДДТ</a:t>
              </a:r>
              <a:endParaRPr lang="ru-RU"/>
            </a:p>
          </p:txBody>
        </p:sp>
        <p:sp>
          <p:nvSpPr>
            <p:cNvPr id="25618" name="Rectangle 21"/>
            <p:cNvSpPr>
              <a:spLocks noChangeArrowheads="1"/>
            </p:cNvSpPr>
            <p:nvPr/>
          </p:nvSpPr>
          <p:spPr bwMode="auto">
            <a:xfrm>
              <a:off x="8615" y="8546"/>
              <a:ext cx="1646" cy="7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МБУ «Отдел образования»</a:t>
              </a:r>
              <a:endParaRPr lang="ru-RU"/>
            </a:p>
          </p:txBody>
        </p:sp>
        <p:sp>
          <p:nvSpPr>
            <p:cNvPr id="25619" name="Rectangle 22"/>
            <p:cNvSpPr>
              <a:spLocks noChangeArrowheads="1"/>
            </p:cNvSpPr>
            <p:nvPr/>
          </p:nvSpPr>
          <p:spPr bwMode="auto">
            <a:xfrm>
              <a:off x="1827" y="6385"/>
              <a:ext cx="1542" cy="10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Клуб «Экстрим-фактор» г.Казань</a:t>
              </a:r>
              <a:endParaRPr lang="ru-RU"/>
            </a:p>
          </p:txBody>
        </p:sp>
        <p:sp>
          <p:nvSpPr>
            <p:cNvPr id="25620" name="Rectangle 23"/>
            <p:cNvSpPr>
              <a:spLocks noChangeArrowheads="1"/>
            </p:cNvSpPr>
            <p:nvPr/>
          </p:nvSpPr>
          <p:spPr bwMode="auto">
            <a:xfrm>
              <a:off x="1827" y="7620"/>
              <a:ext cx="1542" cy="7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ДЮСШ</a:t>
              </a:r>
              <a:endParaRPr lang="ru-RU"/>
            </a:p>
          </p:txBody>
        </p:sp>
        <p:sp>
          <p:nvSpPr>
            <p:cNvPr id="25621" name="Rectangle 24"/>
            <p:cNvSpPr>
              <a:spLocks noChangeArrowheads="1"/>
            </p:cNvSpPr>
            <p:nvPr/>
          </p:nvSpPr>
          <p:spPr bwMode="auto">
            <a:xfrm>
              <a:off x="1724" y="8700"/>
              <a:ext cx="1645" cy="7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Пестречинский РОВД и ГБДД</a:t>
              </a:r>
              <a:endParaRPr lang="ru-RU"/>
            </a:p>
          </p:txBody>
        </p:sp>
        <p:sp>
          <p:nvSpPr>
            <p:cNvPr id="25622" name="Rectangle 25"/>
            <p:cNvSpPr>
              <a:spLocks noChangeArrowheads="1"/>
            </p:cNvSpPr>
            <p:nvPr/>
          </p:nvSpPr>
          <p:spPr bwMode="auto">
            <a:xfrm>
              <a:off x="4398" y="10551"/>
              <a:ext cx="1542" cy="9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Агрофирма Ак-Барс Пестрецы</a:t>
              </a:r>
              <a:endParaRPr lang="ru-RU"/>
            </a:p>
          </p:txBody>
        </p:sp>
        <p:sp>
          <p:nvSpPr>
            <p:cNvPr id="25623" name="Rectangle 26"/>
            <p:cNvSpPr>
              <a:spLocks noChangeArrowheads="1"/>
            </p:cNvSpPr>
            <p:nvPr/>
          </p:nvSpPr>
          <p:spPr bwMode="auto">
            <a:xfrm>
              <a:off x="2650" y="10551"/>
              <a:ext cx="1543" cy="9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ЦРБ</a:t>
              </a:r>
              <a:endParaRPr lang="ru-RU"/>
            </a:p>
          </p:txBody>
        </p:sp>
        <p:sp>
          <p:nvSpPr>
            <p:cNvPr id="25624" name="Rectangle 27"/>
            <p:cNvSpPr>
              <a:spLocks noChangeArrowheads="1"/>
            </p:cNvSpPr>
            <p:nvPr/>
          </p:nvSpPr>
          <p:spPr bwMode="auto">
            <a:xfrm>
              <a:off x="1724" y="9626"/>
              <a:ext cx="1648" cy="7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/>
                <a:t>Центр занятости</a:t>
              </a:r>
              <a:endParaRPr lang="ru-RU"/>
            </a:p>
          </p:txBody>
        </p:sp>
        <p:sp>
          <p:nvSpPr>
            <p:cNvPr id="25625" name="Line 28"/>
            <p:cNvSpPr>
              <a:spLocks noChangeShapeType="1"/>
            </p:cNvSpPr>
            <p:nvPr/>
          </p:nvSpPr>
          <p:spPr bwMode="auto">
            <a:xfrm flipV="1">
              <a:off x="5838" y="3917"/>
              <a:ext cx="515" cy="2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Line 29"/>
            <p:cNvSpPr>
              <a:spLocks noChangeShapeType="1"/>
            </p:cNvSpPr>
            <p:nvPr/>
          </p:nvSpPr>
          <p:spPr bwMode="auto">
            <a:xfrm flipH="1" flipV="1">
              <a:off x="4810" y="3917"/>
              <a:ext cx="823" cy="2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Line 30"/>
            <p:cNvSpPr>
              <a:spLocks noChangeShapeType="1"/>
            </p:cNvSpPr>
            <p:nvPr/>
          </p:nvSpPr>
          <p:spPr bwMode="auto">
            <a:xfrm flipH="1" flipV="1">
              <a:off x="3576" y="3917"/>
              <a:ext cx="1439" cy="26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Line 31"/>
            <p:cNvSpPr>
              <a:spLocks noChangeShapeType="1"/>
            </p:cNvSpPr>
            <p:nvPr/>
          </p:nvSpPr>
          <p:spPr bwMode="auto">
            <a:xfrm flipV="1">
              <a:off x="6147" y="3917"/>
              <a:ext cx="1748" cy="2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Line 32"/>
            <p:cNvSpPr>
              <a:spLocks noChangeShapeType="1"/>
            </p:cNvSpPr>
            <p:nvPr/>
          </p:nvSpPr>
          <p:spPr bwMode="auto">
            <a:xfrm flipV="1">
              <a:off x="6661" y="4688"/>
              <a:ext cx="1851" cy="1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Line 33"/>
            <p:cNvSpPr>
              <a:spLocks noChangeShapeType="1"/>
            </p:cNvSpPr>
            <p:nvPr/>
          </p:nvSpPr>
          <p:spPr bwMode="auto">
            <a:xfrm flipH="1" flipV="1">
              <a:off x="3371" y="4688"/>
              <a:ext cx="1233" cy="2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Line 34"/>
            <p:cNvSpPr>
              <a:spLocks noChangeShapeType="1"/>
            </p:cNvSpPr>
            <p:nvPr/>
          </p:nvSpPr>
          <p:spPr bwMode="auto">
            <a:xfrm flipV="1">
              <a:off x="6970" y="5768"/>
              <a:ext cx="1646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Line 35"/>
            <p:cNvSpPr>
              <a:spLocks noChangeShapeType="1"/>
            </p:cNvSpPr>
            <p:nvPr/>
          </p:nvSpPr>
          <p:spPr bwMode="auto">
            <a:xfrm flipH="1">
              <a:off x="3370" y="7466"/>
              <a:ext cx="1234" cy="2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Line 36"/>
            <p:cNvSpPr>
              <a:spLocks noChangeShapeType="1"/>
            </p:cNvSpPr>
            <p:nvPr/>
          </p:nvSpPr>
          <p:spPr bwMode="auto">
            <a:xfrm flipH="1">
              <a:off x="4707" y="7774"/>
              <a:ext cx="823" cy="2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Line 37"/>
            <p:cNvSpPr>
              <a:spLocks noChangeShapeType="1"/>
            </p:cNvSpPr>
            <p:nvPr/>
          </p:nvSpPr>
          <p:spPr bwMode="auto">
            <a:xfrm>
              <a:off x="6043" y="7774"/>
              <a:ext cx="618" cy="2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Line 38"/>
            <p:cNvSpPr>
              <a:spLocks noChangeShapeType="1"/>
            </p:cNvSpPr>
            <p:nvPr/>
          </p:nvSpPr>
          <p:spPr bwMode="auto">
            <a:xfrm>
              <a:off x="6558" y="7620"/>
              <a:ext cx="2057" cy="1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6" name="Line 39"/>
            <p:cNvSpPr>
              <a:spLocks noChangeShapeType="1"/>
            </p:cNvSpPr>
            <p:nvPr/>
          </p:nvSpPr>
          <p:spPr bwMode="auto">
            <a:xfrm>
              <a:off x="6867" y="7466"/>
              <a:ext cx="1748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7" name="Line 40"/>
            <p:cNvSpPr>
              <a:spLocks noChangeShapeType="1"/>
            </p:cNvSpPr>
            <p:nvPr/>
          </p:nvSpPr>
          <p:spPr bwMode="auto">
            <a:xfrm flipV="1">
              <a:off x="7072" y="7003"/>
              <a:ext cx="1543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8" name="Line 41"/>
            <p:cNvSpPr>
              <a:spLocks noChangeShapeType="1"/>
            </p:cNvSpPr>
            <p:nvPr/>
          </p:nvSpPr>
          <p:spPr bwMode="auto">
            <a:xfrm>
              <a:off x="6353" y="777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9" name="Line 42"/>
            <p:cNvSpPr>
              <a:spLocks noChangeShapeType="1"/>
            </p:cNvSpPr>
            <p:nvPr/>
          </p:nvSpPr>
          <p:spPr bwMode="auto">
            <a:xfrm>
              <a:off x="6353" y="777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0" name="Line 43"/>
            <p:cNvSpPr>
              <a:spLocks noChangeShapeType="1"/>
            </p:cNvSpPr>
            <p:nvPr/>
          </p:nvSpPr>
          <p:spPr bwMode="auto">
            <a:xfrm>
              <a:off x="6558" y="7620"/>
              <a:ext cx="1543" cy="29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1" name="Line 44"/>
            <p:cNvSpPr>
              <a:spLocks noChangeShapeType="1"/>
            </p:cNvSpPr>
            <p:nvPr/>
          </p:nvSpPr>
          <p:spPr bwMode="auto">
            <a:xfrm flipH="1" flipV="1">
              <a:off x="3370" y="5923"/>
              <a:ext cx="1028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2" name="Line 45"/>
            <p:cNvSpPr>
              <a:spLocks noChangeShapeType="1"/>
            </p:cNvSpPr>
            <p:nvPr/>
          </p:nvSpPr>
          <p:spPr bwMode="auto">
            <a:xfrm flipH="1" flipV="1">
              <a:off x="3370" y="7003"/>
              <a:ext cx="1028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Line 46"/>
            <p:cNvSpPr>
              <a:spLocks noChangeShapeType="1"/>
            </p:cNvSpPr>
            <p:nvPr/>
          </p:nvSpPr>
          <p:spPr bwMode="auto">
            <a:xfrm flipH="1">
              <a:off x="3370" y="7311"/>
              <a:ext cx="113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Line 47"/>
            <p:cNvSpPr>
              <a:spLocks noChangeShapeType="1"/>
            </p:cNvSpPr>
            <p:nvPr/>
          </p:nvSpPr>
          <p:spPr bwMode="auto">
            <a:xfrm flipH="1">
              <a:off x="3884" y="7620"/>
              <a:ext cx="1234" cy="29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5" name="Line 48"/>
            <p:cNvSpPr>
              <a:spLocks noChangeShapeType="1"/>
            </p:cNvSpPr>
            <p:nvPr/>
          </p:nvSpPr>
          <p:spPr bwMode="auto">
            <a:xfrm>
              <a:off x="4604" y="731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Line 49"/>
            <p:cNvSpPr>
              <a:spLocks noChangeShapeType="1"/>
            </p:cNvSpPr>
            <p:nvPr/>
          </p:nvSpPr>
          <p:spPr bwMode="auto">
            <a:xfrm flipH="1">
              <a:off x="3370" y="7311"/>
              <a:ext cx="1131" cy="1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Результативность работы школы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37 место в республиканском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рейтинге «100 лучших сельских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школ Республики Татарстан»;</a:t>
            </a:r>
          </a:p>
          <a:p>
            <a:pPr eaLnBrk="1" hangingPunct="1"/>
            <a:r>
              <a:rPr lang="ru-RU" sz="2400" smtClean="0"/>
              <a:t> «Секреты дружного класса»</a:t>
            </a:r>
          </a:p>
          <a:p>
            <a:pPr eaLnBrk="1" hangingPunct="1"/>
            <a:r>
              <a:rPr lang="ru-RU" sz="2400" smtClean="0"/>
              <a:t>Грант «Успешная школа»-2018 г.</a:t>
            </a:r>
          </a:p>
          <a:p>
            <a:pPr eaLnBrk="1" hangingPunct="1"/>
            <a:endParaRPr lang="ru-RU" smtClean="0"/>
          </a:p>
        </p:txBody>
      </p:sp>
      <p:pic>
        <p:nvPicPr>
          <p:cNvPr id="26627" name="Рисунок 3" descr="C:\Users\Ирина Викторовна\Desktop\Альфия 22\фото тел\20160331_164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557338"/>
            <a:ext cx="25923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149725"/>
            <a:ext cx="363061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076700"/>
            <a:ext cx="30432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Успешный </a:t>
            </a:r>
            <a:r>
              <a:rPr lang="ru-RU" dirty="0" err="1" smtClean="0"/>
              <a:t>учитель-успешный</a:t>
            </a:r>
            <a:r>
              <a:rPr lang="ru-RU" dirty="0" smtClean="0"/>
              <a:t> </a:t>
            </a:r>
            <a:r>
              <a:rPr lang="ru-RU" dirty="0" err="1" smtClean="0"/>
              <a:t>ученик-успешная</a:t>
            </a:r>
            <a:r>
              <a:rPr lang="ru-RU" dirty="0" smtClean="0"/>
              <a:t> школа</a:t>
            </a:r>
            <a:endParaRPr lang="ru-RU" dirty="0"/>
          </a:p>
        </p:txBody>
      </p:sp>
      <p:graphicFrame>
        <p:nvGraphicFramePr>
          <p:cNvPr id="27764" name="Group 116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5226050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227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Коллектив </a:t>
            </a:r>
            <a:r>
              <a:rPr lang="ru-RU" dirty="0" err="1" smtClean="0"/>
              <a:t>школы-команда</a:t>
            </a:r>
            <a:r>
              <a:rPr lang="ru-RU" dirty="0" smtClean="0"/>
              <a:t> единомышленников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Собраться вместе- это начало.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Оставаться вместе- это прогресс.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Работать вместе- это успех».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Генри Форд</a:t>
            </a:r>
          </a:p>
          <a:p>
            <a:pPr eaLnBrk="1" hangingPunct="1"/>
            <a:endParaRPr lang="ru-RU" smtClean="0"/>
          </a:p>
        </p:txBody>
      </p:sp>
      <p:pic>
        <p:nvPicPr>
          <p:cNvPr id="14339" name="Picture 2" descr="C:\Users\Ирина Викторовна\Documents\Scanned Documents\Рисунок (6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789363"/>
            <a:ext cx="45116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Организационно-управленческое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84213" y="3500438"/>
            <a:ext cx="8229600" cy="29527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рабочей группы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Анализ результатов работы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Проект дорожной карты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Корректировка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нормативно-правовой базы</a:t>
            </a:r>
          </a:p>
        </p:txBody>
      </p:sp>
      <p:pic>
        <p:nvPicPr>
          <p:cNvPr id="15363" name="Picture 5" descr="D:\Documents and Settings\Ирина\Рабочий стол\для столовой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412875"/>
            <a:ext cx="33845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Нормативно-правовая база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 Всеобщая декларация прав человека • Конвенция о правах ребенка • Конституция Российской Федерации; Трудовой кодекс Российской федерации • ФЗ "Об образовании в Российской Федерации" от 29.12.2012 № 273-ФЗ • Законы  РТ в сфере  образования • Государственный образовательный стандарт ;  Устав; Образовательные программы; Локальные акты; Учебный план •Профессиональный стандарт педагога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8358187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кадрового потенциала</a:t>
            </a:r>
            <a:r>
              <a:rPr lang="ru-RU" b="1" i="1" dirty="0" smtClean="0"/>
              <a:t>	</a:t>
            </a:r>
            <a:endParaRPr lang="ru-RU" b="1" i="1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6829425" cy="45259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Курсовая подготовка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творческих групп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Мастер-классы по предметам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Обучающие семинары, вебинары «Технология и аспектный анализ современного урока».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Аттестация педагогов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«Наставничество»</a:t>
            </a:r>
          </a:p>
        </p:txBody>
      </p:sp>
      <p:pic>
        <p:nvPicPr>
          <p:cNvPr id="17411" name="Picture 3" descr="D:\Documents and Settings\Ирина\Рабочий стол\для столовой\d-small-people-promotion-little-man-coachers-isolated-white-background-31247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437063"/>
            <a:ext cx="26495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Программа развития учителя </a:t>
            </a:r>
            <a:br>
              <a:rPr lang="ru-RU" dirty="0" smtClean="0"/>
            </a:br>
            <a:r>
              <a:rPr lang="ru-RU" dirty="0" smtClean="0"/>
              <a:t>после курсов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Творческий отчет перед коллегами</a:t>
            </a:r>
          </a:p>
          <a:p>
            <a:pPr eaLnBrk="1" hangingPunct="1"/>
            <a:r>
              <a:rPr lang="ru-RU" sz="2800" smtClean="0"/>
              <a:t>Мастер-классы</a:t>
            </a:r>
          </a:p>
          <a:p>
            <a:pPr eaLnBrk="1" hangingPunct="1"/>
            <a:r>
              <a:rPr lang="ru-RU" sz="2800" smtClean="0"/>
              <a:t>Участие в конкурсах</a:t>
            </a:r>
          </a:p>
          <a:p>
            <a:pPr eaLnBrk="1" hangingPunct="1"/>
            <a:r>
              <a:rPr lang="ru-RU" sz="2800" smtClean="0"/>
              <a:t>Оказание методической помощи</a:t>
            </a:r>
          </a:p>
          <a:p>
            <a:pPr eaLnBrk="1" hangingPunct="1"/>
            <a:r>
              <a:rPr lang="ru-RU" sz="2800" smtClean="0"/>
              <a:t>Психоло-педагогическое сопровождение</a:t>
            </a:r>
          </a:p>
          <a:p>
            <a:pPr eaLnBrk="1" hangingPunct="1"/>
            <a:r>
              <a:rPr lang="ru-RU" sz="2800" smtClean="0"/>
              <a:t>Мониторинг достижений </a:t>
            </a:r>
          </a:p>
          <a:p>
            <a:pPr eaLnBrk="1" hangingPunct="1"/>
            <a:r>
              <a:rPr lang="ru-RU" sz="2800" smtClean="0"/>
              <a:t>Круглый стол</a:t>
            </a:r>
          </a:p>
          <a:p>
            <a:pPr eaLnBrk="1" hangingPunct="1"/>
            <a:r>
              <a:rPr lang="ru-RU" sz="2800" smtClean="0"/>
              <a:t>Педагогическая рефлексия</a:t>
            </a:r>
          </a:p>
        </p:txBody>
      </p:sp>
      <p:pic>
        <p:nvPicPr>
          <p:cNvPr id="18435" name="Содержимое 3" descr="C:\Users\Ирина Викторовна\Desktop\фото\сингапур\сингапур 2\IMG_1784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844675"/>
            <a:ext cx="2305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Программа поддержки учителей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признания заслуг педагогическим сообществом</a:t>
            </a:r>
          </a:p>
          <a:p>
            <a:pPr eaLnBrk="1" hangingPunct="1"/>
            <a:r>
              <a:rPr lang="ru-RU" smtClean="0"/>
              <a:t> материальное поощрение</a:t>
            </a:r>
          </a:p>
          <a:p>
            <a:pPr eaLnBrk="1" hangingPunct="1"/>
            <a:r>
              <a:rPr lang="ru-RU" smtClean="0"/>
              <a:t>  санаторно-курортное лечение</a:t>
            </a:r>
          </a:p>
          <a:p>
            <a:pPr eaLnBrk="1" hangingPunct="1"/>
            <a:r>
              <a:rPr lang="ru-RU" smtClean="0"/>
              <a:t>профессиональная  реализация  через конкурсы, дискуссионные площадки, мастер-классы.</a:t>
            </a:r>
          </a:p>
          <a:p>
            <a:pPr eaLnBrk="1" hangingPunct="1"/>
            <a:r>
              <a:rPr lang="ru-RU" smtClean="0"/>
              <a:t>Чествование учителей-ветеранов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Вместе- мы сила!</a:t>
            </a:r>
          </a:p>
        </p:txBody>
      </p:sp>
      <p:pic>
        <p:nvPicPr>
          <p:cNvPr id="20482" name="Содержимое 3" descr="C:\Users\Ирина Викторовна\Desktop\фото\день здоровья\IMG_46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84313"/>
            <a:ext cx="3384550" cy="2376487"/>
          </a:xfrm>
        </p:spPr>
      </p:pic>
      <p:pic>
        <p:nvPicPr>
          <p:cNvPr id="20483" name="Рисунок 4" descr="C:\Users\Ирина Викторовна\Desktop\Альфия 22\фото квест\DSC_1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484313"/>
            <a:ext cx="36909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C:\Users\Ирина Викторовна\Desktop\фото\юбилей Ком\IMG_5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05263"/>
            <a:ext cx="345598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C:\Users\Ирина Викторовна\Desktop\Альфия 22\IMG-20160317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005263"/>
            <a:ext cx="32686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072312" cy="1417638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Работа с обучающимися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План работы по подготовке к ОГЭ и ЕГЭ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Мониторинг достижений обучающихся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Проведение предметных олимпиад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Выявление групп обучающихся с низкой мотивацией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Составление индивидуальной образовательной траектории для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учащихся 9,11-х классов </a:t>
            </a:r>
          </a:p>
        </p:txBody>
      </p:sp>
      <p:pic>
        <p:nvPicPr>
          <p:cNvPr id="21507" name="Picture 6" descr="D:\Documents and Settings\Ирина\Рабочий стол\для столовой\Bankoboev.Ru_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2120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D:\Documents and Settings\Ирина\Рабочий стол\для столовой\karta_sait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5963" y="4138613"/>
            <a:ext cx="17795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416</Words>
  <Application>Microsoft Office PowerPoint</Application>
  <PresentationFormat>Экран (4:3)</PresentationFormat>
  <Paragraphs>185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 «Ленино-Кокушкинская средняя общеобразовательная школа»</vt:lpstr>
      <vt:lpstr>Коллектив школы-команда единомышленников</vt:lpstr>
      <vt:lpstr>1. Организационно-управленческое</vt:lpstr>
      <vt:lpstr>Нормативно-правовая база школы</vt:lpstr>
      <vt:lpstr>Развитие кадрового потенциала </vt:lpstr>
      <vt:lpstr>Программа развития учителя  после курсов</vt:lpstr>
      <vt:lpstr>Программа поддержки учителей</vt:lpstr>
      <vt:lpstr>Вместе- мы сила!</vt:lpstr>
      <vt:lpstr>Работа с обучающимися</vt:lpstr>
      <vt:lpstr>Индивидуальная образовательная траектория ученика</vt:lpstr>
      <vt:lpstr>Социальные проекты</vt:lpstr>
      <vt:lpstr>Работа с родителями</vt:lpstr>
      <vt:lpstr>Социальное партнерство</vt:lpstr>
      <vt:lpstr>Результативность работы школы</vt:lpstr>
      <vt:lpstr>Успешный учитель-успешный ученик-успешная школа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«Ленино-Кокушкинская СОШ</dc:title>
  <dc:creator>irort</dc:creator>
  <cp:lastModifiedBy>Асия</cp:lastModifiedBy>
  <cp:revision>35</cp:revision>
  <dcterms:modified xsi:type="dcterms:W3CDTF">2018-09-06T12:12:54Z</dcterms:modified>
</cp:coreProperties>
</file>