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1" r:id="rId3"/>
    <p:sldId id="284" r:id="rId4"/>
    <p:sldId id="285" r:id="rId5"/>
    <p:sldId id="286" r:id="rId6"/>
    <p:sldId id="262" r:id="rId7"/>
    <p:sldId id="263" r:id="rId8"/>
    <p:sldId id="260" r:id="rId9"/>
    <p:sldId id="264" r:id="rId10"/>
    <p:sldId id="280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8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9481"/>
    <a:srgbClr val="173A8D"/>
    <a:srgbClr val="0F2741"/>
    <a:srgbClr val="001736"/>
    <a:srgbClr val="003374"/>
    <a:srgbClr val="C9A093"/>
    <a:srgbClr val="F1F1F1"/>
    <a:srgbClr val="385592"/>
    <a:srgbClr val="3A5896"/>
    <a:srgbClr val="1D3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148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91657-5795-4B85-A6CA-23FB08B59486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B7567-424A-4A84-A638-9197B02F8C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05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932042" y="452669"/>
            <a:ext cx="3888431" cy="283231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4932042" y="3573019"/>
            <a:ext cx="3892522" cy="2688297"/>
          </a:xfrm>
        </p:spPr>
        <p:txBody>
          <a:bodyPr anchor="t">
            <a:normAutofit/>
          </a:bodyPr>
          <a:lstStyle>
            <a:lvl1pPr>
              <a:defRPr sz="900">
                <a:solidFill>
                  <a:schemeClr val="bg1"/>
                </a:solidFill>
              </a:defRPr>
            </a:lvl1pPr>
            <a:lvl2pPr marL="134541" indent="-134541">
              <a:tabLst>
                <a:tab pos="134541" algn="l"/>
              </a:tabLst>
              <a:defRPr sz="825"/>
            </a:lvl2pPr>
            <a:lvl3pPr marL="267891" indent="-133350">
              <a:tabLst>
                <a:tab pos="267891" algn="l"/>
              </a:tabLst>
              <a:defRPr sz="788"/>
            </a:lvl3pPr>
            <a:lvl4pPr marL="402431" indent="-134541">
              <a:defRPr sz="750"/>
            </a:lvl4pPr>
            <a:lvl5pPr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1910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906" y="463823"/>
            <a:ext cx="7839635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8.emf"/><Relationship Id="rId7" Type="http://schemas.openxmlformats.org/officeDocument/2006/relationships/image" Target="../media/image37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hyperlink" Target="mailto:sch146@mail.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6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1.jpeg"/><Relationship Id="rId5" Type="http://schemas.openxmlformats.org/officeDocument/2006/relationships/slide" Target="slide10.xml"/><Relationship Id="rId15" Type="http://schemas.openxmlformats.org/officeDocument/2006/relationships/image" Target="../media/image14.jpeg"/><Relationship Id="rId10" Type="http://schemas.openxmlformats.org/officeDocument/2006/relationships/slide" Target="slide15.xml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slide" Target="slide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12" Type="http://schemas.openxmlformats.org/officeDocument/2006/relationships/slide" Target="slide1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869" y="3034834"/>
            <a:ext cx="5692204" cy="788332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4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D 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наставничество как ресурс инновационного развития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2" t="7562" r="10371" b="69551"/>
          <a:stretch>
            <a:fillRect/>
          </a:stretch>
        </p:blipFill>
        <p:spPr bwMode="auto">
          <a:xfrm>
            <a:off x="6737125" y="26345"/>
            <a:ext cx="2406875" cy="22816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:\фот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314" y="4622283"/>
            <a:ext cx="2304256" cy="2262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21657" y="5117667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Bookman Old Style" panose="02050604050505020204" pitchFamily="18" charset="0"/>
              </a:rPr>
              <a:t>Каримова </a:t>
            </a:r>
            <a:r>
              <a:rPr lang="ru-RU" sz="2000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Диляра</a:t>
            </a:r>
            <a:r>
              <a:rPr lang="ru-RU" sz="2000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Салиховна</a:t>
            </a:r>
            <a:r>
              <a:rPr lang="ru-RU" sz="2000" dirty="0">
                <a:solidFill>
                  <a:srgbClr val="C00000"/>
                </a:solidFill>
                <a:latin typeface="Bookman Old Style" panose="02050604050505020204" pitchFamily="18" charset="0"/>
              </a:rPr>
              <a:t>,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директор МАОУ «Лицей №146 </a:t>
            </a:r>
            <a:r>
              <a:rPr lang="en-US" dirty="0">
                <a:solidFill>
                  <a:srgbClr val="002060"/>
                </a:solidFill>
                <a:latin typeface="Bookman Old Style" panose="02050604050505020204" pitchFamily="18" charset="0"/>
              </a:rPr>
              <a:t>“</a:t>
            </a: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Ресурс</a:t>
            </a:r>
            <a:r>
              <a:rPr lang="en-US" dirty="0">
                <a:solidFill>
                  <a:srgbClr val="002060"/>
                </a:solidFill>
                <a:latin typeface="Bookman Old Style" panose="02050604050505020204" pitchFamily="18" charset="0"/>
              </a:rPr>
              <a:t>”</a:t>
            </a: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» </a:t>
            </a:r>
            <a:r>
              <a:rPr lang="ru-RU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г.Казани</a:t>
            </a: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, кандидат педагогических наук, «Заслуженный учитель РТ»</a:t>
            </a: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4489" y="812587"/>
            <a:ext cx="7869891" cy="471123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Результат:</a:t>
            </a:r>
          </a:p>
          <a:p>
            <a:pPr marL="0" indent="0" algn="ctr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оллектив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лицея умеет качественно работать в режиме высокой неопределенности и быстрой смены условий,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умеет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своевременно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реагировать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изменения,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правильно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распределять ресурсы и управлять временем.  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19" y="3835164"/>
            <a:ext cx="4708738" cy="2825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4400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3"/>
          <p:cNvGrpSpPr>
            <a:grpSpLocks/>
          </p:cNvGrpSpPr>
          <p:nvPr/>
        </p:nvGrpSpPr>
        <p:grpSpPr bwMode="auto">
          <a:xfrm>
            <a:off x="2045166" y="745009"/>
            <a:ext cx="5070475" cy="549275"/>
            <a:chOff x="1268" y="1776"/>
            <a:chExt cx="3194" cy="346"/>
          </a:xfrm>
        </p:grpSpPr>
        <p:sp>
          <p:nvSpPr>
            <p:cNvPr id="5" name="AutoShape 13"/>
            <p:cNvSpPr>
              <a:spLocks noChangeArrowheads="1"/>
            </p:cNvSpPr>
            <p:nvPr/>
          </p:nvSpPr>
          <p:spPr bwMode="gray">
            <a:xfrm>
              <a:off x="1422" y="177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Text Box 21"/>
            <p:cNvSpPr txBox="1">
              <a:spLocks noChangeArrowheads="1"/>
            </p:cNvSpPr>
            <p:nvPr/>
          </p:nvSpPr>
          <p:spPr bwMode="gray">
            <a:xfrm>
              <a:off x="1525" y="1824"/>
              <a:ext cx="2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sz="2000" dirty="0" smtClean="0">
                  <a:solidFill>
                    <a:srgbClr val="000000"/>
                  </a:solidFill>
                  <a:latin typeface="Arial Black" panose="020B0A04020102020204" pitchFamily="34" charset="0"/>
                </a:rPr>
                <a:t>Внешнее наставничество</a:t>
              </a:r>
              <a:endParaRPr lang="en-US" sz="2000" dirty="0">
                <a:solidFill>
                  <a:srgbClr val="00000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7" name="Group 62"/>
            <p:cNvGrpSpPr>
              <a:grpSpLocks/>
            </p:cNvGrpSpPr>
            <p:nvPr/>
          </p:nvGrpSpPr>
          <p:grpSpPr bwMode="auto">
            <a:xfrm>
              <a:off x="1268" y="1824"/>
              <a:ext cx="266" cy="298"/>
              <a:chOff x="1414" y="1776"/>
              <a:chExt cx="266" cy="298"/>
            </a:xfrm>
          </p:grpSpPr>
          <p:grpSp>
            <p:nvGrpSpPr>
              <p:cNvPr id="8" name="Group 63"/>
              <p:cNvGrpSpPr>
                <a:grpSpLocks/>
              </p:cNvGrpSpPr>
              <p:nvPr/>
            </p:nvGrpSpPr>
            <p:grpSpPr bwMode="auto">
              <a:xfrm>
                <a:off x="1414" y="1776"/>
                <a:ext cx="266" cy="298"/>
                <a:chOff x="1415" y="1276"/>
                <a:chExt cx="266" cy="298"/>
              </a:xfrm>
            </p:grpSpPr>
            <p:pic>
              <p:nvPicPr>
                <p:cNvPr id="10" name="Picture 64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Oval 65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/>
                    </a:gs>
                    <a:gs pos="100000">
                      <a:srgbClr val="FCF71A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" name="Oval 66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>
                        <a:gamma/>
                        <a:shade val="63529"/>
                        <a:invGamma/>
                      </a:srgbClr>
                    </a:gs>
                    <a:gs pos="100000">
                      <a:srgbClr val="FCF71A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3" name="Picture 67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" name="Text Box 68"/>
              <p:cNvSpPr txBox="1">
                <a:spLocks noChangeArrowheads="1"/>
              </p:cNvSpPr>
              <p:nvPr/>
            </p:nvSpPr>
            <p:spPr bwMode="gray">
              <a:xfrm>
                <a:off x="1440" y="179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2</a:t>
                </a:r>
              </a:p>
            </p:txBody>
          </p:sp>
        </p:grpSp>
      </p:grpSp>
      <p:sp>
        <p:nvSpPr>
          <p:cNvPr id="14" name="Скругленный прямоугольник 13"/>
          <p:cNvSpPr/>
          <p:nvPr/>
        </p:nvSpPr>
        <p:spPr>
          <a:xfrm>
            <a:off x="393939" y="2350075"/>
            <a:ext cx="4221604" cy="9409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26741" y="2466612"/>
            <a:ext cx="355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Стажировки на базе лицея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4702641" y="2566556"/>
            <a:ext cx="1045029" cy="50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56639" y="3395624"/>
            <a:ext cx="4221604" cy="9409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619591" y="3656626"/>
            <a:ext cx="355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Выездные стажировки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5400000">
            <a:off x="2199752" y="4303491"/>
            <a:ext cx="422132" cy="50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1030514" y="1294285"/>
            <a:ext cx="6763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построено на основе деятельности лицея №146  в статусе базовой площадки с 2015года - ФЦПРО, а с 2018года -  ГПРО.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7" y="4965030"/>
            <a:ext cx="2230629" cy="167297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89" y="2079262"/>
            <a:ext cx="1976780" cy="14825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641" y="2898578"/>
            <a:ext cx="2023929" cy="151794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89" y="4074087"/>
            <a:ext cx="2019214" cy="151441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962" y="4965030"/>
            <a:ext cx="2230629" cy="167297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450" y="4975247"/>
            <a:ext cx="2243295" cy="166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7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6295572" y="928914"/>
            <a:ext cx="2583543" cy="209005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469743" y="1235278"/>
            <a:ext cx="223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нализ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уроков во время последующих методических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коучингов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572407" y="928914"/>
            <a:ext cx="2583543" cy="209005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59064" y="1512277"/>
            <a:ext cx="2010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Обратная связь от коллег из регионов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442608" y="928914"/>
            <a:ext cx="2583543" cy="209005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616778" y="1235278"/>
            <a:ext cx="20102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озможность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проведения уроков гостями в незнакомой среде</a:t>
            </a:r>
          </a:p>
        </p:txBody>
      </p:sp>
      <p:sp>
        <p:nvSpPr>
          <p:cNvPr id="21" name="Правая фигурная скобка 20"/>
          <p:cNvSpPr/>
          <p:nvPr/>
        </p:nvSpPr>
        <p:spPr>
          <a:xfrm rot="5400000">
            <a:off x="3827236" y="878113"/>
            <a:ext cx="1814286" cy="6096000"/>
          </a:xfrm>
          <a:prstGeom prst="rightBrac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2380342" y="5295016"/>
            <a:ext cx="67636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ороший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импульс для повышения квалификации и совершенствования профессионализма для учителей нашего лицея.</a:t>
            </a:r>
          </a:p>
          <a:p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1" y="4833256"/>
            <a:ext cx="2443175" cy="18133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26701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5459" y="1716567"/>
            <a:ext cx="7869891" cy="47112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>
                <a:latin typeface="Arial Black" panose="020B0A04020102020204" pitchFamily="34" charset="0"/>
              </a:rPr>
              <a:t>основано на доверии внутри педагогической команды, практике взаимодействия,  на соблюдении  корпоративных норм и ценностей</a:t>
            </a:r>
            <a:r>
              <a:rPr lang="ru-RU" sz="1800" dirty="0" smtClean="0">
                <a:latin typeface="Arial Black" panose="020B0A04020102020204" pitchFamily="34" charset="0"/>
              </a:rPr>
              <a:t>.</a:t>
            </a:r>
          </a:p>
          <a:p>
            <a:pPr marL="0" indent="0" algn="ctr">
              <a:buNone/>
            </a:pPr>
            <a:endParaRPr lang="ru-RU" sz="18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sz="1800" dirty="0" smtClean="0">
              <a:latin typeface="Arial Black" panose="020B0A04020102020204" pitchFamily="34" charset="0"/>
            </a:endParaRPr>
          </a:p>
        </p:txBody>
      </p:sp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2046754" y="918042"/>
            <a:ext cx="5067300" cy="547687"/>
            <a:chOff x="1270" y="2247"/>
            <a:chExt cx="3192" cy="345"/>
          </a:xfrm>
        </p:grpSpPr>
        <p:sp>
          <p:nvSpPr>
            <p:cNvPr id="5" name="AutoShape 23"/>
            <p:cNvSpPr>
              <a:spLocks noChangeArrowheads="1"/>
            </p:cNvSpPr>
            <p:nvPr/>
          </p:nvSpPr>
          <p:spPr bwMode="gray">
            <a:xfrm>
              <a:off x="1422" y="224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Text Box 31"/>
            <p:cNvSpPr txBox="1">
              <a:spLocks noChangeArrowheads="1"/>
            </p:cNvSpPr>
            <p:nvPr/>
          </p:nvSpPr>
          <p:spPr bwMode="gray">
            <a:xfrm>
              <a:off x="1525" y="2295"/>
              <a:ext cx="293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000000"/>
                  </a:solidFill>
                  <a:latin typeface="Arial Black" panose="020B0A04020102020204" pitchFamily="34" charset="0"/>
                </a:rPr>
                <a:t>Горизонтальное наставничество</a:t>
              </a:r>
              <a:endParaRPr lang="en-US" dirty="0">
                <a:solidFill>
                  <a:srgbClr val="00000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7" name="Group 69"/>
            <p:cNvGrpSpPr>
              <a:grpSpLocks/>
            </p:cNvGrpSpPr>
            <p:nvPr/>
          </p:nvGrpSpPr>
          <p:grpSpPr bwMode="auto">
            <a:xfrm>
              <a:off x="1270" y="2294"/>
              <a:ext cx="266" cy="298"/>
              <a:chOff x="1416" y="2246"/>
              <a:chExt cx="266" cy="298"/>
            </a:xfrm>
          </p:grpSpPr>
          <p:sp>
            <p:nvSpPr>
              <p:cNvPr id="8" name="Text Box 70"/>
              <p:cNvSpPr txBox="1">
                <a:spLocks noChangeArrowheads="1"/>
              </p:cNvSpPr>
              <p:nvPr/>
            </p:nvSpPr>
            <p:spPr bwMode="gray">
              <a:xfrm>
                <a:off x="1435" y="2267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3</a:t>
                </a:r>
              </a:p>
            </p:txBody>
          </p:sp>
          <p:grpSp>
            <p:nvGrpSpPr>
              <p:cNvPr id="9" name="Group 71"/>
              <p:cNvGrpSpPr>
                <a:grpSpLocks/>
              </p:cNvGrpSpPr>
              <p:nvPr/>
            </p:nvGrpSpPr>
            <p:grpSpPr bwMode="auto">
              <a:xfrm>
                <a:off x="1416" y="2246"/>
                <a:ext cx="266" cy="298"/>
                <a:chOff x="1415" y="1276"/>
                <a:chExt cx="266" cy="298"/>
              </a:xfrm>
            </p:grpSpPr>
            <p:pic>
              <p:nvPicPr>
                <p:cNvPr id="11" name="Picture 72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Oval 73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/>
                    </a:gs>
                    <a:gs pos="100000">
                      <a:srgbClr val="10E47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" name="Oval 74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>
                        <a:gamma/>
                        <a:shade val="63529"/>
                        <a:invGamma/>
                      </a:srgbClr>
                    </a:gs>
                    <a:gs pos="100000">
                      <a:srgbClr val="10E47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4" name="Picture 75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" name="Text Box 76"/>
              <p:cNvSpPr txBox="1">
                <a:spLocks noChangeArrowheads="1"/>
              </p:cNvSpPr>
              <p:nvPr/>
            </p:nvSpPr>
            <p:spPr bwMode="gray">
              <a:xfrm>
                <a:off x="1442" y="226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3</a:t>
                </a:r>
              </a:p>
            </p:txBody>
          </p:sp>
        </p:grp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635" y="3654552"/>
            <a:ext cx="4030715" cy="226727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20914" y="3654552"/>
            <a:ext cx="36721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2016 году в рамках проекта «Директория»   под руководством К. М. Ушакова, доктора педагогических наук, профессора института развития образования НИУ ВШЭ, началась реализация  «Кураторской методики».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14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41714" y="1088571"/>
            <a:ext cx="5529943" cy="172407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41714" y="1350441"/>
            <a:ext cx="5413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Были сформированы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диады (пары)  из учителей разных предметных областей, но приблизительно одного возраста, одной квалификационной категории и  стажа работы.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3889829" y="2812641"/>
            <a:ext cx="1248228" cy="8014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48971" y="3614057"/>
            <a:ext cx="5529943" cy="172407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712686" y="3737428"/>
            <a:ext cx="54138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каждой диадой закреплен куратор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числа опытных учителей, задача которого  организовать  конструктивный диалог между учителями диады, обеспечить психологическую безопасность, следить за прогрессом учителей.</a:t>
            </a:r>
          </a:p>
        </p:txBody>
      </p:sp>
      <p:sp>
        <p:nvSpPr>
          <p:cNvPr id="9" name="Правая фигурная скобка 8"/>
          <p:cNvSpPr/>
          <p:nvPr/>
        </p:nvSpPr>
        <p:spPr>
          <a:xfrm rot="5400000">
            <a:off x="4308927" y="1500913"/>
            <a:ext cx="395515" cy="8316685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757714" y="6270171"/>
            <a:ext cx="3468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17 диад</a:t>
            </a:r>
            <a:endParaRPr lang="ru-RU" sz="32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47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5459" y="1465729"/>
            <a:ext cx="3912027" cy="4711234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Такой способ наставничества  способствует  не только повышению  методического  уровня уроков и профессионального  роста  учителей, но и  улучшает  профессиональный микроклимат внутри лицея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4383314" y="2989943"/>
            <a:ext cx="1088571" cy="1045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4" y="498672"/>
            <a:ext cx="2815772" cy="2111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28" y="2610501"/>
            <a:ext cx="2815772" cy="2039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486" y="4649757"/>
            <a:ext cx="2815772" cy="1965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426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6431" y="1756255"/>
            <a:ext cx="7869891" cy="47112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>
                <a:latin typeface="Arial Black" panose="020B0A04020102020204" pitchFamily="34" charset="0"/>
              </a:rPr>
              <a:t>основано на  взаимодействии между участниками  с разным социальным статусом: между педагогическими </a:t>
            </a:r>
            <a:r>
              <a:rPr lang="ru-RU" sz="1800" dirty="0" smtClean="0">
                <a:latin typeface="Arial Black" panose="020B0A04020102020204" pitchFamily="34" charset="0"/>
              </a:rPr>
              <a:t>работниками </a:t>
            </a:r>
            <a:r>
              <a:rPr lang="ru-RU" sz="1800" dirty="0">
                <a:latin typeface="Arial Black" panose="020B0A04020102020204" pitchFamily="34" charset="0"/>
              </a:rPr>
              <a:t>и администрацией</a:t>
            </a:r>
            <a:r>
              <a:rPr lang="ru-RU" sz="1800" dirty="0" smtClean="0">
                <a:latin typeface="Arial Black" panose="020B0A04020102020204" pitchFamily="34" charset="0"/>
              </a:rPr>
              <a:t>.</a:t>
            </a:r>
          </a:p>
          <a:p>
            <a:pPr marL="0" indent="0" algn="ctr">
              <a:buNone/>
            </a:pPr>
            <a:endParaRPr lang="ru-RU" sz="18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sz="1800" dirty="0" smtClean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sz="1800" dirty="0">
              <a:latin typeface="Arial Black" panose="020B0A04020102020204" pitchFamily="34" charset="0"/>
            </a:endParaRPr>
          </a:p>
        </p:txBody>
      </p:sp>
      <p:grpSp>
        <p:nvGrpSpPr>
          <p:cNvPr id="4" name="Group 95"/>
          <p:cNvGrpSpPr>
            <a:grpSpLocks/>
          </p:cNvGrpSpPr>
          <p:nvPr/>
        </p:nvGrpSpPr>
        <p:grpSpPr bwMode="auto">
          <a:xfrm>
            <a:off x="2026116" y="918042"/>
            <a:ext cx="5108575" cy="547687"/>
            <a:chOff x="1268" y="2727"/>
            <a:chExt cx="3218" cy="345"/>
          </a:xfrm>
        </p:grpSpPr>
        <p:sp>
          <p:nvSpPr>
            <p:cNvPr id="5" name="AutoShape 33"/>
            <p:cNvSpPr>
              <a:spLocks noChangeArrowheads="1"/>
            </p:cNvSpPr>
            <p:nvPr/>
          </p:nvSpPr>
          <p:spPr bwMode="gray">
            <a:xfrm>
              <a:off x="1422" y="272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Text Box 41"/>
            <p:cNvSpPr txBox="1">
              <a:spLocks noChangeArrowheads="1"/>
            </p:cNvSpPr>
            <p:nvPr/>
          </p:nvSpPr>
          <p:spPr bwMode="gray">
            <a:xfrm>
              <a:off x="1436" y="2767"/>
              <a:ext cx="305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rgbClr val="000000"/>
                  </a:solidFill>
                  <a:latin typeface="Arial Black" panose="020B0A04020102020204" pitchFamily="34" charset="0"/>
                </a:rPr>
                <a:t>Вертикальное наставничество</a:t>
              </a:r>
              <a:endParaRPr lang="en-US" sz="2000" dirty="0">
                <a:solidFill>
                  <a:srgbClr val="00000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7" name="Group 77"/>
            <p:cNvGrpSpPr>
              <a:grpSpLocks/>
            </p:cNvGrpSpPr>
            <p:nvPr/>
          </p:nvGrpSpPr>
          <p:grpSpPr bwMode="auto">
            <a:xfrm>
              <a:off x="1268" y="2774"/>
              <a:ext cx="266" cy="298"/>
              <a:chOff x="1414" y="2726"/>
              <a:chExt cx="266" cy="298"/>
            </a:xfrm>
          </p:grpSpPr>
          <p:sp>
            <p:nvSpPr>
              <p:cNvPr id="8" name="Text Box 78"/>
              <p:cNvSpPr txBox="1">
                <a:spLocks noChangeArrowheads="1"/>
              </p:cNvSpPr>
              <p:nvPr/>
            </p:nvSpPr>
            <p:spPr bwMode="gray">
              <a:xfrm>
                <a:off x="1435" y="2748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4</a:t>
                </a:r>
              </a:p>
            </p:txBody>
          </p:sp>
          <p:grpSp>
            <p:nvGrpSpPr>
              <p:cNvPr id="9" name="Group 79"/>
              <p:cNvGrpSpPr>
                <a:grpSpLocks/>
              </p:cNvGrpSpPr>
              <p:nvPr/>
            </p:nvGrpSpPr>
            <p:grpSpPr bwMode="auto">
              <a:xfrm>
                <a:off x="1414" y="2726"/>
                <a:ext cx="266" cy="298"/>
                <a:chOff x="1415" y="1276"/>
                <a:chExt cx="266" cy="298"/>
              </a:xfrm>
            </p:grpSpPr>
            <p:pic>
              <p:nvPicPr>
                <p:cNvPr id="11" name="Picture 80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Oval 81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/>
                    </a:gs>
                    <a:gs pos="100000">
                      <a:srgbClr val="CA55F9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" name="Oval 82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>
                        <a:gamma/>
                        <a:shade val="63529"/>
                        <a:invGamma/>
                      </a:srgbClr>
                    </a:gs>
                    <a:gs pos="100000">
                      <a:srgbClr val="CA55F9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4" name="Picture 83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" name="Text Box 84"/>
              <p:cNvSpPr txBox="1">
                <a:spLocks noChangeArrowheads="1"/>
              </p:cNvSpPr>
              <p:nvPr/>
            </p:nvSpPr>
            <p:spPr bwMode="gray">
              <a:xfrm>
                <a:off x="1440" y="274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4</a:t>
                </a:r>
              </a:p>
            </p:txBody>
          </p:sp>
        </p:grp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75" y="3135086"/>
            <a:ext cx="1539741" cy="2605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/>
          <p:cNvSpPr txBox="1"/>
          <p:nvPr/>
        </p:nvSpPr>
        <p:spPr>
          <a:xfrm>
            <a:off x="2378541" y="3135086"/>
            <a:ext cx="58800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Важный аспект -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коучинговый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подход, т.е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раскрытие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потенциала педагога с целью максимального повышения его эффективности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91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30629" y="1901158"/>
            <a:ext cx="9013371" cy="471123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latin typeface="Arial Black" panose="020B0A04020102020204" pitchFamily="34" charset="0"/>
                <a:cs typeface="Arial" panose="020B0604020202020204" pitchFamily="34" charset="0"/>
              </a:rPr>
              <a:t>Такое </a:t>
            </a:r>
            <a:r>
              <a:rPr lang="ru-RU" sz="2000" dirty="0">
                <a:latin typeface="Arial Black" panose="020B0A04020102020204" pitchFamily="34" charset="0"/>
                <a:cs typeface="Arial" panose="020B0604020202020204" pitchFamily="34" charset="0"/>
              </a:rPr>
              <a:t>профессиональное взаимодействие дает педагогу чувство защищенности и возможность получить поддержку в трудной ситуации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При </a:t>
            </a:r>
            <a:r>
              <a:rPr lang="ru-RU" sz="2000" dirty="0">
                <a:latin typeface="Arial Black" panose="020B0A04020102020204" pitchFamily="34" charset="0"/>
                <a:cs typeface="Arial" panose="020B0604020202020204" pitchFamily="34" charset="0"/>
              </a:rPr>
              <a:t>таком подходе достигается декларируемый уровень доверия педагогов администрации и наоборот, администрации - педагогам. </a:t>
            </a:r>
          </a:p>
          <a:p>
            <a:endParaRPr lang="ru-RU" dirty="0"/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1756228" y="914187"/>
            <a:ext cx="5457372" cy="986971"/>
          </a:xfrm>
          <a:prstGeom prst="downArrow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Результат вертикального наставничества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62" y="1901158"/>
            <a:ext cx="2686595" cy="1679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656" y="4359386"/>
            <a:ext cx="1590335" cy="159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114" y="609386"/>
            <a:ext cx="9027886" cy="471123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М</a:t>
            </a:r>
            <a:r>
              <a:rPr lang="ru-RU" dirty="0" smtClean="0"/>
              <a:t>ы </a:t>
            </a:r>
            <a:r>
              <a:rPr lang="ru-RU" dirty="0"/>
              <a:t>создаем образовательную организацию, в которой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dirty="0">
                <a:solidFill>
                  <a:srgbClr val="FF0000"/>
                </a:solidFill>
              </a:rPr>
              <a:t>Хочется учиться и работать! И нельзя не учиться и не работать!» </a:t>
            </a:r>
            <a:endParaRPr lang="ru-RU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Наша </a:t>
            </a:r>
            <a:r>
              <a:rPr lang="ru-RU" u="sng" dirty="0">
                <a:solidFill>
                  <a:srgbClr val="00B050"/>
                </a:solidFill>
              </a:rPr>
              <a:t>задача </a:t>
            </a:r>
            <a:r>
              <a:rPr lang="ru-RU" dirty="0"/>
              <a:t>– донести эту мысль до каждого ребенка, педагога, сотрудника. 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399" y="2965003"/>
            <a:ext cx="5832100" cy="388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3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42759" r="7135"/>
          <a:stretch/>
        </p:blipFill>
        <p:spPr bwMode="auto">
          <a:xfrm>
            <a:off x="458942" y="857250"/>
            <a:ext cx="3379131" cy="514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73301" y="1116409"/>
            <a:ext cx="5023262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ru-RU" sz="2700" b="1" dirty="0">
                <a:solidFill>
                  <a:srgbClr val="002060"/>
                </a:solidFill>
                <a:latin typeface="Franklin Gothic Demi" panose="020B0703020102020204" pitchFamily="34" charset="0"/>
              </a:rPr>
              <a:t>МАОУ «Лицей №146 «Ресурс»» готов к сотрудничеству!</a:t>
            </a:r>
            <a:endParaRPr lang="ru-RU" sz="2700" b="1" dirty="0">
              <a:solidFill>
                <a:srgbClr val="FF000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3076" name="Picture 4" descr="http://korinandjacob.com/static/wedding/images/photoreel/fra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3764">
            <a:off x="3308685" y="2118872"/>
            <a:ext cx="5477074" cy="343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15"/>
          </p:nvPr>
        </p:nvSpPr>
        <p:spPr>
          <a:xfrm rot="21253807">
            <a:off x="3827005" y="2918266"/>
            <a:ext cx="4862945" cy="2151065"/>
          </a:xfrm>
          <a:noFill/>
        </p:spPr>
        <p:txBody>
          <a:bodyPr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altLang="ru-RU" sz="2100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420137, </a:t>
            </a:r>
            <a:r>
              <a:rPr lang="ru-RU" altLang="ru-RU" sz="2100" b="1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г.Казань</a:t>
            </a:r>
            <a:r>
              <a:rPr lang="ru-RU" altLang="ru-RU" sz="2100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, ул. Чуйкова д.89а</a:t>
            </a:r>
          </a:p>
          <a:p>
            <a:pPr>
              <a:spcBef>
                <a:spcPct val="20000"/>
              </a:spcBef>
              <a:defRPr/>
            </a:pPr>
            <a:r>
              <a:rPr lang="ru-RU" altLang="ru-RU" sz="2100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Телефон/факс: (843)521-60-22</a:t>
            </a:r>
            <a:endParaRPr lang="en-US" altLang="ru-RU" sz="2100" b="1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  <a:p>
            <a:pPr marL="0" indent="0">
              <a:spcBef>
                <a:spcPct val="20000"/>
              </a:spcBef>
              <a:buNone/>
              <a:defRPr/>
            </a:pPr>
            <a:r>
              <a:rPr lang="en-US" altLang="ru-RU" sz="2100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                                 </a:t>
            </a:r>
            <a:r>
              <a:rPr lang="ru-RU" altLang="ru-RU" sz="2100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  </a:t>
            </a:r>
            <a:r>
              <a:rPr lang="en-US" altLang="ru-RU" sz="2100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(987)290-35-78</a:t>
            </a:r>
            <a:endParaRPr lang="ru-RU" altLang="ru-RU" sz="2100" b="1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ru-RU" altLang="ru-RU" sz="2100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Сайт: </a:t>
            </a:r>
            <a:r>
              <a:rPr lang="en-US" altLang="ru-RU" sz="2100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http</a:t>
            </a:r>
            <a:r>
              <a:rPr lang="ru-RU" altLang="ru-RU" sz="2100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://</a:t>
            </a:r>
            <a:r>
              <a:rPr lang="en-US" altLang="ru-RU" sz="2100" b="1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edu</a:t>
            </a:r>
            <a:r>
              <a:rPr lang="ru-RU" altLang="ru-RU" sz="2100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.</a:t>
            </a:r>
            <a:r>
              <a:rPr lang="en-US" altLang="ru-RU" sz="2100" b="1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tatar</a:t>
            </a:r>
            <a:r>
              <a:rPr lang="ru-RU" altLang="ru-RU" sz="2100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.</a:t>
            </a:r>
            <a:r>
              <a:rPr lang="en-US" altLang="ru-RU" sz="2100" b="1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ru</a:t>
            </a:r>
            <a:r>
              <a:rPr lang="ru-RU" altLang="ru-RU" sz="2100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/</a:t>
            </a:r>
            <a:r>
              <a:rPr lang="en-US" altLang="ru-RU" sz="2100" b="1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nsav</a:t>
            </a:r>
            <a:r>
              <a:rPr lang="ru-RU" altLang="ru-RU" sz="2100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/146</a:t>
            </a:r>
            <a:endParaRPr lang="en-US" altLang="ru-RU" sz="2100" b="1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ru-RU" sz="2100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E</a:t>
            </a:r>
            <a:r>
              <a:rPr lang="ru-RU" altLang="ru-RU" sz="2100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-</a:t>
            </a:r>
            <a:r>
              <a:rPr lang="en-US" altLang="ru-RU" sz="2100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mail</a:t>
            </a:r>
            <a:r>
              <a:rPr lang="ru-RU" altLang="ru-RU" sz="2100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: </a:t>
            </a:r>
            <a:r>
              <a:rPr lang="en-US" altLang="ru-RU" sz="2100" b="1" u="sng" dirty="0" err="1">
                <a:solidFill>
                  <a:srgbClr val="0070C0"/>
                </a:solidFill>
                <a:latin typeface="Franklin Gothic Demi" panose="020B0703020102020204" pitchFamily="34" charset="0"/>
              </a:rPr>
              <a:t>licey</a:t>
            </a:r>
            <a:r>
              <a:rPr lang="ru-RU" altLang="ru-RU" sz="2100" b="1" u="sng" dirty="0">
                <a:solidFill>
                  <a:srgbClr val="0070C0"/>
                </a:solidFill>
                <a:latin typeface="Franklin Gothic Demi" panose="020B0703020102020204" pitchFamily="34" charset="0"/>
                <a:hlinkClick r:id="rId4"/>
              </a:rPr>
              <a:t>146</a:t>
            </a:r>
            <a:r>
              <a:rPr lang="en-US" altLang="ru-RU" sz="2100" b="1" u="sng" dirty="0" err="1">
                <a:solidFill>
                  <a:srgbClr val="0070C0"/>
                </a:solidFill>
                <a:latin typeface="Franklin Gothic Demi" panose="020B0703020102020204" pitchFamily="34" charset="0"/>
                <a:hlinkClick r:id="rId4"/>
              </a:rPr>
              <a:t>kzn</a:t>
            </a:r>
            <a:r>
              <a:rPr lang="ru-RU" altLang="ru-RU" sz="2100" b="1" u="sng" dirty="0">
                <a:solidFill>
                  <a:srgbClr val="0070C0"/>
                </a:solidFill>
                <a:latin typeface="Franklin Gothic Demi" panose="020B0703020102020204" pitchFamily="34" charset="0"/>
                <a:hlinkClick r:id="rId4"/>
              </a:rPr>
              <a:t>@</a:t>
            </a:r>
            <a:r>
              <a:rPr lang="en-US" altLang="ru-RU" sz="2100" b="1" u="sng" dirty="0">
                <a:solidFill>
                  <a:srgbClr val="0070C0"/>
                </a:solidFill>
                <a:latin typeface="Franklin Gothic Demi" panose="020B0703020102020204" pitchFamily="34" charset="0"/>
                <a:hlinkClick r:id="rId4"/>
              </a:rPr>
              <a:t>mail</a:t>
            </a:r>
            <a:r>
              <a:rPr lang="ru-RU" altLang="ru-RU" sz="2100" b="1" u="sng" dirty="0">
                <a:solidFill>
                  <a:srgbClr val="0070C0"/>
                </a:solidFill>
                <a:latin typeface="Franklin Gothic Demi" panose="020B0703020102020204" pitchFamily="34" charset="0"/>
                <a:hlinkClick r:id="rId4"/>
              </a:rPr>
              <a:t>.</a:t>
            </a:r>
            <a:r>
              <a:rPr lang="en-US" altLang="ru-RU" sz="2100" b="1" u="sng" dirty="0" err="1">
                <a:solidFill>
                  <a:srgbClr val="0070C0"/>
                </a:solidFill>
                <a:latin typeface="Franklin Gothic Demi" panose="020B0703020102020204" pitchFamily="34" charset="0"/>
                <a:hlinkClick r:id="rId4"/>
              </a:rPr>
              <a:t>ru</a:t>
            </a:r>
            <a:endParaRPr lang="en-US" altLang="ru-RU" sz="2100" b="1" u="sng" dirty="0">
              <a:solidFill>
                <a:srgbClr val="0070C0"/>
              </a:solidFill>
              <a:latin typeface="Franklin Gothic Demi" panose="020B0703020102020204" pitchFamily="34" charset="0"/>
            </a:endParaRPr>
          </a:p>
          <a:p>
            <a:pPr marL="0" indent="0">
              <a:spcBef>
                <a:spcPct val="20000"/>
              </a:spcBef>
              <a:buNone/>
              <a:defRPr/>
            </a:pPr>
            <a:r>
              <a:rPr lang="en-US" altLang="ru-RU" sz="2100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               </a:t>
            </a:r>
            <a:r>
              <a:rPr lang="ru-RU" altLang="ru-RU" sz="2100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  </a:t>
            </a:r>
            <a:r>
              <a:rPr lang="en-US" altLang="ru-RU" sz="2100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  <a:r>
              <a:rPr lang="en-US" altLang="ru-RU" sz="2100" b="1" u="sng" dirty="0">
                <a:solidFill>
                  <a:schemeClr val="tx1"/>
                </a:solidFill>
                <a:latin typeface="Franklin Gothic Demi" panose="020B0703020102020204" pitchFamily="34" charset="0"/>
              </a:rPr>
              <a:t>ka.ds@mail.ru</a:t>
            </a:r>
            <a:endParaRPr lang="ru-RU" altLang="ru-RU" sz="2100" b="1" u="sng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  <a:p>
            <a:endParaRPr lang="ru-RU" sz="1800" dirty="0"/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2" t="7563" r="10371" b="69551"/>
          <a:stretch/>
        </p:blipFill>
        <p:spPr>
          <a:xfrm rot="21113993">
            <a:off x="3589605" y="2602300"/>
            <a:ext cx="632168" cy="58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1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2" t="7562" r="10371" b="69551"/>
          <a:stretch>
            <a:fillRect/>
          </a:stretch>
        </p:blipFill>
        <p:spPr bwMode="auto">
          <a:xfrm>
            <a:off x="6903710" y="452021"/>
            <a:ext cx="2138689" cy="20274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 Narrow" panose="020B0606020202030204" pitchFamily="34" charset="0"/>
              </a:rPr>
              <a:t>Дата основания: 1991г.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 Narrow" panose="020B0606020202030204" pitchFamily="34" charset="0"/>
              </a:rPr>
              <a:t>1463 ученика и 74 педагога, образовательный процесс осуществляется в одну смену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 Narrow" panose="020B0606020202030204" pitchFamily="34" charset="0"/>
              </a:rPr>
              <a:t>Профильное обучение в 10,11 классах: физмат, </a:t>
            </a:r>
            <a:r>
              <a:rPr lang="ru-RU" sz="2400" dirty="0" err="1" smtClean="0">
                <a:latin typeface="Arial Narrow" panose="020B0606020202030204" pitchFamily="34" charset="0"/>
              </a:rPr>
              <a:t>соцэконом</a:t>
            </a:r>
            <a:r>
              <a:rPr lang="ru-RU" sz="2400" dirty="0" smtClean="0">
                <a:latin typeface="Arial Narrow" panose="020B0606020202030204" pitchFamily="34" charset="0"/>
              </a:rPr>
              <a:t>, </a:t>
            </a:r>
            <a:r>
              <a:rPr lang="ru-RU" sz="2400" dirty="0" err="1" smtClean="0">
                <a:latin typeface="Arial Narrow" panose="020B0606020202030204" pitchFamily="34" charset="0"/>
              </a:rPr>
              <a:t>химбио</a:t>
            </a:r>
            <a:endParaRPr lang="ru-RU" sz="2400" dirty="0" smtClean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 Narrow" panose="020B0606020202030204" pitchFamily="34" charset="0"/>
              </a:rPr>
              <a:t>«Лучшая школа России-2008»</a:t>
            </a:r>
            <a:endParaRPr lang="ru-RU" sz="2400" dirty="0" smtClean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 Narrow" panose="020B0606020202030204" pitchFamily="34" charset="0"/>
              </a:rPr>
              <a:t>С сентября 2014 года </a:t>
            </a:r>
            <a:r>
              <a:rPr lang="ru-RU" sz="2400" dirty="0" smtClean="0">
                <a:latin typeface="Arial Narrow" panose="020B0606020202030204" pitchFamily="34" charset="0"/>
              </a:rPr>
              <a:t>присвоение статуса Школы Превосходства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 Narrow" panose="020B0606020202030204" pitchFamily="34" charset="0"/>
              </a:rPr>
              <a:t>2015-2019г. – пятикратный победитель отбора базовых площадок ФЦПРО-ГПРО</a:t>
            </a:r>
            <a:endParaRPr lang="ru-RU" sz="2400" dirty="0" smtClean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smtClean="0">
                <a:latin typeface="Arial Narrow" panose="020B0606020202030204" pitchFamily="34" charset="0"/>
              </a:rPr>
              <a:t>С</a:t>
            </a:r>
            <a:r>
              <a:rPr lang="ru-RU" sz="2400" dirty="0" smtClean="0">
                <a:latin typeface="Arial Narrow" panose="020B0606020202030204" pitchFamily="34" charset="0"/>
              </a:rPr>
              <a:t> августа </a:t>
            </a:r>
            <a:r>
              <a:rPr lang="ru-RU" sz="2400" dirty="0">
                <a:latin typeface="Arial Narrow" panose="020B0606020202030204" pitchFamily="34" charset="0"/>
              </a:rPr>
              <a:t>2019 года </a:t>
            </a:r>
            <a:r>
              <a:rPr lang="ru-RU" sz="2400" dirty="0" smtClean="0">
                <a:latin typeface="Arial Narrow" panose="020B0606020202030204" pitchFamily="34" charset="0"/>
              </a:rPr>
              <a:t>переход в статус Лицея 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№146 “Ресурс”</a:t>
            </a:r>
            <a:endParaRPr lang="ru-RU" sz="24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 Narrow" panose="020B0606020202030204" pitchFamily="34" charset="0"/>
              </a:rPr>
              <a:t>Победители республиканского гранта «Успешная школа-2019»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0347" y="870687"/>
            <a:ext cx="341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Немного о нас…</a:t>
            </a: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08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3079581" y="3199969"/>
            <a:ext cx="2980148" cy="1032256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9157" name="TextBox 5"/>
          <p:cNvSpPr txBox="1">
            <a:spLocks noChangeArrowheads="1"/>
          </p:cNvSpPr>
          <p:nvPr/>
        </p:nvSpPr>
        <p:spPr bwMode="auto">
          <a:xfrm>
            <a:off x="2952628" y="3405115"/>
            <a:ext cx="319026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70000"/>
                    </a:prstClr>
                  </a:outerShdw>
                </a:effectLst>
                <a:latin typeface="Georgia" pitchFamily="18" charset="0"/>
              </a:rPr>
              <a:t>Инфраструктура</a:t>
            </a:r>
          </a:p>
          <a:p>
            <a:pPr algn="ctr" eaLnBrk="1" hangingPunct="1"/>
            <a:r>
              <a:rPr lang="ru-RU" altLang="ru-RU" sz="2000" b="1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70000"/>
                    </a:prstClr>
                  </a:outerShdw>
                </a:effectLst>
                <a:latin typeface="Georgia" pitchFamily="18" charset="0"/>
              </a:rPr>
              <a:t>лицея</a:t>
            </a:r>
          </a:p>
        </p:txBody>
      </p:sp>
      <p:sp>
        <p:nvSpPr>
          <p:cNvPr id="18" name="Стрелка влево 17"/>
          <p:cNvSpPr/>
          <p:nvPr/>
        </p:nvSpPr>
        <p:spPr>
          <a:xfrm rot="16843901">
            <a:off x="3819653" y="4371389"/>
            <a:ext cx="633044" cy="713985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 rot="15090201">
            <a:off x="5071928" y="4462170"/>
            <a:ext cx="651372" cy="774414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1506710">
            <a:off x="2738243" y="3173943"/>
            <a:ext cx="435546" cy="385822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6" name="Стрелка влево 25"/>
          <p:cNvSpPr/>
          <p:nvPr/>
        </p:nvSpPr>
        <p:spPr>
          <a:xfrm rot="5638050">
            <a:off x="4640917" y="2542883"/>
            <a:ext cx="629249" cy="585242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9" name="Стрелка влево 28"/>
          <p:cNvSpPr/>
          <p:nvPr/>
        </p:nvSpPr>
        <p:spPr>
          <a:xfrm rot="3305340">
            <a:off x="2670104" y="2466687"/>
            <a:ext cx="1188671" cy="603239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5" name="Стрелка влево 24"/>
          <p:cNvSpPr/>
          <p:nvPr/>
        </p:nvSpPr>
        <p:spPr>
          <a:xfrm rot="8531017">
            <a:off x="5759845" y="2909484"/>
            <a:ext cx="595512" cy="435683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33357" y="2545811"/>
            <a:ext cx="2739650" cy="1163031"/>
            <a:chOff x="899592" y="2163520"/>
            <a:chExt cx="2847169" cy="1840261"/>
          </a:xfrm>
        </p:grpSpPr>
        <p:sp>
          <p:nvSpPr>
            <p:cNvPr id="21" name="Овал 20"/>
            <p:cNvSpPr/>
            <p:nvPr/>
          </p:nvSpPr>
          <p:spPr>
            <a:xfrm>
              <a:off x="899592" y="2163520"/>
              <a:ext cx="2847169" cy="1840261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b="1" i="1" dirty="0">
                  <a:ln w="5080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.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118482" y="2365053"/>
              <a:ext cx="2601891" cy="1334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 err="1">
                  <a:latin typeface="Georgia" panose="02040502050405020303" pitchFamily="18" charset="0"/>
                </a:rPr>
                <a:t>Boce</a:t>
              </a:r>
              <a:r>
                <a:rPr lang="en-US" sz="1600" b="1" i="1" dirty="0">
                  <a:latin typeface="Georgia" panose="02040502050405020303" pitchFamily="18" charset="0"/>
                </a:rPr>
                <a:t> </a:t>
              </a:r>
              <a:r>
                <a:rPr lang="en-US" sz="1600" b="1" i="1" dirty="0" err="1">
                  <a:latin typeface="Georgia" panose="02040502050405020303" pitchFamily="18" charset="0"/>
                </a:rPr>
                <a:t>felice</a:t>
              </a:r>
              <a:r>
                <a:rPr lang="en-US" sz="1600" b="1" i="1" dirty="0">
                  <a:latin typeface="Georgia" panose="02040502050405020303" pitchFamily="18" charset="0"/>
                </a:rPr>
                <a:t> </a:t>
              </a:r>
              <a:r>
                <a:rPr lang="en-US" sz="1600" b="1" i="1" dirty="0" err="1">
                  <a:latin typeface="Georgia" panose="02040502050405020303" pitchFamily="18" charset="0"/>
                </a:rPr>
                <a:t>reestetic</a:t>
              </a:r>
              <a:r>
                <a:rPr lang="en-US" sz="1600" b="1" i="1" dirty="0">
                  <a:latin typeface="Georgia" panose="02040502050405020303" pitchFamily="18" charset="0"/>
                </a:rPr>
                <a:t> – </a:t>
              </a:r>
              <a:r>
                <a:rPr lang="ru-RU" sz="1600" b="1" i="1" dirty="0">
                  <a:latin typeface="Georgia" panose="02040502050405020303" pitchFamily="18" charset="0"/>
                </a:rPr>
                <a:t>центр здорового питания – 2013г.</a:t>
              </a:r>
            </a:p>
          </p:txBody>
        </p:sp>
      </p:grpSp>
      <p:sp>
        <p:nvSpPr>
          <p:cNvPr id="27" name="Овал 26"/>
          <p:cNvSpPr/>
          <p:nvPr/>
        </p:nvSpPr>
        <p:spPr>
          <a:xfrm rot="21165027">
            <a:off x="552216" y="1873521"/>
            <a:ext cx="2657545" cy="56955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b="1" i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 rot="21267969">
            <a:off x="332170" y="1902967"/>
            <a:ext cx="302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latin typeface="Georgia" panose="02040502050405020303" pitchFamily="18" charset="0"/>
              </a:rPr>
              <a:t>Школьный парк</a:t>
            </a:r>
          </a:p>
          <a:p>
            <a:pPr algn="ctr"/>
            <a:r>
              <a:rPr lang="ru-RU" sz="1600" b="1" i="1" dirty="0">
                <a:latin typeface="Georgia" panose="02040502050405020303" pitchFamily="18" charset="0"/>
              </a:rPr>
              <a:t>с 2015г</a:t>
            </a:r>
            <a:r>
              <a:rPr lang="ru-RU" sz="1600" i="1" dirty="0">
                <a:latin typeface="Georgia" panose="02040502050405020303" pitchFamily="18" charset="0"/>
              </a:rPr>
              <a:t>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305732" y="1850233"/>
            <a:ext cx="4354990" cy="611642"/>
            <a:chOff x="5736193" y="716649"/>
            <a:chExt cx="3070734" cy="1755785"/>
          </a:xfrm>
        </p:grpSpPr>
        <p:sp>
          <p:nvSpPr>
            <p:cNvPr id="13" name="Овал 12"/>
            <p:cNvSpPr/>
            <p:nvPr/>
          </p:nvSpPr>
          <p:spPr>
            <a:xfrm>
              <a:off x="5736193" y="716649"/>
              <a:ext cx="3070734" cy="1662028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905538" y="793774"/>
              <a:ext cx="2657307" cy="167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i="1" dirty="0">
                  <a:latin typeface="Georgia" panose="02040502050405020303" pitchFamily="18" charset="0"/>
                </a:rPr>
                <a:t>Медико-психологический центр – 2007г.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6132384" y="2350815"/>
            <a:ext cx="3129778" cy="780954"/>
            <a:chOff x="6338810" y="2361499"/>
            <a:chExt cx="3097038" cy="1557965"/>
          </a:xfrm>
        </p:grpSpPr>
        <p:sp>
          <p:nvSpPr>
            <p:cNvPr id="15" name="Овал 14"/>
            <p:cNvSpPr/>
            <p:nvPr/>
          </p:nvSpPr>
          <p:spPr>
            <a:xfrm>
              <a:off x="6453598" y="2361499"/>
              <a:ext cx="2832857" cy="1557965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2000" i="1" dirty="0">
                  <a:latin typeface="Bookman Old Style" panose="02050604050505020204" pitchFamily="18" charset="0"/>
                </a:rPr>
                <a:t>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38810" y="2568188"/>
              <a:ext cx="3097038" cy="1105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i="1" dirty="0">
                  <a:latin typeface="Georgia" panose="02040502050405020303" pitchFamily="18" charset="0"/>
                </a:rPr>
                <a:t>Спортивно-творческий</a:t>
              </a:r>
              <a:r>
                <a:rPr lang="ru-RU" sz="1600" b="1" i="1" dirty="0">
                  <a:latin typeface="Georgia" panose="02040502050405020303" pitchFamily="18" charset="0"/>
                </a:rPr>
                <a:t> </a:t>
              </a:r>
              <a:r>
                <a:rPr lang="ru-RU" sz="1400" b="1" i="1" dirty="0">
                  <a:latin typeface="Georgia" panose="02040502050405020303" pitchFamily="18" charset="0"/>
                </a:rPr>
                <a:t>центр 2008г.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5184724" y="5185767"/>
            <a:ext cx="1915949" cy="779982"/>
            <a:chOff x="6575135" y="3917636"/>
            <a:chExt cx="2556917" cy="1726107"/>
          </a:xfrm>
        </p:grpSpPr>
        <p:sp>
          <p:nvSpPr>
            <p:cNvPr id="11" name="Овал 10"/>
            <p:cNvSpPr/>
            <p:nvPr/>
          </p:nvSpPr>
          <p:spPr>
            <a:xfrm>
              <a:off x="6575135" y="3917636"/>
              <a:ext cx="2556917" cy="172610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 i="1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79000"/>
                    </a:prstClr>
                  </a:outerShdw>
                </a:effectLst>
                <a:latin typeface="Bookman Old Style" panose="02050604050505020204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620578" y="4315266"/>
              <a:ext cx="2438504" cy="1294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i="1" dirty="0" err="1">
                  <a:latin typeface="Georgia" panose="02040502050405020303" pitchFamily="18" charset="0"/>
                </a:rPr>
                <a:t>Медиацентр</a:t>
              </a:r>
              <a:r>
                <a:rPr lang="ru-RU" sz="1600" b="1" i="1" dirty="0">
                  <a:latin typeface="Georgia" panose="02040502050405020303" pitchFamily="18" charset="0"/>
                </a:rPr>
                <a:t> </a:t>
              </a:r>
            </a:p>
            <a:p>
              <a:pPr algn="ctr"/>
              <a:r>
                <a:rPr lang="ru-RU" sz="1600" b="1" i="1" dirty="0">
                  <a:latin typeface="Georgia" panose="02040502050405020303" pitchFamily="18" charset="0"/>
                </a:rPr>
                <a:t>2010г.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836060" y="5136342"/>
            <a:ext cx="2229388" cy="863851"/>
            <a:chOff x="3773707" y="5160890"/>
            <a:chExt cx="2763926" cy="1948405"/>
          </a:xfrm>
        </p:grpSpPr>
        <p:sp>
          <p:nvSpPr>
            <p:cNvPr id="20" name="Овал 19"/>
            <p:cNvSpPr/>
            <p:nvPr/>
          </p:nvSpPr>
          <p:spPr>
            <a:xfrm>
              <a:off x="3773707" y="5160890"/>
              <a:ext cx="2763926" cy="180194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 i="1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  <a:latin typeface="Bookman Old Style" panose="020506040505050202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974524" y="5234992"/>
              <a:ext cx="2438505" cy="1874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i="1" dirty="0">
                  <a:latin typeface="Georgia" panose="02040502050405020303" pitchFamily="18" charset="0"/>
                </a:rPr>
                <a:t>Школьная телестудия –</a:t>
              </a:r>
            </a:p>
            <a:p>
              <a:pPr algn="ctr"/>
              <a:r>
                <a:rPr lang="ru-RU" sz="1600" b="1" i="1" dirty="0">
                  <a:latin typeface="Georgia" panose="02040502050405020303" pitchFamily="18" charset="0"/>
                </a:rPr>
                <a:t>2012г.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4052" y="4855320"/>
            <a:ext cx="2763112" cy="1113140"/>
            <a:chOff x="497231" y="4848047"/>
            <a:chExt cx="3072212" cy="1889699"/>
          </a:xfrm>
        </p:grpSpPr>
        <p:sp>
          <p:nvSpPr>
            <p:cNvPr id="16" name="Овал 15"/>
            <p:cNvSpPr/>
            <p:nvPr/>
          </p:nvSpPr>
          <p:spPr>
            <a:xfrm>
              <a:off x="497231" y="4848047"/>
              <a:ext cx="3072212" cy="188969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 sz="2000" i="1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02635" y="5052768"/>
              <a:ext cx="2438504" cy="1619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i="1" dirty="0">
                  <a:latin typeface="Georgia" panose="02040502050405020303" pitchFamily="18" charset="0"/>
                </a:rPr>
                <a:t>Инженерно-техническая лаборатория –</a:t>
              </a:r>
            </a:p>
            <a:p>
              <a:pPr algn="ctr"/>
              <a:r>
                <a:rPr lang="ru-RU" sz="1400" b="1" i="1" dirty="0">
                  <a:latin typeface="Georgia" panose="02040502050405020303" pitchFamily="18" charset="0"/>
                </a:rPr>
                <a:t>2012г.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3358" y="3708841"/>
            <a:ext cx="2744501" cy="1140322"/>
            <a:chOff x="-37550" y="2741736"/>
            <a:chExt cx="3122983" cy="1937671"/>
          </a:xfrm>
        </p:grpSpPr>
        <p:sp>
          <p:nvSpPr>
            <p:cNvPr id="28" name="Овал 27"/>
            <p:cNvSpPr/>
            <p:nvPr/>
          </p:nvSpPr>
          <p:spPr>
            <a:xfrm>
              <a:off x="-37550" y="2741736"/>
              <a:ext cx="3122983" cy="1910446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ru-RU" sz="2000" i="1" dirty="0">
                <a:effectLst>
                  <a:outerShdw blurRad="63500" sx="102000" sy="102000" algn="ctr" rotWithShape="0">
                    <a:prstClr val="black">
                      <a:alpha val="76000"/>
                    </a:prstClr>
                  </a:outerShdw>
                </a:effectLst>
                <a:latin typeface="Bookman Old Style" panose="02050604050505020204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4206" y="3058158"/>
              <a:ext cx="2633958" cy="1621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i="1" dirty="0">
                  <a:latin typeface="Georgia" panose="02040502050405020303" pitchFamily="18" charset="0"/>
                </a:rPr>
                <a:t>Пространственная среда для обучения взрослых </a:t>
              </a:r>
            </a:p>
            <a:p>
              <a:pPr algn="ctr"/>
              <a:r>
                <a:rPr lang="ru-RU" sz="1400" b="1" i="1" dirty="0">
                  <a:latin typeface="Georgia" panose="02040502050405020303" pitchFamily="18" charset="0"/>
                </a:rPr>
                <a:t>2012г.</a:t>
              </a:r>
            </a:p>
          </p:txBody>
        </p:sp>
      </p:grpSp>
      <p:sp>
        <p:nvSpPr>
          <p:cNvPr id="37" name="Стрелка влево 36"/>
          <p:cNvSpPr/>
          <p:nvPr/>
        </p:nvSpPr>
        <p:spPr>
          <a:xfrm rot="18722828">
            <a:off x="2677945" y="4243286"/>
            <a:ext cx="867528" cy="695890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pSp>
        <p:nvGrpSpPr>
          <p:cNvPr id="41" name="Группа 40"/>
          <p:cNvGrpSpPr/>
          <p:nvPr/>
        </p:nvGrpSpPr>
        <p:grpSpPr>
          <a:xfrm>
            <a:off x="6440706" y="3325903"/>
            <a:ext cx="2695070" cy="835443"/>
            <a:chOff x="6472039" y="2320334"/>
            <a:chExt cx="2842076" cy="1699478"/>
          </a:xfrm>
        </p:grpSpPr>
        <p:sp>
          <p:nvSpPr>
            <p:cNvPr id="42" name="Овал 41"/>
            <p:cNvSpPr/>
            <p:nvPr/>
          </p:nvSpPr>
          <p:spPr>
            <a:xfrm>
              <a:off x="6472039" y="2320334"/>
              <a:ext cx="2832856" cy="1557965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2000" i="1" dirty="0">
                  <a:latin typeface="Bookman Old Style" panose="02050604050505020204" pitchFamily="18" charset="0"/>
                </a:rPr>
                <a:t>.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479977" y="2517204"/>
              <a:ext cx="2834138" cy="1502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i="1" dirty="0">
                  <a:latin typeface="Georgia" panose="02040502050405020303" pitchFamily="18" charset="0"/>
                </a:rPr>
                <a:t>Автопарковка для учителей</a:t>
              </a:r>
            </a:p>
            <a:p>
              <a:pPr algn="ctr"/>
              <a:r>
                <a:rPr lang="ru-RU" sz="1400" b="1" i="1" dirty="0">
                  <a:latin typeface="Georgia" panose="02040502050405020303" pitchFamily="18" charset="0"/>
                </a:rPr>
                <a:t>2016г</a:t>
              </a:r>
            </a:p>
          </p:txBody>
        </p:sp>
      </p:grpSp>
      <p:sp>
        <p:nvSpPr>
          <p:cNvPr id="44" name="Стрелка влево 43"/>
          <p:cNvSpPr/>
          <p:nvPr/>
        </p:nvSpPr>
        <p:spPr>
          <a:xfrm rot="10800000">
            <a:off x="6132384" y="3481980"/>
            <a:ext cx="315849" cy="469671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1" name="Стрелка влево 50"/>
          <p:cNvSpPr/>
          <p:nvPr/>
        </p:nvSpPr>
        <p:spPr>
          <a:xfrm rot="11248337">
            <a:off x="5868809" y="4037777"/>
            <a:ext cx="1274174" cy="93437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2" name="Стрелка влево 51"/>
          <p:cNvSpPr/>
          <p:nvPr/>
        </p:nvSpPr>
        <p:spPr>
          <a:xfrm rot="11995876">
            <a:off x="5847714" y="4200761"/>
            <a:ext cx="1280341" cy="105111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219735" y="4466999"/>
            <a:ext cx="1895651" cy="3099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Пристрой</a:t>
            </a:r>
          </a:p>
        </p:txBody>
      </p:sp>
      <p:sp>
        <p:nvSpPr>
          <p:cNvPr id="53" name="Овал 52"/>
          <p:cNvSpPr/>
          <p:nvPr/>
        </p:nvSpPr>
        <p:spPr>
          <a:xfrm>
            <a:off x="7240126" y="4103365"/>
            <a:ext cx="1895651" cy="2843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Хостел</a:t>
            </a:r>
          </a:p>
        </p:txBody>
      </p:sp>
      <p:sp>
        <p:nvSpPr>
          <p:cNvPr id="54" name="Овал 53"/>
          <p:cNvSpPr/>
          <p:nvPr/>
        </p:nvSpPr>
        <p:spPr>
          <a:xfrm>
            <a:off x="7174927" y="4855321"/>
            <a:ext cx="1895651" cy="2910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Скай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-парк</a:t>
            </a:r>
          </a:p>
        </p:txBody>
      </p:sp>
      <p:sp>
        <p:nvSpPr>
          <p:cNvPr id="55" name="Стрелка влево 54"/>
          <p:cNvSpPr/>
          <p:nvPr/>
        </p:nvSpPr>
        <p:spPr>
          <a:xfrm rot="12933163">
            <a:off x="5685717" y="4457403"/>
            <a:ext cx="1568351" cy="123024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 rot="20457541">
            <a:off x="2665007" y="3836261"/>
            <a:ext cx="494966" cy="423410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pSp>
        <p:nvGrpSpPr>
          <p:cNvPr id="47" name="Группа 46"/>
          <p:cNvGrpSpPr/>
          <p:nvPr/>
        </p:nvGrpSpPr>
        <p:grpSpPr>
          <a:xfrm>
            <a:off x="7219735" y="5281081"/>
            <a:ext cx="1850843" cy="668161"/>
            <a:chOff x="8677373" y="4023912"/>
            <a:chExt cx="2556917" cy="1730752"/>
          </a:xfrm>
        </p:grpSpPr>
        <p:sp>
          <p:nvSpPr>
            <p:cNvPr id="48" name="Овал 47"/>
            <p:cNvSpPr/>
            <p:nvPr/>
          </p:nvSpPr>
          <p:spPr>
            <a:xfrm>
              <a:off x="8677373" y="4023912"/>
              <a:ext cx="2556917" cy="172610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 i="1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79000"/>
                    </a:prstClr>
                  </a:outerShdw>
                </a:effectLst>
                <a:latin typeface="Bookman Old Style" panose="02050604050505020204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713656" y="4239909"/>
              <a:ext cx="2438504" cy="151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i="1" dirty="0" err="1">
                  <a:latin typeface="Georgia" panose="02040502050405020303" pitchFamily="18" charset="0"/>
                </a:rPr>
                <a:t>Локеры</a:t>
              </a:r>
              <a:endParaRPr lang="ru-RU" sz="1600" b="1" i="1" dirty="0">
                <a:latin typeface="Georgia" panose="02040502050405020303" pitchFamily="18" charset="0"/>
              </a:endParaRPr>
            </a:p>
            <a:p>
              <a:pPr algn="ctr"/>
              <a:r>
                <a:rPr lang="ru-RU" sz="1600" b="1" i="1" dirty="0">
                  <a:latin typeface="Georgia" panose="02040502050405020303" pitchFamily="18" charset="0"/>
                </a:rPr>
                <a:t>2017г.</a:t>
              </a:r>
            </a:p>
          </p:txBody>
        </p:sp>
      </p:grpSp>
      <p:sp>
        <p:nvSpPr>
          <p:cNvPr id="50" name="Стрелка влево 49"/>
          <p:cNvSpPr/>
          <p:nvPr/>
        </p:nvSpPr>
        <p:spPr>
          <a:xfrm rot="12980956">
            <a:off x="5419991" y="4580343"/>
            <a:ext cx="1996143" cy="441938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6" name="TextBox 2"/>
          <p:cNvSpPr txBox="1">
            <a:spLocks noChangeArrowheads="1"/>
          </p:cNvSpPr>
          <p:nvPr/>
        </p:nvSpPr>
        <p:spPr bwMode="auto">
          <a:xfrm>
            <a:off x="1251203" y="890587"/>
            <a:ext cx="6767513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9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dirty="0">
                <a:solidFill>
                  <a:srgbClr val="C00000"/>
                </a:solidFill>
                <a:latin typeface="Bookman Old Style" panose="02050604050505020204" pitchFamily="18" charset="0"/>
              </a:rPr>
              <a:t>Инфраструктура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124591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://www.arrestedintulsa.com/wp-content/uploads/2014/12/Abstract_blue_curve_background.pn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68476" y="843618"/>
            <a:ext cx="6175524" cy="516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63" y="5606806"/>
            <a:ext cx="7522636" cy="385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581" y="835938"/>
            <a:ext cx="7836369" cy="385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 rot="18850414">
            <a:off x="2252124" y="1304931"/>
            <a:ext cx="22889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solidFill>
                  <a:srgbClr val="FF0000"/>
                </a:solidFill>
                <a:latin typeface="Segoe Print" panose="02000600000000000000" pitchFamily="2" charset="0"/>
              </a:rPr>
              <a:t> «</a:t>
            </a:r>
            <a:r>
              <a:rPr lang="ru-RU" sz="1050" b="1" dirty="0" err="1">
                <a:solidFill>
                  <a:srgbClr val="FF0000"/>
                </a:solidFill>
                <a:latin typeface="Segoe Print" panose="02000600000000000000" pitchFamily="2" charset="0"/>
              </a:rPr>
              <a:t>Медиацентр</a:t>
            </a:r>
            <a:r>
              <a:rPr lang="ru-RU" sz="600" b="1" dirty="0">
                <a:solidFill>
                  <a:srgbClr val="FF0000"/>
                </a:solidFill>
                <a:latin typeface="Segoe Print" panose="02000600000000000000" pitchFamily="2" charset="0"/>
              </a:rPr>
              <a:t>»</a:t>
            </a:r>
          </a:p>
        </p:txBody>
      </p:sp>
      <p:sp>
        <p:nvSpPr>
          <p:cNvPr id="9" name="TextBox 8"/>
          <p:cNvSpPr txBox="1"/>
          <p:nvPr/>
        </p:nvSpPr>
        <p:spPr>
          <a:xfrm rot="18890891">
            <a:off x="-305210" y="1220401"/>
            <a:ext cx="28964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latin typeface="Segoe Print" panose="02000600000000000000" pitchFamily="2" charset="0"/>
              </a:rPr>
              <a:t> </a:t>
            </a:r>
            <a:endParaRPr lang="ru-RU" sz="600" b="1" dirty="0">
              <a:solidFill>
                <a:srgbClr val="00B050"/>
              </a:solidFill>
              <a:latin typeface="Segoe Print" panose="02000600000000000000" pitchFamily="2" charset="0"/>
            </a:endParaRPr>
          </a:p>
          <a:p>
            <a:r>
              <a:rPr lang="ru-RU" sz="1050" b="1" dirty="0">
                <a:solidFill>
                  <a:schemeClr val="accent6">
                    <a:lumMod val="75000"/>
                  </a:schemeClr>
                </a:solidFill>
                <a:latin typeface="Segoe Print" panose="02000600000000000000" pitchFamily="2" charset="0"/>
              </a:rPr>
              <a:t>«Медико-</a:t>
            </a:r>
          </a:p>
          <a:p>
            <a:r>
              <a:rPr lang="ru-RU" sz="1050" b="1" dirty="0">
                <a:solidFill>
                  <a:schemeClr val="accent6">
                    <a:lumMod val="75000"/>
                  </a:schemeClr>
                </a:solidFill>
                <a:latin typeface="Segoe Print" panose="02000600000000000000" pitchFamily="2" charset="0"/>
              </a:rPr>
              <a:t>психологический центр»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2678" y="843618"/>
            <a:ext cx="80852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Arial Black" panose="020B0A04020102020204" pitchFamily="34" charset="0"/>
                <a:cs typeface="Arial" panose="020B0604020202020204" pitchFamily="34" charset="0"/>
              </a:rPr>
              <a:t>Проекты, меняющие инфраструктуру образовательного пространства  </a:t>
            </a:r>
          </a:p>
        </p:txBody>
      </p:sp>
      <p:pic>
        <p:nvPicPr>
          <p:cNvPr id="10242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9462" r="10882" b="16332"/>
          <a:stretch/>
        </p:blipFill>
        <p:spPr bwMode="auto">
          <a:xfrm rot="18868054">
            <a:off x="2987713" y="1675432"/>
            <a:ext cx="1497209" cy="139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082980" y="5667297"/>
            <a:ext cx="68156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Arial Black" panose="020B0A04020102020204" pitchFamily="34" charset="0"/>
              </a:rPr>
              <a:t>Проекты, создающие новые образовательные смыслы</a:t>
            </a:r>
          </a:p>
        </p:txBody>
      </p:sp>
      <p:pic>
        <p:nvPicPr>
          <p:cNvPr id="27" name="Рисунок 2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2622" y="3557808"/>
            <a:ext cx="2025572" cy="19844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8850414">
            <a:off x="6356957" y="1224139"/>
            <a:ext cx="22889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solidFill>
                  <a:srgbClr val="FF0000"/>
                </a:solidFill>
                <a:latin typeface="Segoe Print" panose="02000600000000000000" pitchFamily="2" charset="0"/>
              </a:rPr>
              <a:t> </a:t>
            </a:r>
            <a:r>
              <a:rPr lang="ru-RU" sz="600" dirty="0">
                <a:solidFill>
                  <a:schemeClr val="tx2"/>
                </a:solidFill>
                <a:latin typeface="Segoe Print" panose="02000600000000000000" pitchFamily="2" charset="0"/>
              </a:rPr>
              <a:t>«</a:t>
            </a:r>
            <a:r>
              <a:rPr lang="ru-RU" sz="1050" b="1" dirty="0">
                <a:solidFill>
                  <a:schemeClr val="tx2"/>
                </a:solidFill>
                <a:latin typeface="Segoe Print" panose="02000600000000000000" pitchFamily="2" charset="0"/>
              </a:rPr>
              <a:t>Индивидуальный </a:t>
            </a:r>
          </a:p>
          <a:p>
            <a:r>
              <a:rPr lang="ru-RU" sz="1050" b="1" dirty="0" err="1">
                <a:solidFill>
                  <a:schemeClr val="tx2"/>
                </a:solidFill>
                <a:latin typeface="Segoe Print" panose="02000600000000000000" pitchFamily="2" charset="0"/>
              </a:rPr>
              <a:t>локер</a:t>
            </a:r>
            <a:r>
              <a:rPr lang="ru-RU" sz="600" b="1" dirty="0">
                <a:solidFill>
                  <a:schemeClr val="tx2"/>
                </a:solidFill>
                <a:latin typeface="Segoe Print" panose="02000600000000000000" pitchFamily="2" charset="0"/>
              </a:rPr>
              <a:t>»</a:t>
            </a:r>
          </a:p>
        </p:txBody>
      </p:sp>
      <p:sp>
        <p:nvSpPr>
          <p:cNvPr id="19" name="TextBox 18"/>
          <p:cNvSpPr txBox="1"/>
          <p:nvPr/>
        </p:nvSpPr>
        <p:spPr>
          <a:xfrm rot="18952457">
            <a:off x="2093556" y="3585892"/>
            <a:ext cx="22889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solidFill>
                  <a:srgbClr val="FF0000"/>
                </a:solidFill>
                <a:latin typeface="Segoe Print" panose="02000600000000000000" pitchFamily="2" charset="0"/>
              </a:rPr>
              <a:t> «</a:t>
            </a:r>
            <a:r>
              <a:rPr lang="ru-RU" sz="1050" b="1" dirty="0">
                <a:solidFill>
                  <a:srgbClr val="FF0000"/>
                </a:solidFill>
                <a:latin typeface="Segoe Print" panose="02000600000000000000" pitchFamily="2" charset="0"/>
              </a:rPr>
              <a:t>Класс полного дня</a:t>
            </a:r>
            <a:r>
              <a:rPr lang="ru-RU" sz="600" b="1" dirty="0">
                <a:solidFill>
                  <a:srgbClr val="FF0000"/>
                </a:solidFill>
                <a:latin typeface="Segoe Print" panose="02000600000000000000" pitchFamily="2" charset="0"/>
              </a:rPr>
              <a:t>»</a:t>
            </a:r>
          </a:p>
        </p:txBody>
      </p:sp>
      <p:pic>
        <p:nvPicPr>
          <p:cNvPr id="14338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304" y="3582850"/>
            <a:ext cx="2216668" cy="2057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 rot="18952457">
            <a:off x="4203069" y="3107686"/>
            <a:ext cx="228899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00B050"/>
                </a:solidFill>
                <a:latin typeface="Segoe Print" panose="02000600000000000000" pitchFamily="2" charset="0"/>
              </a:rPr>
              <a:t>«</a:t>
            </a:r>
            <a:r>
              <a:rPr lang="ru-RU" sz="600" dirty="0">
                <a:solidFill>
                  <a:srgbClr val="00B050"/>
                </a:solidFill>
                <a:latin typeface="Segoe Print" panose="02000600000000000000" pitchFamily="2" charset="0"/>
              </a:rPr>
              <a:t> </a:t>
            </a:r>
            <a:r>
              <a:rPr lang="ru-RU" sz="1050" b="1" dirty="0">
                <a:solidFill>
                  <a:srgbClr val="00B050"/>
                </a:solidFill>
                <a:latin typeface="Segoe Print" panose="02000600000000000000" pitchFamily="2" charset="0"/>
              </a:rPr>
              <a:t>Ре-эстетик –</a:t>
            </a:r>
          </a:p>
          <a:p>
            <a:r>
              <a:rPr lang="ru-RU" sz="1050" b="1" dirty="0">
                <a:solidFill>
                  <a:srgbClr val="00B050"/>
                </a:solidFill>
                <a:latin typeface="Segoe Print" panose="02000600000000000000" pitchFamily="2" charset="0"/>
              </a:rPr>
              <a:t> новый </a:t>
            </a:r>
          </a:p>
          <a:p>
            <a:r>
              <a:rPr lang="ru-RU" sz="1050" b="1" dirty="0">
                <a:solidFill>
                  <a:srgbClr val="00B050"/>
                </a:solidFill>
                <a:latin typeface="Segoe Print" panose="02000600000000000000" pitchFamily="2" charset="0"/>
              </a:rPr>
              <a:t>стиль школьной </a:t>
            </a:r>
          </a:p>
          <a:p>
            <a:r>
              <a:rPr lang="ru-RU" sz="1050" b="1" dirty="0">
                <a:solidFill>
                  <a:srgbClr val="00B050"/>
                </a:solidFill>
                <a:latin typeface="Segoe Print" panose="02000600000000000000" pitchFamily="2" charset="0"/>
              </a:rPr>
              <a:t>жизни» </a:t>
            </a:r>
          </a:p>
          <a:p>
            <a:r>
              <a:rPr lang="ru-RU" sz="1050" b="1" dirty="0">
                <a:solidFill>
                  <a:srgbClr val="00B050"/>
                </a:solidFill>
                <a:latin typeface="Segoe Print" panose="02000600000000000000" pitchFamily="2" charset="0"/>
              </a:rPr>
              <a:t> </a:t>
            </a:r>
            <a:endParaRPr lang="ru-RU" sz="6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pic>
        <p:nvPicPr>
          <p:cNvPr id="14339" name="Picture 3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 t="4773" r="10043"/>
          <a:stretch/>
        </p:blipFill>
        <p:spPr bwMode="auto">
          <a:xfrm rot="18852549">
            <a:off x="7176252" y="1589905"/>
            <a:ext cx="1422956" cy="129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 descr="IMG-20160321-WA0003">
            <a:hlinkClick r:id="rId10" action="ppaction://hlinksldjump"/>
          </p:cNvPr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57" r="1257" b="9612"/>
          <a:stretch/>
        </p:blipFill>
        <p:spPr>
          <a:xfrm rot="18920680">
            <a:off x="5049262" y="3860671"/>
            <a:ext cx="1476269" cy="139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 rot="18890891">
            <a:off x="4129020" y="739744"/>
            <a:ext cx="28964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latin typeface="Segoe Print" panose="02000600000000000000" pitchFamily="2" charset="0"/>
              </a:rPr>
              <a:t> </a:t>
            </a:r>
            <a:endParaRPr lang="ru-RU" sz="600" b="1" dirty="0">
              <a:solidFill>
                <a:srgbClr val="00B050"/>
              </a:solidFill>
              <a:latin typeface="Segoe Print" panose="02000600000000000000" pitchFamily="2" charset="0"/>
            </a:endParaRPr>
          </a:p>
          <a:p>
            <a:r>
              <a:rPr lang="ru-RU" sz="1050" b="1" dirty="0">
                <a:solidFill>
                  <a:schemeClr val="accent6">
                    <a:lumMod val="75000"/>
                  </a:schemeClr>
                </a:solidFill>
                <a:latin typeface="Segoe Print" panose="02000600000000000000" pitchFamily="2" charset="0"/>
              </a:rPr>
              <a:t>«Школьная </a:t>
            </a:r>
          </a:p>
          <a:p>
            <a:r>
              <a:rPr lang="ru-RU" sz="1050" b="1" dirty="0">
                <a:solidFill>
                  <a:schemeClr val="accent6">
                    <a:lumMod val="75000"/>
                  </a:schemeClr>
                </a:solidFill>
                <a:latin typeface="Segoe Print" panose="02000600000000000000" pitchFamily="2" charset="0"/>
              </a:rPr>
              <a:t>телестудия»</a:t>
            </a:r>
          </a:p>
        </p:txBody>
      </p:sp>
      <p:pic>
        <p:nvPicPr>
          <p:cNvPr id="26" name="Picture 11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0" r="14881"/>
          <a:stretch/>
        </p:blipFill>
        <p:spPr bwMode="auto">
          <a:xfrm rot="18910895">
            <a:off x="5061922" y="1658058"/>
            <a:ext cx="1424366" cy="133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79" y="3647138"/>
            <a:ext cx="2181225" cy="212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 rot="18907500">
            <a:off x="-213451" y="3619241"/>
            <a:ext cx="228899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latin typeface="Segoe Print" panose="02000600000000000000" pitchFamily="2" charset="0"/>
              </a:rPr>
              <a:t> </a:t>
            </a:r>
            <a:r>
              <a:rPr lang="ru-RU" sz="1200" dirty="0">
                <a:latin typeface="Segoe Print" panose="02000600000000000000" pitchFamily="2" charset="0"/>
              </a:rPr>
              <a:t>«</a:t>
            </a:r>
            <a:r>
              <a:rPr lang="ru-RU" sz="1050" b="1" dirty="0">
                <a:latin typeface="Segoe Print" panose="02000600000000000000" pitchFamily="2" charset="0"/>
              </a:rPr>
              <a:t>Инженерная </a:t>
            </a:r>
          </a:p>
          <a:p>
            <a:r>
              <a:rPr lang="ru-RU" sz="1050" b="1" dirty="0">
                <a:latin typeface="Segoe Print" panose="02000600000000000000" pitchFamily="2" charset="0"/>
              </a:rPr>
              <a:t>лаборатория»</a:t>
            </a:r>
          </a:p>
        </p:txBody>
      </p:sp>
      <p:sp>
        <p:nvSpPr>
          <p:cNvPr id="30" name="TextBox 29"/>
          <p:cNvSpPr txBox="1"/>
          <p:nvPr/>
        </p:nvSpPr>
        <p:spPr>
          <a:xfrm rot="18888511">
            <a:off x="6144723" y="2895048"/>
            <a:ext cx="2288992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latin typeface="Segoe Print" panose="02000600000000000000" pitchFamily="2" charset="0"/>
              </a:rPr>
              <a:t> </a:t>
            </a:r>
            <a:endParaRPr lang="ru-RU" sz="1050" dirty="0">
              <a:solidFill>
                <a:srgbClr val="00B050"/>
              </a:solidFill>
              <a:latin typeface="Segoe Print" panose="02000600000000000000" pitchFamily="2" charset="0"/>
            </a:endParaRPr>
          </a:p>
          <a:p>
            <a:r>
              <a:rPr lang="ru-RU" sz="1050" b="1" dirty="0">
                <a:solidFill>
                  <a:srgbClr val="FF0000"/>
                </a:solidFill>
                <a:latin typeface="Segoe Print" panose="02000600000000000000" pitchFamily="2" charset="0"/>
              </a:rPr>
              <a:t>«Школьный парк – </a:t>
            </a:r>
          </a:p>
          <a:p>
            <a:r>
              <a:rPr lang="ru-RU" sz="1050" b="1" dirty="0">
                <a:solidFill>
                  <a:srgbClr val="FF0000"/>
                </a:solidFill>
                <a:latin typeface="Segoe Print" panose="02000600000000000000" pitchFamily="2" charset="0"/>
              </a:rPr>
              <a:t>территория </a:t>
            </a:r>
          </a:p>
          <a:p>
            <a:r>
              <a:rPr lang="ru-RU" sz="1050" b="1" dirty="0">
                <a:solidFill>
                  <a:srgbClr val="FF0000"/>
                </a:solidFill>
                <a:latin typeface="Segoe Print" panose="02000600000000000000" pitchFamily="2" charset="0"/>
              </a:rPr>
              <a:t>культурного</a:t>
            </a:r>
          </a:p>
          <a:p>
            <a:r>
              <a:rPr lang="ru-RU" sz="1050" b="1" dirty="0">
                <a:solidFill>
                  <a:srgbClr val="FF0000"/>
                </a:solidFill>
                <a:latin typeface="Segoe Print" panose="02000600000000000000" pitchFamily="2" charset="0"/>
              </a:rPr>
              <a:t>досуга местного </a:t>
            </a:r>
          </a:p>
          <a:p>
            <a:r>
              <a:rPr lang="ru-RU" sz="1050" b="1" dirty="0">
                <a:solidFill>
                  <a:srgbClr val="FF0000"/>
                </a:solidFill>
                <a:latin typeface="Segoe Print" panose="02000600000000000000" pitchFamily="2" charset="0"/>
              </a:rPr>
              <a:t>сообщества»</a:t>
            </a:r>
          </a:p>
        </p:txBody>
      </p:sp>
      <p:pic>
        <p:nvPicPr>
          <p:cNvPr id="31" name="Picture 2" descr="Коллаж_медблок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9" t="31673" r="36469" b="31582"/>
          <a:stretch/>
        </p:blipFill>
        <p:spPr bwMode="auto">
          <a:xfrm rot="18981320">
            <a:off x="775838" y="1835560"/>
            <a:ext cx="1637773" cy="136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Штриховая стрелка вправо 3">
            <a:hlinkClick r:id="rId16" action="ppaction://hlinksldjump" tooltip="далее"/>
          </p:cNvPr>
          <p:cNvSpPr/>
          <p:nvPr/>
        </p:nvSpPr>
        <p:spPr>
          <a:xfrm>
            <a:off x="8737271" y="5239245"/>
            <a:ext cx="315200" cy="363474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72229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ttp://www.arrestedintulsa.com/wp-content/uploads/2014/12/Abstract_blue_curve_background.pn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03494" y="847215"/>
            <a:ext cx="547362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995" y="5607698"/>
            <a:ext cx="7117005" cy="385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5648"/>
            <a:ext cx="8001000" cy="385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 rot="18888511">
            <a:off x="3568512" y="806848"/>
            <a:ext cx="2288992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latin typeface="Segoe Print" panose="02000600000000000000" pitchFamily="2" charset="0"/>
              </a:rPr>
              <a:t> </a:t>
            </a:r>
            <a:endParaRPr lang="ru-RU" sz="1050" dirty="0">
              <a:solidFill>
                <a:srgbClr val="00B050"/>
              </a:solidFill>
              <a:latin typeface="Segoe Print" panose="02000600000000000000" pitchFamily="2" charset="0"/>
            </a:endParaRPr>
          </a:p>
          <a:p>
            <a:r>
              <a:rPr lang="ru-RU" sz="1050" b="1" dirty="0">
                <a:solidFill>
                  <a:srgbClr val="00B050"/>
                </a:solidFill>
                <a:latin typeface="Segoe Print" panose="02000600000000000000" pitchFamily="2" charset="0"/>
              </a:rPr>
              <a:t>«Разговор о</a:t>
            </a:r>
          </a:p>
          <a:p>
            <a:r>
              <a:rPr lang="ru-RU" sz="1050" b="1" dirty="0">
                <a:solidFill>
                  <a:srgbClr val="00B050"/>
                </a:solidFill>
                <a:latin typeface="Segoe Print" panose="02000600000000000000" pitchFamily="2" charset="0"/>
              </a:rPr>
              <a:t> правильном</a:t>
            </a:r>
          </a:p>
          <a:p>
            <a:r>
              <a:rPr lang="ru-RU" sz="1050" b="1" dirty="0">
                <a:solidFill>
                  <a:srgbClr val="00B050"/>
                </a:solidFill>
                <a:latin typeface="Segoe Print" panose="02000600000000000000" pitchFamily="2" charset="0"/>
              </a:rPr>
              <a:t> питании»</a:t>
            </a:r>
          </a:p>
        </p:txBody>
      </p:sp>
      <p:sp>
        <p:nvSpPr>
          <p:cNvPr id="15" name="TextBox 14"/>
          <p:cNvSpPr txBox="1"/>
          <p:nvPr/>
        </p:nvSpPr>
        <p:spPr>
          <a:xfrm rot="18763664">
            <a:off x="1417090" y="882005"/>
            <a:ext cx="22889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latin typeface="Segoe Print" panose="02000600000000000000" pitchFamily="2" charset="0"/>
              </a:rPr>
              <a:t> </a:t>
            </a:r>
            <a:r>
              <a:rPr lang="ru-RU" sz="105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«Ритмика –</a:t>
            </a:r>
          </a:p>
          <a:p>
            <a:r>
              <a:rPr lang="ru-RU" sz="105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 третий</a:t>
            </a:r>
          </a:p>
          <a:p>
            <a:r>
              <a:rPr lang="ru-RU" sz="105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час урока </a:t>
            </a:r>
          </a:p>
          <a:p>
            <a:r>
              <a:rPr lang="ru-RU" sz="105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физкультуры»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6933" y="876097"/>
            <a:ext cx="70502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Arial Black" panose="020B0A04020102020204" pitchFamily="34" charset="0"/>
              </a:rPr>
              <a:t>Проекты, создающие новые образовательные смыслы</a:t>
            </a:r>
          </a:p>
          <a:p>
            <a:r>
              <a:rPr lang="ru-RU" sz="1500" b="1" dirty="0">
                <a:solidFill>
                  <a:schemeClr val="bg1"/>
                </a:solidFill>
                <a:latin typeface="Georgia" panose="02040502050405020303" pitchFamily="18" charset="0"/>
              </a:rPr>
              <a:t>   </a:t>
            </a:r>
          </a:p>
        </p:txBody>
      </p:sp>
      <p:pic>
        <p:nvPicPr>
          <p:cNvPr id="9226" name="Picture 10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2" t="17483" r="7872" b="19810"/>
          <a:stretch/>
        </p:blipFill>
        <p:spPr bwMode="auto">
          <a:xfrm rot="18867333">
            <a:off x="4477383" y="1554909"/>
            <a:ext cx="1668925" cy="1452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4" descr="_MG_4520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4291" r="36407" b="12313"/>
          <a:stretch/>
        </p:blipFill>
        <p:spPr>
          <a:xfrm rot="18824366">
            <a:off x="2338610" y="1615909"/>
            <a:ext cx="1481058" cy="142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 rot="18763664">
            <a:off x="1893192" y="3479276"/>
            <a:ext cx="22889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«</a:t>
            </a:r>
            <a:r>
              <a:rPr lang="ru-RU" sz="1050" b="1" dirty="0" err="1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Семьеведение</a:t>
            </a:r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»</a:t>
            </a:r>
          </a:p>
        </p:txBody>
      </p:sp>
      <p:pic>
        <p:nvPicPr>
          <p:cNvPr id="20" name="Picture 7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/>
          <a:stretch/>
        </p:blipFill>
        <p:spPr bwMode="auto">
          <a:xfrm rot="18744590">
            <a:off x="2670680" y="3815375"/>
            <a:ext cx="1646481" cy="153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176345" y="5648733"/>
            <a:ext cx="58801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latin typeface="Arial Black" panose="020B0A04020102020204" pitchFamily="34" charset="0"/>
              </a:rPr>
              <a:t>Проекты, способствующие личностному развитию  </a:t>
            </a:r>
          </a:p>
        </p:txBody>
      </p:sp>
      <p:sp>
        <p:nvSpPr>
          <p:cNvPr id="25" name="TextBox 24"/>
          <p:cNvSpPr txBox="1"/>
          <p:nvPr/>
        </p:nvSpPr>
        <p:spPr>
          <a:xfrm rot="18763664">
            <a:off x="-222218" y="3655312"/>
            <a:ext cx="228899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«</a:t>
            </a:r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Уроки лидерства или</a:t>
            </a:r>
          </a:p>
          <a:p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 путь победы над </a:t>
            </a:r>
          </a:p>
          <a:p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собой»</a:t>
            </a:r>
          </a:p>
        </p:txBody>
      </p:sp>
      <p:pic>
        <p:nvPicPr>
          <p:cNvPr id="26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2649">
            <a:off x="383861" y="3758009"/>
            <a:ext cx="2066925" cy="1985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 rot="18952457">
            <a:off x="6046485" y="1067857"/>
            <a:ext cx="22889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solidFill>
                  <a:srgbClr val="FF0000"/>
                </a:solidFill>
                <a:latin typeface="Segoe Print" panose="02000600000000000000" pitchFamily="2" charset="0"/>
              </a:rPr>
              <a:t> </a:t>
            </a:r>
            <a:endParaRPr lang="ru-RU" sz="1050" b="1" dirty="0">
              <a:solidFill>
                <a:srgbClr val="FF0000"/>
              </a:solidFill>
              <a:latin typeface="Segoe Print" panose="02000600000000000000" pitchFamily="2" charset="0"/>
            </a:endParaRPr>
          </a:p>
          <a:p>
            <a:r>
              <a:rPr lang="ru-RU" sz="1050" b="1" dirty="0">
                <a:solidFill>
                  <a:srgbClr val="FF0000"/>
                </a:solidFill>
                <a:latin typeface="Segoe Print" panose="02000600000000000000" pitchFamily="2" charset="0"/>
              </a:rPr>
              <a:t>«Деловые завтраки </a:t>
            </a:r>
          </a:p>
          <a:p>
            <a:r>
              <a:rPr lang="ru-RU" sz="1050" b="1" dirty="0">
                <a:solidFill>
                  <a:srgbClr val="FF0000"/>
                </a:solidFill>
                <a:latin typeface="Segoe Print" panose="02000600000000000000" pitchFamily="2" charset="0"/>
              </a:rPr>
              <a:t>по четвергам</a:t>
            </a:r>
            <a:r>
              <a:rPr lang="ru-RU" sz="600" b="1" dirty="0">
                <a:solidFill>
                  <a:srgbClr val="FF0000"/>
                </a:solidFill>
                <a:latin typeface="Segoe Print" panose="02000600000000000000" pitchFamily="2" charset="0"/>
              </a:rPr>
              <a:t>»</a:t>
            </a:r>
          </a:p>
        </p:txBody>
      </p:sp>
      <p:pic>
        <p:nvPicPr>
          <p:cNvPr id="28" name="Рисунок 27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2" r="31612"/>
          <a:stretch>
            <a:fillRect/>
          </a:stretch>
        </p:blipFill>
        <p:spPr>
          <a:xfrm>
            <a:off x="6514348" y="1257670"/>
            <a:ext cx="2132409" cy="2025253"/>
          </a:xfrm>
          <a:prstGeom prst="diamond">
            <a:avLst/>
          </a:prstGeom>
        </p:spPr>
      </p:pic>
      <p:pic>
        <p:nvPicPr>
          <p:cNvPr id="29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088" y="3627577"/>
            <a:ext cx="1980122" cy="198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 rot="18907500">
            <a:off x="4036428" y="3041578"/>
            <a:ext cx="228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latin typeface="Segoe Print" panose="02000600000000000000" pitchFamily="2" charset="0"/>
              </a:rPr>
              <a:t> </a:t>
            </a:r>
            <a:endParaRPr lang="ru-RU" sz="1050" b="1" dirty="0">
              <a:latin typeface="Segoe Print" panose="02000600000000000000" pitchFamily="2" charset="0"/>
            </a:endParaRPr>
          </a:p>
          <a:p>
            <a:r>
              <a:rPr lang="ru-RU" sz="1050" b="1" dirty="0">
                <a:latin typeface="Segoe Print" panose="02000600000000000000" pitchFamily="2" charset="0"/>
              </a:rPr>
              <a:t>« </a:t>
            </a:r>
            <a:r>
              <a:rPr lang="ru-RU" sz="1050" b="1" dirty="0" err="1">
                <a:latin typeface="Segoe Print" panose="02000600000000000000" pitchFamily="2" charset="0"/>
              </a:rPr>
              <a:t>Коворкинг</a:t>
            </a:r>
            <a:r>
              <a:rPr lang="ru-RU" sz="1050" b="1" dirty="0">
                <a:latin typeface="Segoe Print" panose="02000600000000000000" pitchFamily="2" charset="0"/>
              </a:rPr>
              <a:t>-</a:t>
            </a:r>
          </a:p>
          <a:p>
            <a:r>
              <a:rPr lang="ru-RU" sz="1050" b="1" dirty="0">
                <a:latin typeface="Segoe Print" panose="02000600000000000000" pitchFamily="2" charset="0"/>
              </a:rPr>
              <a:t>центр участников</a:t>
            </a:r>
          </a:p>
          <a:p>
            <a:r>
              <a:rPr lang="ru-RU" sz="1050" b="1" dirty="0">
                <a:latin typeface="Segoe Print" panose="02000600000000000000" pitchFamily="2" charset="0"/>
              </a:rPr>
              <a:t>образовательных отношений»</a:t>
            </a:r>
          </a:p>
        </p:txBody>
      </p:sp>
      <p:pic>
        <p:nvPicPr>
          <p:cNvPr id="32" name="Picture 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210" y="3681649"/>
            <a:ext cx="2025253" cy="198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 rot="18890891">
            <a:off x="6086093" y="3080709"/>
            <a:ext cx="28964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latin typeface="Segoe Print" panose="02000600000000000000" pitchFamily="2" charset="0"/>
              </a:rPr>
              <a:t> </a:t>
            </a:r>
            <a:endParaRPr lang="ru-RU" sz="600" b="1" dirty="0">
              <a:solidFill>
                <a:srgbClr val="00B050"/>
              </a:solidFill>
              <a:latin typeface="Segoe Print" panose="02000600000000000000" pitchFamily="2" charset="0"/>
            </a:endParaRPr>
          </a:p>
          <a:p>
            <a:r>
              <a:rPr lang="ru-RU" sz="1050" b="1" dirty="0">
                <a:solidFill>
                  <a:schemeClr val="accent6">
                    <a:lumMod val="75000"/>
                  </a:schemeClr>
                </a:solidFill>
                <a:latin typeface="Segoe Print" panose="02000600000000000000" pitchFamily="2" charset="0"/>
              </a:rPr>
              <a:t>«Лицейский </a:t>
            </a:r>
          </a:p>
          <a:p>
            <a:r>
              <a:rPr lang="ru-RU" sz="1050" b="1" dirty="0">
                <a:solidFill>
                  <a:schemeClr val="accent6">
                    <a:lumMod val="75000"/>
                  </a:schemeClr>
                </a:solidFill>
                <a:latin typeface="Segoe Print" panose="02000600000000000000" pitchFamily="2" charset="0"/>
              </a:rPr>
              <a:t>экологический отряд»</a:t>
            </a:r>
          </a:p>
        </p:txBody>
      </p:sp>
      <p:pic>
        <p:nvPicPr>
          <p:cNvPr id="34" name="Picture 7" descr="D:\user\Desktop\Документы 2017-2018\Клумбы 2018\IMG-20180620-WA0006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6955">
            <a:off x="347457" y="1773095"/>
            <a:ext cx="1435016" cy="137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 rot="18868362">
            <a:off x="-286939" y="1238262"/>
            <a:ext cx="22889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«</a:t>
            </a:r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Красоту творим</a:t>
            </a:r>
          </a:p>
          <a:p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 сами»</a:t>
            </a:r>
          </a:p>
        </p:txBody>
      </p:sp>
      <p:sp>
        <p:nvSpPr>
          <p:cNvPr id="36" name="Штриховая стрелка вправо 35">
            <a:hlinkClick r:id="rId12" action="ppaction://hlinksldjump" tooltip="далее"/>
          </p:cNvPr>
          <p:cNvSpPr/>
          <p:nvPr/>
        </p:nvSpPr>
        <p:spPr>
          <a:xfrm>
            <a:off x="8737271" y="5239245"/>
            <a:ext cx="315200" cy="363474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176171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715" y="826680"/>
            <a:ext cx="7839635" cy="977899"/>
          </a:xfrm>
        </p:spPr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Мы стали РЕСУРСОМ для: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572" y="1843882"/>
            <a:ext cx="7869891" cy="471123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ru-RU" dirty="0">
                <a:latin typeface="Arial Narrow" panose="020B0606020202030204" pitchFamily="34" charset="0"/>
              </a:rPr>
              <a:t>внедрения лучшего мирового </a:t>
            </a:r>
            <a:endParaRPr lang="ru-RU" dirty="0" smtClean="0">
              <a:latin typeface="Arial Narrow" panose="020B0606020202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dirty="0" smtClean="0">
                <a:latin typeface="Arial Narrow" panose="020B0606020202030204" pitchFamily="34" charset="0"/>
              </a:rPr>
              <a:t>опыта </a:t>
            </a:r>
            <a:r>
              <a:rPr lang="ru-RU" dirty="0">
                <a:latin typeface="Arial Narrow" panose="020B0606020202030204" pitchFamily="34" charset="0"/>
              </a:rPr>
              <a:t>в систему образования и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 smtClean="0">
                <a:latin typeface="Arial Narrow" panose="020B0606020202030204" pitchFamily="34" charset="0"/>
              </a:rPr>
              <a:t>воспитания учащихся</a:t>
            </a:r>
          </a:p>
          <a:p>
            <a:pPr algn="r">
              <a:lnSpc>
                <a:spcPct val="100000"/>
              </a:lnSpc>
            </a:pPr>
            <a:r>
              <a:rPr lang="ru-RU" dirty="0" smtClean="0">
                <a:latin typeface="Arial Narrow" panose="020B0606020202030204" pitchFamily="34" charset="0"/>
              </a:rPr>
              <a:t>апробации </a:t>
            </a:r>
            <a:r>
              <a:rPr lang="ru-RU" dirty="0">
                <a:latin typeface="Arial Narrow" panose="020B0606020202030204" pitchFamily="34" charset="0"/>
              </a:rPr>
              <a:t>инновационных идей </a:t>
            </a:r>
            <a:endParaRPr lang="ru-RU" dirty="0" smtClean="0">
              <a:latin typeface="Arial Narrow" panose="020B0606020202030204" pitchFamily="34" charset="0"/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ru-RU" dirty="0" smtClean="0">
                <a:latin typeface="Arial Narrow" panose="020B0606020202030204" pitchFamily="34" charset="0"/>
              </a:rPr>
              <a:t>по </a:t>
            </a:r>
            <a:r>
              <a:rPr lang="ru-RU" dirty="0">
                <a:latin typeface="Arial Narrow" panose="020B0606020202030204" pitchFamily="34" charset="0"/>
              </a:rPr>
              <a:t>развитию </a:t>
            </a:r>
            <a:r>
              <a:rPr lang="ru-RU" dirty="0" smtClean="0">
                <a:latin typeface="Arial Narrow" panose="020B0606020202030204" pitchFamily="34" charset="0"/>
              </a:rPr>
              <a:t>кадрового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ru-RU" dirty="0" smtClean="0">
                <a:latin typeface="Arial Narrow" panose="020B0606020202030204" pitchFamily="34" charset="0"/>
              </a:rPr>
              <a:t> потенциала</a:t>
            </a:r>
          </a:p>
          <a:p>
            <a:endParaRPr lang="ru-RU" dirty="0" smtClean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профессионального </a:t>
            </a:r>
            <a:r>
              <a:rPr lang="ru-RU" dirty="0">
                <a:latin typeface="Arial Narrow" panose="020B0606020202030204" pitchFamily="34" charset="0"/>
              </a:rPr>
              <a:t>роста </a:t>
            </a:r>
            <a:endParaRPr lang="ru-RU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 Narrow" panose="020B0606020202030204" pitchFamily="34" charset="0"/>
              </a:rPr>
              <a:t>для </a:t>
            </a:r>
            <a:r>
              <a:rPr lang="ru-RU" dirty="0">
                <a:latin typeface="Arial Narrow" panose="020B0606020202030204" pitchFamily="34" charset="0"/>
              </a:rPr>
              <a:t>многих коллег из регионов, </a:t>
            </a:r>
            <a:endParaRPr lang="ru-RU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 Narrow" panose="020B0606020202030204" pitchFamily="34" charset="0"/>
              </a:rPr>
              <a:t>продолжателей </a:t>
            </a:r>
            <a:r>
              <a:rPr lang="ru-RU" dirty="0">
                <a:latin typeface="Arial Narrow" panose="020B0606020202030204" pitchFamily="34" charset="0"/>
              </a:rPr>
              <a:t>наших идей.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14" y="1500784"/>
            <a:ext cx="2521440" cy="19069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477" y="4856830"/>
            <a:ext cx="3201873" cy="20011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37" y="3138486"/>
            <a:ext cx="2235200" cy="2122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12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715" y="667023"/>
            <a:ext cx="7839635" cy="977899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Чем мы отличаемся от других образовательных организаций?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5459" y="1644922"/>
            <a:ext cx="7869891" cy="471123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Мы </a:t>
            </a:r>
            <a:r>
              <a:rPr lang="ru-RU" sz="24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постоянно </a:t>
            </a:r>
            <a:r>
              <a:rPr lang="ru-RU" sz="24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находимся в </a:t>
            </a:r>
            <a:r>
              <a:rPr lang="ru-RU" sz="24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поиске нового вектора своего </a:t>
            </a:r>
            <a:r>
              <a:rPr lang="ru-RU" sz="24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развития:</a:t>
            </a:r>
          </a:p>
          <a:p>
            <a:pPr marL="0" indent="0">
              <a:buNone/>
            </a:pPr>
            <a:r>
              <a:rPr lang="ru-RU" dirty="0" smtClean="0"/>
              <a:t>	повышаем </a:t>
            </a:r>
            <a:r>
              <a:rPr lang="ru-RU" dirty="0"/>
              <a:t>свой </a:t>
            </a:r>
            <a:r>
              <a:rPr lang="ru-RU" dirty="0" smtClean="0"/>
              <a:t>профессионализм</a:t>
            </a:r>
          </a:p>
          <a:p>
            <a:pPr marL="0" indent="0">
              <a:buNone/>
            </a:pPr>
            <a:r>
              <a:rPr lang="ru-RU" dirty="0" smtClean="0"/>
              <a:t>	внедряем </a:t>
            </a:r>
            <a:r>
              <a:rPr lang="ru-RU" dirty="0"/>
              <a:t>в практику </a:t>
            </a:r>
            <a:r>
              <a:rPr lang="ru-RU" dirty="0" smtClean="0"/>
              <a:t>инновации</a:t>
            </a:r>
          </a:p>
          <a:p>
            <a:pPr marL="0" indent="0">
              <a:buNone/>
            </a:pPr>
            <a:r>
              <a:rPr lang="ru-RU" dirty="0" smtClean="0"/>
              <a:t>	постоянно </a:t>
            </a:r>
            <a:r>
              <a:rPr lang="ru-RU" dirty="0"/>
              <a:t>занимаемся </a:t>
            </a:r>
            <a:r>
              <a:rPr lang="ru-RU" dirty="0" smtClean="0"/>
              <a:t>самообразованием</a:t>
            </a:r>
          </a:p>
          <a:p>
            <a:pPr marL="0" indent="0">
              <a:buNone/>
            </a:pPr>
            <a:r>
              <a:rPr lang="ru-RU" dirty="0" smtClean="0"/>
              <a:t>	расширяем </a:t>
            </a:r>
            <a:r>
              <a:rPr lang="ru-RU" dirty="0"/>
              <a:t>круг взаимодействия и </a:t>
            </a:r>
            <a:r>
              <a:rPr lang="ru-RU" dirty="0" smtClean="0"/>
              <a:t>	сотрудничества</a:t>
            </a:r>
          </a:p>
          <a:p>
            <a:pPr marL="0" indent="0">
              <a:buNone/>
            </a:pPr>
            <a:r>
              <a:rPr lang="ru-RU" dirty="0" smtClean="0"/>
              <a:t>	охотно </a:t>
            </a:r>
            <a:r>
              <a:rPr lang="ru-RU" dirty="0"/>
              <a:t>делимся опытом с педагогической </a:t>
            </a:r>
            <a:r>
              <a:rPr lang="ru-RU" dirty="0" smtClean="0"/>
              <a:t>	общественностью </a:t>
            </a:r>
            <a:r>
              <a:rPr lang="ru-RU" dirty="0"/>
              <a:t>не только своего региона, </a:t>
            </a:r>
            <a:r>
              <a:rPr lang="ru-RU" dirty="0" smtClean="0"/>
              <a:t>	но </a:t>
            </a:r>
            <a:r>
              <a:rPr lang="ru-RU" dirty="0"/>
              <a:t>и многих субъектов Российской Федерации.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9" y="2109377"/>
            <a:ext cx="823687" cy="8236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7" y="2878632"/>
            <a:ext cx="823687" cy="8236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7" y="3668522"/>
            <a:ext cx="823687" cy="8236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8" y="4535116"/>
            <a:ext cx="823687" cy="8236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548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311" y="869289"/>
            <a:ext cx="7839635" cy="977899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Система наставничества  в Лицее №146 развивается в формате 4Д</a:t>
            </a:r>
            <a:r>
              <a:rPr lang="ru-RU" sz="2800" dirty="0" smtClean="0">
                <a:latin typeface="Arial Black" panose="020B0A04020102020204" pitchFamily="34" charset="0"/>
              </a:rPr>
              <a:t>: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1987242" y="1840838"/>
            <a:ext cx="5068887" cy="530225"/>
            <a:chOff x="1269" y="1296"/>
            <a:chExt cx="3193" cy="334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gray">
            <a:xfrm>
              <a:off x="1422" y="129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gray">
            <a:xfrm>
              <a:off x="1525" y="1342"/>
              <a:ext cx="293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rgbClr val="000000"/>
                  </a:solidFill>
                  <a:latin typeface="Arial Black" panose="020B0A04020102020204" pitchFamily="34" charset="0"/>
                </a:rPr>
                <a:t>Внутреннее наставничество</a:t>
              </a:r>
              <a:endParaRPr lang="en-US" sz="2000" dirty="0">
                <a:solidFill>
                  <a:srgbClr val="00000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8" name="Group 56"/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10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3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" name="Text Box 61"/>
              <p:cNvSpPr txBox="1">
                <a:spLocks noChangeArrowheads="1"/>
              </p:cNvSpPr>
              <p:nvPr/>
            </p:nvSpPr>
            <p:spPr bwMode="gray">
              <a:xfrm>
                <a:off x="1441" y="129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4" name="Group 93"/>
          <p:cNvGrpSpPr>
            <a:grpSpLocks/>
          </p:cNvGrpSpPr>
          <p:nvPr/>
        </p:nvGrpSpPr>
        <p:grpSpPr bwMode="auto">
          <a:xfrm>
            <a:off x="1985654" y="2602838"/>
            <a:ext cx="5070475" cy="549275"/>
            <a:chOff x="1268" y="1776"/>
            <a:chExt cx="3194" cy="346"/>
          </a:xfrm>
        </p:grpSpPr>
        <p:sp>
          <p:nvSpPr>
            <p:cNvPr id="15" name="AutoShape 13"/>
            <p:cNvSpPr>
              <a:spLocks noChangeArrowheads="1"/>
            </p:cNvSpPr>
            <p:nvPr/>
          </p:nvSpPr>
          <p:spPr bwMode="gray">
            <a:xfrm>
              <a:off x="1422" y="177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Text Box 21"/>
            <p:cNvSpPr txBox="1">
              <a:spLocks noChangeArrowheads="1"/>
            </p:cNvSpPr>
            <p:nvPr/>
          </p:nvSpPr>
          <p:spPr bwMode="gray">
            <a:xfrm>
              <a:off x="1525" y="1824"/>
              <a:ext cx="2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sz="2000" dirty="0" smtClean="0">
                  <a:solidFill>
                    <a:srgbClr val="000000"/>
                  </a:solidFill>
                  <a:latin typeface="Arial Black" panose="020B0A04020102020204" pitchFamily="34" charset="0"/>
                </a:rPr>
                <a:t>Внешнее наставничество</a:t>
              </a:r>
              <a:endParaRPr lang="en-US" sz="2000" dirty="0">
                <a:solidFill>
                  <a:srgbClr val="00000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7" name="Group 62"/>
            <p:cNvGrpSpPr>
              <a:grpSpLocks/>
            </p:cNvGrpSpPr>
            <p:nvPr/>
          </p:nvGrpSpPr>
          <p:grpSpPr bwMode="auto">
            <a:xfrm>
              <a:off x="1268" y="1824"/>
              <a:ext cx="266" cy="298"/>
              <a:chOff x="1414" y="1776"/>
              <a:chExt cx="266" cy="298"/>
            </a:xfrm>
          </p:grpSpPr>
          <p:grpSp>
            <p:nvGrpSpPr>
              <p:cNvPr id="18" name="Group 63"/>
              <p:cNvGrpSpPr>
                <a:grpSpLocks/>
              </p:cNvGrpSpPr>
              <p:nvPr/>
            </p:nvGrpSpPr>
            <p:grpSpPr bwMode="auto">
              <a:xfrm>
                <a:off x="1414" y="1776"/>
                <a:ext cx="266" cy="298"/>
                <a:chOff x="1415" y="1276"/>
                <a:chExt cx="266" cy="298"/>
              </a:xfrm>
            </p:grpSpPr>
            <p:pic>
              <p:nvPicPr>
                <p:cNvPr id="20" name="Picture 64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Oval 65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/>
                    </a:gs>
                    <a:gs pos="100000">
                      <a:srgbClr val="FCF71A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" name="Oval 66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>
                        <a:gamma/>
                        <a:shade val="63529"/>
                        <a:invGamma/>
                      </a:srgbClr>
                    </a:gs>
                    <a:gs pos="100000">
                      <a:srgbClr val="FCF71A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23" name="Picture 67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9" name="Text Box 68"/>
              <p:cNvSpPr txBox="1">
                <a:spLocks noChangeArrowheads="1"/>
              </p:cNvSpPr>
              <p:nvPr/>
            </p:nvSpPr>
            <p:spPr bwMode="gray">
              <a:xfrm>
                <a:off x="1440" y="179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24" name="Group 94"/>
          <p:cNvGrpSpPr>
            <a:grpSpLocks/>
          </p:cNvGrpSpPr>
          <p:nvPr/>
        </p:nvGrpSpPr>
        <p:grpSpPr bwMode="auto">
          <a:xfrm>
            <a:off x="1988829" y="3350551"/>
            <a:ext cx="5067300" cy="547687"/>
            <a:chOff x="1270" y="2247"/>
            <a:chExt cx="3192" cy="345"/>
          </a:xfrm>
        </p:grpSpPr>
        <p:sp>
          <p:nvSpPr>
            <p:cNvPr id="25" name="AutoShape 23"/>
            <p:cNvSpPr>
              <a:spLocks noChangeArrowheads="1"/>
            </p:cNvSpPr>
            <p:nvPr/>
          </p:nvSpPr>
          <p:spPr bwMode="gray">
            <a:xfrm>
              <a:off x="1422" y="224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Text Box 31"/>
            <p:cNvSpPr txBox="1">
              <a:spLocks noChangeArrowheads="1"/>
            </p:cNvSpPr>
            <p:nvPr/>
          </p:nvSpPr>
          <p:spPr bwMode="gray">
            <a:xfrm>
              <a:off x="1525" y="2295"/>
              <a:ext cx="293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000000"/>
                  </a:solidFill>
                  <a:latin typeface="Arial Black" panose="020B0A04020102020204" pitchFamily="34" charset="0"/>
                </a:rPr>
                <a:t>Горизонтальное наставничество</a:t>
              </a:r>
              <a:endParaRPr lang="en-US" dirty="0">
                <a:solidFill>
                  <a:srgbClr val="00000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27" name="Group 69"/>
            <p:cNvGrpSpPr>
              <a:grpSpLocks/>
            </p:cNvGrpSpPr>
            <p:nvPr/>
          </p:nvGrpSpPr>
          <p:grpSpPr bwMode="auto">
            <a:xfrm>
              <a:off x="1270" y="2294"/>
              <a:ext cx="266" cy="298"/>
              <a:chOff x="1416" y="2246"/>
              <a:chExt cx="266" cy="298"/>
            </a:xfrm>
          </p:grpSpPr>
          <p:sp>
            <p:nvSpPr>
              <p:cNvPr id="28" name="Text Box 70"/>
              <p:cNvSpPr txBox="1">
                <a:spLocks noChangeArrowheads="1"/>
              </p:cNvSpPr>
              <p:nvPr/>
            </p:nvSpPr>
            <p:spPr bwMode="gray">
              <a:xfrm>
                <a:off x="1435" y="2267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3</a:t>
                </a:r>
              </a:p>
            </p:txBody>
          </p:sp>
          <p:grpSp>
            <p:nvGrpSpPr>
              <p:cNvPr id="29" name="Group 71"/>
              <p:cNvGrpSpPr>
                <a:grpSpLocks/>
              </p:cNvGrpSpPr>
              <p:nvPr/>
            </p:nvGrpSpPr>
            <p:grpSpPr bwMode="auto">
              <a:xfrm>
                <a:off x="1416" y="2246"/>
                <a:ext cx="266" cy="298"/>
                <a:chOff x="1415" y="1276"/>
                <a:chExt cx="266" cy="298"/>
              </a:xfrm>
            </p:grpSpPr>
            <p:pic>
              <p:nvPicPr>
                <p:cNvPr id="31" name="Picture 72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" name="Oval 73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/>
                    </a:gs>
                    <a:gs pos="100000">
                      <a:srgbClr val="10E47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3" name="Oval 74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>
                        <a:gamma/>
                        <a:shade val="63529"/>
                        <a:invGamma/>
                      </a:srgbClr>
                    </a:gs>
                    <a:gs pos="100000">
                      <a:srgbClr val="10E47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34" name="Picture 75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0" name="Text Box 76"/>
              <p:cNvSpPr txBox="1">
                <a:spLocks noChangeArrowheads="1"/>
              </p:cNvSpPr>
              <p:nvPr/>
            </p:nvSpPr>
            <p:spPr bwMode="gray">
              <a:xfrm>
                <a:off x="1442" y="226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35" name="Group 95"/>
          <p:cNvGrpSpPr>
            <a:grpSpLocks/>
          </p:cNvGrpSpPr>
          <p:nvPr/>
        </p:nvGrpSpPr>
        <p:grpSpPr bwMode="auto">
          <a:xfrm>
            <a:off x="1985654" y="4112550"/>
            <a:ext cx="5108575" cy="547687"/>
            <a:chOff x="1268" y="2727"/>
            <a:chExt cx="3218" cy="345"/>
          </a:xfrm>
        </p:grpSpPr>
        <p:sp>
          <p:nvSpPr>
            <p:cNvPr id="36" name="AutoShape 33"/>
            <p:cNvSpPr>
              <a:spLocks noChangeArrowheads="1"/>
            </p:cNvSpPr>
            <p:nvPr/>
          </p:nvSpPr>
          <p:spPr bwMode="gray">
            <a:xfrm>
              <a:off x="1422" y="272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37" name="Text Box 41"/>
            <p:cNvSpPr txBox="1">
              <a:spLocks noChangeArrowheads="1"/>
            </p:cNvSpPr>
            <p:nvPr/>
          </p:nvSpPr>
          <p:spPr bwMode="gray">
            <a:xfrm>
              <a:off x="1436" y="2767"/>
              <a:ext cx="305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rgbClr val="000000"/>
                  </a:solidFill>
                  <a:latin typeface="Arial Black" panose="020B0A04020102020204" pitchFamily="34" charset="0"/>
                </a:rPr>
                <a:t>Вертикальное наставничество</a:t>
              </a:r>
              <a:endParaRPr lang="en-US" sz="2000" dirty="0">
                <a:solidFill>
                  <a:srgbClr val="00000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38" name="Group 77"/>
            <p:cNvGrpSpPr>
              <a:grpSpLocks/>
            </p:cNvGrpSpPr>
            <p:nvPr/>
          </p:nvGrpSpPr>
          <p:grpSpPr bwMode="auto">
            <a:xfrm>
              <a:off x="1268" y="2774"/>
              <a:ext cx="266" cy="298"/>
              <a:chOff x="1414" y="2726"/>
              <a:chExt cx="266" cy="298"/>
            </a:xfrm>
          </p:grpSpPr>
          <p:sp>
            <p:nvSpPr>
              <p:cNvPr id="39" name="Text Box 78"/>
              <p:cNvSpPr txBox="1">
                <a:spLocks noChangeArrowheads="1"/>
              </p:cNvSpPr>
              <p:nvPr/>
            </p:nvSpPr>
            <p:spPr bwMode="gray">
              <a:xfrm>
                <a:off x="1435" y="2748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4</a:t>
                </a:r>
              </a:p>
            </p:txBody>
          </p:sp>
          <p:grpSp>
            <p:nvGrpSpPr>
              <p:cNvPr id="40" name="Group 79"/>
              <p:cNvGrpSpPr>
                <a:grpSpLocks/>
              </p:cNvGrpSpPr>
              <p:nvPr/>
            </p:nvGrpSpPr>
            <p:grpSpPr bwMode="auto">
              <a:xfrm>
                <a:off x="1414" y="2726"/>
                <a:ext cx="266" cy="298"/>
                <a:chOff x="1415" y="1276"/>
                <a:chExt cx="266" cy="298"/>
              </a:xfrm>
            </p:grpSpPr>
            <p:pic>
              <p:nvPicPr>
                <p:cNvPr id="42" name="Picture 80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3" name="Oval 81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/>
                    </a:gs>
                    <a:gs pos="100000">
                      <a:srgbClr val="CA55F9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4" name="Oval 82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>
                        <a:gamma/>
                        <a:shade val="63529"/>
                        <a:invGamma/>
                      </a:srgbClr>
                    </a:gs>
                    <a:gs pos="100000">
                      <a:srgbClr val="CA55F9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45" name="Picture 83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1" name="Text Box 84"/>
              <p:cNvSpPr txBox="1">
                <a:spLocks noChangeArrowheads="1"/>
              </p:cNvSpPr>
              <p:nvPr/>
            </p:nvSpPr>
            <p:spPr bwMode="gray">
              <a:xfrm>
                <a:off x="1440" y="274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819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1856614" y="810323"/>
            <a:ext cx="5068887" cy="530225"/>
            <a:chOff x="1269" y="1296"/>
            <a:chExt cx="3193" cy="334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gray">
            <a:xfrm>
              <a:off x="1422" y="129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gray">
            <a:xfrm>
              <a:off x="1525" y="1342"/>
              <a:ext cx="293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rgbClr val="000000"/>
                  </a:solidFill>
                  <a:latin typeface="Arial Black" panose="020B0A04020102020204" pitchFamily="34" charset="0"/>
                </a:rPr>
                <a:t>Внутреннее наставничество</a:t>
              </a:r>
              <a:endParaRPr lang="en-US" sz="2000" dirty="0">
                <a:solidFill>
                  <a:srgbClr val="00000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8" name="Group 56"/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10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3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" name="Text Box 61"/>
              <p:cNvSpPr txBox="1">
                <a:spLocks noChangeArrowheads="1"/>
              </p:cNvSpPr>
              <p:nvPr/>
            </p:nvSpPr>
            <p:spPr bwMode="gray">
              <a:xfrm>
                <a:off x="1441" y="129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1</a:t>
                </a:r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812800" y="1494971"/>
            <a:ext cx="7460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основано на непрерывном профессиональном  развитии</a:t>
            </a:r>
            <a:r>
              <a:rPr lang="ru-RU" dirty="0"/>
              <a:t>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19472" y="2498925"/>
            <a:ext cx="4093029" cy="78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87986" y="2566411"/>
            <a:ext cx="35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Методические сессии и семинары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4594257" y="2635576"/>
            <a:ext cx="1045029" cy="50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19472" y="3491080"/>
            <a:ext cx="4093029" cy="9908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687986" y="3569674"/>
            <a:ext cx="355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Зарубежные стажировки руководителя лицея и лицейских команд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21" name="Стрелка вправо 20"/>
          <p:cNvSpPr/>
          <p:nvPr/>
        </p:nvSpPr>
        <p:spPr>
          <a:xfrm rot="5400000">
            <a:off x="2133094" y="4541041"/>
            <a:ext cx="569919" cy="50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415" y="5068049"/>
            <a:ext cx="2412514" cy="1807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50" y="5097078"/>
            <a:ext cx="2430804" cy="177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468" y="3384697"/>
            <a:ext cx="1991326" cy="156467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042" y="2295725"/>
            <a:ext cx="2066496" cy="154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9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472</TotalTime>
  <Words>785</Words>
  <Application>Microsoft Office PowerPoint</Application>
  <PresentationFormat>Экран (4:3)</PresentationFormat>
  <Paragraphs>175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1" baseType="lpstr">
      <vt:lpstr>Arial</vt:lpstr>
      <vt:lpstr>Arial Black</vt:lpstr>
      <vt:lpstr>Arial Narrow</vt:lpstr>
      <vt:lpstr>Bookman Old Style</vt:lpstr>
      <vt:lpstr>Calibri</vt:lpstr>
      <vt:lpstr>Calibri Light</vt:lpstr>
      <vt:lpstr>Franklin Gothic Demi</vt:lpstr>
      <vt:lpstr>Georgia</vt:lpstr>
      <vt:lpstr>Segoe Print</vt:lpstr>
      <vt:lpstr>Times New Roman</vt:lpstr>
      <vt:lpstr>Wingdings</vt:lpstr>
      <vt:lpstr>Office Theme</vt:lpstr>
      <vt:lpstr>4D наставничество как ресурс инновационного развития</vt:lpstr>
      <vt:lpstr>Презентация PowerPoint</vt:lpstr>
      <vt:lpstr>Презентация PowerPoint</vt:lpstr>
      <vt:lpstr>Презентация PowerPoint</vt:lpstr>
      <vt:lpstr>Презентация PowerPoint</vt:lpstr>
      <vt:lpstr>Мы стали РЕСУРСОМ для:</vt:lpstr>
      <vt:lpstr>Чем мы отличаемся от других образовательных организаций?</vt:lpstr>
      <vt:lpstr>Система наставничества  в Лицее №146 развивается в формате 4Д: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user</cp:lastModifiedBy>
  <cp:revision>82</cp:revision>
  <dcterms:created xsi:type="dcterms:W3CDTF">2016-11-18T14:12:19Z</dcterms:created>
  <dcterms:modified xsi:type="dcterms:W3CDTF">2019-10-24T18:16:33Z</dcterms:modified>
</cp:coreProperties>
</file>