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93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6" r:id="rId14"/>
    <p:sldId id="277" r:id="rId15"/>
    <p:sldId id="279" r:id="rId16"/>
    <p:sldId id="280" r:id="rId17"/>
    <p:sldId id="281" r:id="rId18"/>
    <p:sldId id="284" r:id="rId19"/>
    <p:sldId id="308" r:id="rId20"/>
    <p:sldId id="309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924A-D5F1-4B08-A8C9-C94AB5A3D8B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BCD6-D482-4C11-BF69-290C4B668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0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BCD6-D482-4C11-BF69-290C4B6688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6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mentor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68580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5800" b="1" dirty="0" smtClean="0">
                <a:cs typeface="Aharoni" pitchFamily="2" charset="-79"/>
              </a:rPr>
              <a:t>    Стратегии</a:t>
            </a:r>
            <a:r>
              <a:rPr lang="ru-RU" sz="5800" b="1" dirty="0">
                <a:cs typeface="Aharoni" pitchFamily="2" charset="-79"/>
              </a:rPr>
              <a:t>, формы и приемы </a:t>
            </a:r>
            <a:r>
              <a:rPr lang="ru-RU" sz="5800" b="1" dirty="0" smtClean="0">
                <a:cs typeface="Aharoni" pitchFamily="2" charset="-79"/>
              </a:rPr>
              <a:t>       наставничества:</a:t>
            </a:r>
          </a:p>
          <a:p>
            <a:pPr algn="ctr"/>
            <a:r>
              <a:rPr lang="ru-RU" sz="5800" b="1" dirty="0" smtClean="0">
                <a:cs typeface="Aharoni" pitchFamily="2" charset="-79"/>
              </a:rPr>
              <a:t> международный </a:t>
            </a:r>
            <a:r>
              <a:rPr lang="ru-RU" sz="5800" b="1" dirty="0">
                <a:cs typeface="Aharoni" pitchFamily="2" charset="-79"/>
              </a:rPr>
              <a:t>и региональный опыт</a:t>
            </a:r>
            <a:endParaRPr lang="ru-RU" sz="5800" dirty="0">
              <a:cs typeface="Aharoni" pitchFamily="2" charset="-79"/>
            </a:endParaRPr>
          </a:p>
          <a:p>
            <a:endParaRPr lang="ru-RU" sz="4500" dirty="0" smtClean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 smtClean="0">
              <a:cs typeface="Aharoni" pitchFamily="2" charset="-79"/>
            </a:endParaRPr>
          </a:p>
          <a:p>
            <a:pPr algn="r"/>
            <a:endParaRPr lang="ru-RU" dirty="0">
              <a:cs typeface="Aharoni" pitchFamily="2" charset="-79"/>
            </a:endParaRPr>
          </a:p>
          <a:p>
            <a:pPr algn="r"/>
            <a:endParaRPr lang="ru-RU" dirty="0">
              <a:cs typeface="Aharoni" pitchFamily="2" charset="-79"/>
            </a:endParaRPr>
          </a:p>
          <a:p>
            <a:pPr algn="r"/>
            <a:endParaRPr lang="ru-RU" dirty="0">
              <a:cs typeface="Aharoni" pitchFamily="2" charset="-79"/>
            </a:endParaRPr>
          </a:p>
          <a:p>
            <a:pPr algn="r"/>
            <a:endParaRPr lang="ru-RU" sz="3100" dirty="0">
              <a:cs typeface="Aharoni" pitchFamily="2" charset="-79"/>
            </a:endParaRPr>
          </a:p>
          <a:p>
            <a:pPr algn="r"/>
            <a:r>
              <a:rPr lang="ru-RU" sz="4200" dirty="0" smtClean="0">
                <a:cs typeface="Aharoni" pitchFamily="2" charset="-79"/>
              </a:rPr>
              <a:t>Диляра </a:t>
            </a:r>
            <a:r>
              <a:rPr lang="ru-RU" sz="4200" dirty="0">
                <a:cs typeface="Aharoni" pitchFamily="2" charset="-79"/>
              </a:rPr>
              <a:t>Мансуровна </a:t>
            </a:r>
            <a:r>
              <a:rPr lang="ru-RU" sz="4200" dirty="0" smtClean="0">
                <a:cs typeface="Aharoni" pitchFamily="2" charset="-79"/>
              </a:rPr>
              <a:t>Шакирова</a:t>
            </a:r>
          </a:p>
          <a:p>
            <a:pPr algn="r"/>
            <a:r>
              <a:rPr lang="ru-RU" sz="4200" dirty="0" smtClean="0">
                <a:cs typeface="Aharoni" pitchFamily="2" charset="-79"/>
              </a:rPr>
              <a:t>Институт развития образования РТ</a:t>
            </a:r>
          </a:p>
          <a:p>
            <a:pPr algn="r"/>
            <a:r>
              <a:rPr lang="ru-RU" sz="4200" dirty="0" smtClean="0">
                <a:cs typeface="Aharoni" pitchFamily="2" charset="-79"/>
              </a:rPr>
              <a:t>Разина </a:t>
            </a:r>
            <a:r>
              <a:rPr lang="ru-RU" sz="4200" dirty="0" err="1" smtClean="0">
                <a:cs typeface="Aharoni" pitchFamily="2" charset="-79"/>
              </a:rPr>
              <a:t>Рамазановна</a:t>
            </a:r>
            <a:r>
              <a:rPr lang="ru-RU" sz="4200" dirty="0" smtClean="0">
                <a:cs typeface="Aharoni" pitchFamily="2" charset="-79"/>
              </a:rPr>
              <a:t> </a:t>
            </a:r>
            <a:r>
              <a:rPr lang="ru-RU" sz="4200" dirty="0" err="1" smtClean="0">
                <a:cs typeface="Aharoni" pitchFamily="2" charset="-79"/>
              </a:rPr>
              <a:t>Нигматуллина</a:t>
            </a:r>
            <a:endParaRPr lang="ru-RU" sz="4200" dirty="0">
              <a:cs typeface="Aharoni" pitchFamily="2" charset="-79"/>
            </a:endParaRPr>
          </a:p>
          <a:p>
            <a:pPr algn="r"/>
            <a:r>
              <a:rPr lang="ru-RU" sz="4200" dirty="0">
                <a:cs typeface="Aharoni" pitchFamily="2" charset="-79"/>
              </a:rPr>
              <a:t>Казанский университет талантов 2.0</a:t>
            </a:r>
          </a:p>
          <a:p>
            <a:pPr algn="r"/>
            <a:r>
              <a:rPr lang="ru-RU" dirty="0" smtClean="0">
                <a:cs typeface="Aharoni" pitchFamily="2" charset="-79"/>
              </a:rPr>
              <a:t> </a:t>
            </a:r>
            <a:endParaRPr lang="ru-RU" dirty="0">
              <a:cs typeface="Aharoni" pitchFamily="2" charset="-79"/>
            </a:endParaRPr>
          </a:p>
          <a:p>
            <a:pPr algn="r"/>
            <a:endParaRPr lang="ru-RU" dirty="0"/>
          </a:p>
          <a:p>
            <a:r>
              <a:rPr lang="ru-RU" dirty="0"/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9087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669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3200" b="1" dirty="0">
                <a:solidFill>
                  <a:srgbClr val="FF0000"/>
                </a:solidFill>
              </a:rPr>
              <a:t>стратегии, формы и приемы </a:t>
            </a:r>
            <a:r>
              <a:rPr lang="ru-RU" sz="3200" b="1" dirty="0" smtClean="0">
                <a:solidFill>
                  <a:srgbClr val="FF0000"/>
                </a:solidFill>
              </a:rPr>
              <a:t>наставничества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Первое условие </a:t>
            </a:r>
            <a:r>
              <a:rPr lang="ru-RU" sz="2800" i="1" dirty="0"/>
              <a:t>– </a:t>
            </a:r>
            <a:r>
              <a:rPr lang="ru-RU" sz="2800" dirty="0"/>
              <a:t>наличие целостной динамичной стратегии развития организации, понятной всем сотрудникам, педагогам и </a:t>
            </a:r>
            <a:r>
              <a:rPr lang="ru-RU" sz="2800" dirty="0" smtClean="0"/>
              <a:t>молодежи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Суть </a:t>
            </a:r>
            <a:r>
              <a:rPr lang="ru-RU" sz="2800" i="1" dirty="0">
                <a:solidFill>
                  <a:srgbClr val="FF0000"/>
                </a:solidFill>
              </a:rPr>
              <a:t>стратегического наставничества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в том, что происходит не только развитие </a:t>
            </a:r>
            <a:r>
              <a:rPr lang="ru-RU" sz="2800" dirty="0" smtClean="0"/>
              <a:t>каждого нового </a:t>
            </a:r>
            <a:r>
              <a:rPr lang="ru-RU" sz="2800" dirty="0"/>
              <a:t>сотрудника, педагога, </a:t>
            </a:r>
            <a:r>
              <a:rPr lang="ru-RU" sz="2800" dirty="0" smtClean="0"/>
              <a:t>но </a:t>
            </a:r>
            <a:r>
              <a:rPr lang="ru-RU" sz="2800" dirty="0"/>
              <a:t>развитие организации и типов </a:t>
            </a:r>
            <a:r>
              <a:rPr lang="ru-RU" sz="2800" dirty="0" smtClean="0"/>
              <a:t>коммуникации в целом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</p:txBody>
      </p:sp>
      <p:pic>
        <p:nvPicPr>
          <p:cNvPr id="4" name="Рисунок 3" descr="C:\Users\admin\Desktop\загруженное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060695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6264696"/>
          </a:xfrm>
        </p:spPr>
        <p:txBody>
          <a:bodyPr/>
          <a:lstStyle/>
          <a:p>
            <a:pPr algn="just"/>
            <a:endParaRPr lang="ru-RU" sz="2800" b="1" i="1" dirty="0" smtClean="0">
              <a:cs typeface="Aharoni" pitchFamily="2" charset="-79"/>
            </a:endParaRPr>
          </a:p>
          <a:p>
            <a:pPr algn="just"/>
            <a:r>
              <a:rPr lang="ru-RU" sz="2800" b="1" i="1" dirty="0"/>
              <a:t>Второе условие </a:t>
            </a:r>
            <a:r>
              <a:rPr lang="ru-RU" sz="2800" i="1" dirty="0"/>
              <a:t>–</a:t>
            </a:r>
            <a:r>
              <a:rPr lang="ru-RU" sz="2800" dirty="0"/>
              <a:t> наличие обратной связи между подопечным, наставником, руководством и коллективом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endParaRPr lang="ru-RU" sz="2800" b="1" i="1" dirty="0" smtClean="0">
              <a:cs typeface="Aharoni" pitchFamily="2" charset="-79"/>
            </a:endParaRPr>
          </a:p>
          <a:p>
            <a:pPr algn="just"/>
            <a:r>
              <a:rPr lang="ru-RU" sz="2800" b="1" i="1" dirty="0" smtClean="0">
                <a:cs typeface="Aharoni" pitchFamily="2" charset="-79"/>
              </a:rPr>
              <a:t>Третье </a:t>
            </a:r>
            <a:r>
              <a:rPr lang="ru-RU" sz="2800" b="1" i="1" dirty="0">
                <a:cs typeface="Aharoni" pitchFamily="2" charset="-79"/>
              </a:rPr>
              <a:t>условие </a:t>
            </a:r>
            <a:r>
              <a:rPr lang="ru-RU" sz="2800" i="1" dirty="0">
                <a:cs typeface="Aharoni" pitchFamily="2" charset="-79"/>
              </a:rPr>
              <a:t>–</a:t>
            </a:r>
            <a:r>
              <a:rPr lang="ru-RU" sz="2800" dirty="0">
                <a:cs typeface="Aharoni" pitchFamily="2" charset="-79"/>
              </a:rPr>
              <a:t> выбор ответственного за реализацию системы наставничества, определение внутренних и внешних наставников, </a:t>
            </a:r>
            <a:r>
              <a:rPr lang="ru-RU" sz="2800" dirty="0" smtClean="0">
                <a:cs typeface="Aharoni" pitchFamily="2" charset="-79"/>
              </a:rPr>
              <a:t>оценка </a:t>
            </a:r>
            <a:r>
              <a:rPr lang="ru-RU" sz="2800" dirty="0">
                <a:cs typeface="Aharoni" pitchFamily="2" charset="-79"/>
              </a:rPr>
              <a:t>эффективности и </a:t>
            </a:r>
            <a:r>
              <a:rPr lang="ru-RU" sz="2800" dirty="0" smtClean="0">
                <a:cs typeface="Aharoni" pitchFamily="2" charset="-79"/>
              </a:rPr>
              <a:t>коррекция </a:t>
            </a:r>
            <a:r>
              <a:rPr lang="ru-RU" sz="2800" dirty="0">
                <a:cs typeface="Aharoni" pitchFamily="2" charset="-79"/>
              </a:rPr>
              <a:t>всех процессов.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1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7334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Опыт Германии – законодательное закрепление наставничества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28343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cs typeface="Aharoni" pitchFamily="2" charset="-79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cs typeface="Aharoni" pitchFamily="2" charset="-79"/>
              </a:rPr>
              <a:t>Особенности</a:t>
            </a:r>
            <a:r>
              <a:rPr lang="ru-RU" sz="2600" b="1" dirty="0">
                <a:cs typeface="Aharoni" pitchFamily="2" charset="-79"/>
              </a:rPr>
              <a:t>:</a:t>
            </a:r>
            <a:r>
              <a:rPr lang="ru-RU" sz="2600" dirty="0">
                <a:cs typeface="Aharoni" pitchFamily="2" charset="-79"/>
              </a:rPr>
              <a:t> наставничество начинается в процессе учебы (4 года теории+2 года практики). Совместно работают преподаватель ВУЗа, наставник в школе и студент. </a:t>
            </a:r>
            <a:r>
              <a:rPr lang="ru-RU" sz="2600" dirty="0" err="1">
                <a:cs typeface="Aharoni" pitchFamily="2" charset="-79"/>
              </a:rPr>
              <a:t>Гос.экзамены</a:t>
            </a:r>
            <a:r>
              <a:rPr lang="ru-RU" sz="2600" dirty="0">
                <a:cs typeface="Aharoni" pitchFamily="2" charset="-79"/>
              </a:rPr>
              <a:t> сдаются после 4-х лет и после 2-х лет с участием наставника.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cs typeface="Aharoni" pitchFamily="2" charset="-79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cs typeface="Aharoni" pitchFamily="2" charset="-79"/>
              </a:rPr>
              <a:t>В Германии особое внимание уделяется  </a:t>
            </a:r>
            <a:r>
              <a:rPr lang="ru-RU" sz="2600" b="1" dirty="0">
                <a:cs typeface="Aharoni" pitchFamily="2" charset="-79"/>
              </a:rPr>
              <a:t>психологической совместимости наставника и </a:t>
            </a:r>
            <a:r>
              <a:rPr lang="ru-RU" sz="2600" b="1" dirty="0" smtClean="0">
                <a:cs typeface="Aharoni" pitchFamily="2" charset="-79"/>
              </a:rPr>
              <a:t>стажера,</a:t>
            </a:r>
            <a:r>
              <a:rPr lang="ru-RU" sz="2600" dirty="0" smtClean="0">
                <a:cs typeface="Aharoni" pitchFamily="2" charset="-79"/>
              </a:rPr>
              <a:t> </a:t>
            </a:r>
            <a:r>
              <a:rPr lang="ru-RU" sz="2600" b="1" dirty="0" smtClean="0">
                <a:cs typeface="Aharoni" pitchFamily="2" charset="-79"/>
              </a:rPr>
              <a:t>консультированию </a:t>
            </a:r>
            <a:r>
              <a:rPr lang="ru-RU" sz="2600" b="1" dirty="0">
                <a:cs typeface="Aharoni" pitchFamily="2" charset="-79"/>
              </a:rPr>
              <a:t>и </a:t>
            </a:r>
            <a:r>
              <a:rPr lang="ru-RU" sz="2600" b="1" dirty="0" smtClean="0">
                <a:cs typeface="Aharoni" pitchFamily="2" charset="-79"/>
              </a:rPr>
              <a:t>оцениванию</a:t>
            </a:r>
            <a:r>
              <a:rPr lang="ru-RU" sz="2600" dirty="0" smtClean="0">
                <a:cs typeface="Aharoni" pitchFamily="2" charset="-79"/>
              </a:rPr>
              <a:t>.</a:t>
            </a:r>
            <a:endParaRPr lang="ru-RU" sz="2600" dirty="0">
              <a:cs typeface="Aharoni" pitchFamily="2" charset="-79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cs typeface="Aharoni" pitchFamily="2" charset="-79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cs typeface="Aharoni" pitchFamily="2" charset="-79"/>
              </a:rPr>
              <a:t>По-особому решаются вопросы и заработной платы наставников, имеется ежемесячная надбавка.</a:t>
            </a:r>
          </a:p>
        </p:txBody>
      </p:sp>
    </p:spTree>
    <p:extLst>
      <p:ext uri="{BB962C8B-B14F-4D97-AF65-F5344CB8AC3E}">
        <p14:creationId xmlns:p14="http://schemas.microsoft.com/office/powerpoint/2010/main" val="26050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0670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В </a:t>
            </a:r>
            <a:r>
              <a:rPr lang="ru-RU" sz="2800" b="1" dirty="0"/>
              <a:t>Скандинавских странах</a:t>
            </a:r>
            <a:r>
              <a:rPr lang="ru-RU" sz="2800" dirty="0"/>
              <a:t> наставничество является одним из инструментов </a:t>
            </a:r>
            <a:r>
              <a:rPr lang="ru-RU" sz="2800" b="1" dirty="0"/>
              <a:t>инклюзивного образования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В  </a:t>
            </a:r>
            <a:r>
              <a:rPr lang="ru-RU" sz="2800" b="1" dirty="0"/>
              <a:t>Швеции</a:t>
            </a:r>
            <a:r>
              <a:rPr lang="ru-RU" sz="2800" dirty="0"/>
              <a:t> функции наставников сводятся к </a:t>
            </a:r>
            <a:r>
              <a:rPr lang="ru-RU" sz="2800" b="1" dirty="0"/>
              <a:t>«</a:t>
            </a:r>
            <a:r>
              <a:rPr lang="ru-RU" sz="2800" b="1" dirty="0" err="1"/>
              <a:t>супервизии</a:t>
            </a:r>
            <a:r>
              <a:rPr lang="ru-RU" sz="2800" b="1" dirty="0"/>
              <a:t> учителей на их рабочем месте</a:t>
            </a:r>
            <a:r>
              <a:rPr lang="ru-RU" sz="2800" dirty="0"/>
              <a:t>, а также к организации в школах специальной педагогической </a:t>
            </a:r>
            <a:r>
              <a:rPr lang="ru-RU" sz="2800" dirty="0" smtClean="0"/>
              <a:t>команды</a:t>
            </a:r>
            <a:r>
              <a:rPr lang="ru-RU" sz="2800" dirty="0"/>
              <a:t> </a:t>
            </a:r>
            <a:r>
              <a:rPr lang="ru-RU" sz="2800" dirty="0" smtClean="0"/>
              <a:t>для поддержки детей</a:t>
            </a:r>
          </a:p>
          <a:p>
            <a:pPr marL="45720" indent="0">
              <a:buNone/>
            </a:pPr>
            <a:r>
              <a:rPr lang="ru-RU" sz="2800" b="1" dirty="0"/>
              <a:t>Япония, Корея, Нидерланды, </a:t>
            </a:r>
            <a:r>
              <a:rPr lang="ru-RU" sz="2800" b="1" dirty="0" smtClean="0"/>
              <a:t>Франция: </a:t>
            </a:r>
            <a:r>
              <a:rPr lang="ru-RU" sz="2800" dirty="0" smtClean="0"/>
              <a:t>с </a:t>
            </a:r>
            <a:r>
              <a:rPr lang="ru-RU" sz="2800" dirty="0"/>
              <a:t>молодыми учителями работают команды сотрудников, как дополнение к работе наставника. </a:t>
            </a: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3" name="Рисунок 2" descr="ÐÐ°ÑÑÐ¸Ð½ÐºÐ¸ Ð¿Ð¾ Ð·Ð°Ð¿ÑÐ¾ÑÑ ÐºÐ°ÑÑÐ¸Ð½ÐºÐ¸ ÑÐ¿Ð¾Ð½ÑÐºÐ¾Ð³Ð¾ ÑÑÐ¸ÑÐµ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2679700" cy="171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5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В </a:t>
            </a:r>
            <a:r>
              <a:rPr lang="ru-RU" sz="2800" b="1" dirty="0"/>
              <a:t>Японии</a:t>
            </a:r>
            <a:r>
              <a:rPr lang="ru-RU" sz="2800" dirty="0"/>
              <a:t> в команду включается предметный </a:t>
            </a:r>
            <a:r>
              <a:rPr lang="ru-RU" sz="2800" dirty="0" smtClean="0"/>
              <a:t>специалист</a:t>
            </a:r>
            <a:endParaRPr lang="ru-R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В</a:t>
            </a:r>
            <a:r>
              <a:rPr lang="ru-RU" sz="2800" b="1" dirty="0" smtClean="0"/>
              <a:t> Корее</a:t>
            </a:r>
            <a:r>
              <a:rPr lang="ru-RU" sz="2800" dirty="0" smtClean="0"/>
              <a:t> – опытные коллеги, директор и его заместитель</a:t>
            </a:r>
            <a:endParaRPr lang="ru-R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Во </a:t>
            </a:r>
            <a:r>
              <a:rPr lang="ru-RU" sz="2800" b="1" dirty="0"/>
              <a:t>Франции</a:t>
            </a:r>
            <a:r>
              <a:rPr lang="ru-RU" sz="2800" dirty="0"/>
              <a:t> – опытный учитель и советник педагогического </a:t>
            </a:r>
            <a:r>
              <a:rPr lang="ru-RU" sz="2800" dirty="0" smtClean="0"/>
              <a:t>инспектората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В </a:t>
            </a:r>
            <a:r>
              <a:rPr lang="ru-RU" sz="2800" b="1" dirty="0"/>
              <a:t>Нидерландах</a:t>
            </a:r>
            <a:r>
              <a:rPr lang="ru-RU" sz="2800" dirty="0"/>
              <a:t> – </a:t>
            </a:r>
            <a:r>
              <a:rPr lang="ru-RU" sz="2800" dirty="0" err="1"/>
              <a:t>тьютор</a:t>
            </a:r>
            <a:r>
              <a:rPr lang="ru-RU" sz="2800" dirty="0"/>
              <a:t> со стороны вуза и ментор со стороны образовательной организации. </a:t>
            </a:r>
          </a:p>
        </p:txBody>
      </p:sp>
      <p:pic>
        <p:nvPicPr>
          <p:cNvPr id="4" name="Рисунок 3" descr="ÐÐ°ÑÑÐ¸Ð½ÐºÐ¸ Ð¿Ð¾ Ð·Ð°Ð¿ÑÐ¾ÑÑ ÐºÐ°ÑÑÐ¸Ð½ÐºÐ¸ ÑÑÑÑÐ¾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6" y="5369560"/>
            <a:ext cx="2860040" cy="148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8377" y="-609"/>
            <a:ext cx="9144000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В </a:t>
            </a:r>
            <a:r>
              <a:rPr lang="ru-RU" sz="2800" b="1" dirty="0"/>
              <a:t>США</a:t>
            </a:r>
            <a:r>
              <a:rPr lang="ru-RU" sz="2800" dirty="0"/>
              <a:t> существуют налаженные социальные механизмы определения круга </a:t>
            </a:r>
            <a:r>
              <a:rPr lang="ru-RU" sz="2800" dirty="0" smtClean="0"/>
              <a:t>наставников в особенности для одаренной молодежи</a:t>
            </a:r>
          </a:p>
          <a:p>
            <a:pPr marL="45720" indent="0">
              <a:buNone/>
            </a:pPr>
            <a:r>
              <a:rPr lang="ru-RU" sz="2800" b="1" dirty="0" smtClean="0"/>
              <a:t>Риски</a:t>
            </a:r>
            <a:r>
              <a:rPr lang="ru-RU" sz="2800" b="1" dirty="0"/>
              <a:t>:</a:t>
            </a:r>
            <a:r>
              <a:rPr lang="ru-RU" sz="2800" dirty="0"/>
              <a:t> могут возникнуть принципиальные расхождения в интерпретации предметов или в особенностях воспитания и жизненной позиции, </a:t>
            </a:r>
            <a:r>
              <a:rPr lang="ru-RU" sz="2800" dirty="0" smtClean="0"/>
              <a:t>во взглядах </a:t>
            </a:r>
            <a:r>
              <a:rPr lang="ru-RU" sz="2800" dirty="0"/>
              <a:t>между </a:t>
            </a:r>
            <a:r>
              <a:rPr lang="ru-RU" sz="2800" dirty="0" smtClean="0"/>
              <a:t> </a:t>
            </a:r>
            <a:r>
              <a:rPr lang="ru-RU" sz="2800" dirty="0"/>
              <a:t>учителем и наставником. Для предотвращения рисков особое значение приобретает отбор и подготовка наставников.</a:t>
            </a:r>
          </a:p>
        </p:txBody>
      </p:sp>
      <p:pic>
        <p:nvPicPr>
          <p:cNvPr id="4" name="Рисунок 3" descr="ÐÐ°ÑÑÐ¸Ð½ÐºÐ¸ Ð¿Ð¾ Ð·Ð°Ð¿ÑÐ¾ÑÑ ÐºÐ°ÑÑÐ¸Ð½ÐºÐ¸ ÑÑÑÑÐ¾ÑÐ° ÑÑ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4392488" cy="188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5913" y="260648"/>
            <a:ext cx="8432551" cy="6597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rgbClr val="FF0000"/>
                </a:solidFill>
              </a:rPr>
              <a:t>Инновационные </a:t>
            </a:r>
            <a:r>
              <a:rPr lang="ru-RU" sz="2800" b="1" dirty="0">
                <a:solidFill>
                  <a:srgbClr val="FF0000"/>
                </a:solidFill>
              </a:rPr>
              <a:t>формы наставничества</a:t>
            </a:r>
            <a:endParaRPr lang="ru-RU" sz="2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3200" b="1" i="1" dirty="0"/>
              <a:t>Индивидуальное </a:t>
            </a:r>
            <a:r>
              <a:rPr lang="ru-RU" sz="3200" b="1" i="1" dirty="0" smtClean="0"/>
              <a:t>наставничество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Проводник -  </a:t>
            </a:r>
            <a:r>
              <a:rPr lang="ru-RU" sz="2800" dirty="0" smtClean="0"/>
              <a:t>поддержка </a:t>
            </a:r>
            <a:r>
              <a:rPr lang="ru-RU" sz="2800" dirty="0"/>
              <a:t>в профессиональном становлении молодого </a:t>
            </a:r>
            <a:r>
              <a:rPr lang="ru-RU" sz="2800" dirty="0" smtClean="0"/>
              <a:t>учителя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Защитник интересов</a:t>
            </a:r>
            <a:r>
              <a:rPr lang="ru-RU" sz="2800" b="1" dirty="0"/>
              <a:t> -</a:t>
            </a:r>
            <a:r>
              <a:rPr lang="ru-RU" sz="2800" dirty="0"/>
              <a:t> </a:t>
            </a:r>
            <a:r>
              <a:rPr lang="ru-RU" sz="2800" dirty="0" smtClean="0"/>
              <a:t> разрешение </a:t>
            </a:r>
            <a:r>
              <a:rPr lang="ru-RU" sz="2800" dirty="0"/>
              <a:t>конфликтных </a:t>
            </a:r>
            <a:r>
              <a:rPr lang="ru-RU" sz="2800" dirty="0" smtClean="0"/>
              <a:t>ситуаций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Кумир </a:t>
            </a:r>
            <a:r>
              <a:rPr lang="ru-RU" sz="2800" dirty="0"/>
              <a:t>- пример для </a:t>
            </a:r>
            <a:r>
              <a:rPr lang="ru-RU" sz="2800" dirty="0" smtClean="0"/>
              <a:t>подражания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Консультант</a:t>
            </a:r>
            <a:r>
              <a:rPr lang="ru-RU" sz="2800" b="1" dirty="0" smtClean="0"/>
              <a:t> </a:t>
            </a:r>
            <a:r>
              <a:rPr lang="ru-RU" sz="2800" b="1" dirty="0"/>
              <a:t>-</a:t>
            </a:r>
            <a:r>
              <a:rPr lang="ru-RU" sz="2800" dirty="0"/>
              <a:t> реализует функцию </a:t>
            </a:r>
            <a:r>
              <a:rPr lang="ru-RU" sz="2800" dirty="0" smtClean="0"/>
              <a:t>поддержки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Контролер</a:t>
            </a:r>
            <a:r>
              <a:rPr lang="ru-RU" sz="2800" b="1" dirty="0" smtClean="0"/>
              <a:t> </a:t>
            </a:r>
            <a:r>
              <a:rPr lang="ru-RU" sz="2800" b="1" dirty="0"/>
              <a:t>-</a:t>
            </a:r>
            <a:r>
              <a:rPr lang="ru-RU" sz="2800" dirty="0"/>
              <a:t> </a:t>
            </a:r>
            <a:r>
              <a:rPr lang="ru-RU" sz="2800" dirty="0" smtClean="0"/>
              <a:t>делится </a:t>
            </a:r>
            <a:r>
              <a:rPr lang="ru-RU" sz="2800" dirty="0"/>
              <a:t>опытом рациональной организации </a:t>
            </a:r>
            <a:r>
              <a:rPr lang="ru-RU" sz="2800" dirty="0" smtClean="0"/>
              <a:t>процесса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66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Функции наставников в системе США </a:t>
            </a:r>
          </a:p>
          <a:p>
            <a:pPr marL="45720" indent="0">
              <a:buNone/>
            </a:pPr>
            <a:endParaRPr lang="ru-RU" sz="2800" b="1" dirty="0" smtClean="0"/>
          </a:p>
          <a:p>
            <a:r>
              <a:rPr lang="ru-RU" sz="2800" dirty="0" smtClean="0"/>
              <a:t>Развитие </a:t>
            </a:r>
            <a:r>
              <a:rPr lang="ru-RU" sz="2800" dirty="0"/>
              <a:t>навыков исследования и проектной </a:t>
            </a:r>
            <a:r>
              <a:rPr lang="ru-RU" sz="2800" dirty="0" smtClean="0"/>
              <a:t>деятельности</a:t>
            </a:r>
            <a:endParaRPr lang="ru-RU" sz="2800" dirty="0"/>
          </a:p>
          <a:p>
            <a:r>
              <a:rPr lang="ru-RU" sz="2800" dirty="0" smtClean="0"/>
              <a:t>Дистанционные </a:t>
            </a:r>
            <a:r>
              <a:rPr lang="ru-RU" sz="2800" dirty="0"/>
              <a:t>углубленные занятия с детьми из отдаленных  </a:t>
            </a:r>
            <a:r>
              <a:rPr lang="ru-RU" sz="2800" dirty="0" smtClean="0"/>
              <a:t>районов</a:t>
            </a:r>
            <a:endParaRPr lang="ru-RU" sz="2800" dirty="0"/>
          </a:p>
          <a:p>
            <a:r>
              <a:rPr lang="ru-RU" sz="2800" dirty="0" smtClean="0"/>
              <a:t>Развитие </a:t>
            </a:r>
            <a:r>
              <a:rPr lang="ru-RU" sz="2800" dirty="0"/>
              <a:t>специальных навыков мышления, критического чтения и письма, </a:t>
            </a:r>
            <a:r>
              <a:rPr lang="ru-RU" sz="2800" dirty="0" smtClean="0"/>
              <a:t>составление </a:t>
            </a:r>
            <a:r>
              <a:rPr lang="ru-RU" sz="2800" dirty="0"/>
              <a:t>смысловых </a:t>
            </a:r>
            <a:r>
              <a:rPr lang="ru-RU" sz="2800" dirty="0" smtClean="0"/>
              <a:t>эссе</a:t>
            </a:r>
            <a:endParaRPr lang="ru-RU" sz="2800" dirty="0"/>
          </a:p>
          <a:p>
            <a:r>
              <a:rPr lang="ru-RU" sz="2800" dirty="0" smtClean="0"/>
              <a:t>Пользование </a:t>
            </a:r>
            <a:r>
              <a:rPr lang="ru-RU" sz="2800" dirty="0"/>
              <a:t>электронной и традиционной </a:t>
            </a:r>
            <a:r>
              <a:rPr lang="ru-RU" sz="2800" dirty="0" smtClean="0"/>
              <a:t>библиотекой</a:t>
            </a:r>
            <a:endParaRPr lang="ru-RU" sz="2800" dirty="0"/>
          </a:p>
          <a:p>
            <a:r>
              <a:rPr lang="ru-RU" sz="2800" dirty="0" smtClean="0"/>
              <a:t>Улучшение </a:t>
            </a:r>
            <a:r>
              <a:rPr lang="ru-RU" sz="2800" dirty="0"/>
              <a:t>социальных отношений и развитие коммуникативных </a:t>
            </a:r>
            <a:r>
              <a:rPr lang="ru-RU" sz="2800" dirty="0" smtClean="0"/>
              <a:t>навыков</a:t>
            </a:r>
            <a:endParaRPr lang="ru-RU" sz="2800" dirty="0"/>
          </a:p>
          <a:p>
            <a:r>
              <a:rPr lang="ru-RU" sz="2800" dirty="0" smtClean="0"/>
              <a:t>Понимание </a:t>
            </a:r>
            <a:r>
              <a:rPr lang="ru-RU" sz="2800" dirty="0"/>
              <a:t>личных проблем и  способов их </a:t>
            </a:r>
            <a:r>
              <a:rPr lang="ru-RU" sz="2800" dirty="0" smtClean="0"/>
              <a:t>решения</a:t>
            </a:r>
            <a:endParaRPr lang="ru-RU" sz="2800" dirty="0"/>
          </a:p>
          <a:p>
            <a:r>
              <a:rPr lang="ru-RU" sz="2800" dirty="0" smtClean="0"/>
              <a:t>Изучение </a:t>
            </a:r>
            <a:r>
              <a:rPr lang="ru-RU" sz="2800" dirty="0"/>
              <a:t>новых областей знаний </a:t>
            </a:r>
            <a:r>
              <a:rPr lang="ru-RU" sz="2800" dirty="0" smtClean="0"/>
              <a:t>будущего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13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08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ru-RU" sz="3200" b="1" i="1" dirty="0"/>
              <a:t>Групповое </a:t>
            </a:r>
            <a:r>
              <a:rPr lang="ru-RU" sz="3200" b="1" i="1" dirty="0" smtClean="0"/>
              <a:t>наставничество  </a:t>
            </a:r>
          </a:p>
          <a:p>
            <a:r>
              <a:rPr lang="ru-RU" sz="3200" dirty="0"/>
              <a:t>создаются группы по три - шесть учащихся, которые встречаются систематически с профессионалами  </a:t>
            </a:r>
            <a:r>
              <a:rPr lang="ru-RU" sz="3200" dirty="0" smtClean="0"/>
              <a:t>в </a:t>
            </a:r>
            <a:r>
              <a:rPr lang="ru-RU" sz="3200" dirty="0"/>
              <a:t>течение нескольких месяцев.</a:t>
            </a:r>
          </a:p>
          <a:p>
            <a:r>
              <a:rPr lang="ru-RU" sz="3200" dirty="0"/>
              <a:t>Подопечный посещает наставника на рабочем месте на плановой основе, </a:t>
            </a:r>
            <a:r>
              <a:rPr lang="ru-RU" sz="3200" dirty="0" smtClean="0"/>
              <a:t>знакомится </a:t>
            </a:r>
            <a:r>
              <a:rPr lang="ru-RU" sz="3200" dirty="0"/>
              <a:t>с  особенностями деятельности,  проблемами и образом </a:t>
            </a:r>
            <a:r>
              <a:rPr lang="ru-RU" sz="3200" dirty="0" smtClean="0"/>
              <a:t>жизни.</a:t>
            </a:r>
          </a:p>
          <a:p>
            <a:r>
              <a:rPr lang="ru-RU" sz="3200" dirty="0" smtClean="0"/>
              <a:t> Часто </a:t>
            </a:r>
            <a:r>
              <a:rPr lang="ru-RU" sz="3200" dirty="0"/>
              <a:t>составляется </a:t>
            </a:r>
            <a:r>
              <a:rPr lang="ru-RU" sz="3200" b="1" dirty="0"/>
              <a:t>формальный план проекта – исследования</a:t>
            </a:r>
            <a:r>
              <a:rPr lang="ru-RU" sz="3200" dirty="0"/>
              <a:t>, в котором учащийся  является полноценным участником.</a:t>
            </a:r>
          </a:p>
          <a:p>
            <a:endParaRPr lang="ru-RU" sz="3000" b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8541566"/>
            <a:ext cx="4572000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Интернет </a:t>
            </a:r>
            <a:r>
              <a:rPr lang="ru-RU" sz="3200" b="1" i="1" dirty="0" smtClean="0"/>
              <a:t>наставничество</a:t>
            </a:r>
          </a:p>
          <a:p>
            <a:endParaRPr lang="ru-RU" sz="3200" b="1" i="1" dirty="0" smtClean="0"/>
          </a:p>
          <a:p>
            <a:r>
              <a:rPr lang="ru-RU" sz="3200" dirty="0" smtClean="0">
                <a:cs typeface="Aharoni" pitchFamily="2" charset="-79"/>
              </a:rPr>
              <a:t>Пример: программа </a:t>
            </a:r>
            <a:r>
              <a:rPr lang="ru-RU" sz="3200" dirty="0">
                <a:cs typeface="Aharoni" pitchFamily="2" charset="-79"/>
              </a:rPr>
              <a:t>виртуального наставничества в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Ursuline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Academy</a:t>
            </a:r>
            <a:r>
              <a:rPr lang="ru-RU" sz="3200" dirty="0">
                <a:cs typeface="Aharoni" pitchFamily="2" charset="-79"/>
              </a:rPr>
              <a:t>, которая  объединяет девушек в возрасте от 14 до 20 лет  с успешными в профессии женщинами во всем мире. </a:t>
            </a:r>
            <a:endParaRPr lang="ru-RU" sz="3200" dirty="0" smtClean="0">
              <a:cs typeface="Aharoni" pitchFamily="2" charset="-79"/>
            </a:endParaRPr>
          </a:p>
          <a:p>
            <a:r>
              <a:rPr lang="ru-RU" sz="3200" dirty="0" smtClean="0">
                <a:cs typeface="Aharoni" pitchFamily="2" charset="-79"/>
              </a:rPr>
              <a:t>Пул </a:t>
            </a:r>
            <a:r>
              <a:rPr lang="ru-RU" sz="3200" dirty="0">
                <a:cs typeface="Aharoni" pitchFamily="2" charset="-79"/>
              </a:rPr>
              <a:t>наставников </a:t>
            </a:r>
            <a:r>
              <a:rPr lang="ru-RU" sz="3200" dirty="0" smtClean="0">
                <a:cs typeface="Aharoni" pitchFamily="2" charset="-79"/>
              </a:rPr>
              <a:t>состоит из </a:t>
            </a:r>
            <a:r>
              <a:rPr lang="ru-RU" sz="3200" dirty="0">
                <a:cs typeface="Aharoni" pitchFamily="2" charset="-79"/>
              </a:rPr>
              <a:t>выпускников Академии, которые распространяли (по электронной почте)  сообщения о проекте наставничества  другим профессиональным женщинам.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568952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Aharoni" pitchFamily="2" charset="-79"/>
              </a:rPr>
              <a:t>С чем связана новая волна интереса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Aharoni" pitchFamily="2" charset="-79"/>
              </a:rPr>
              <a:t>к наставничеству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Aharoni" pitchFamily="2" charset="-79"/>
              </a:rPr>
              <a:t>Связана </a:t>
            </a:r>
            <a:r>
              <a:rPr lang="ru-RU" sz="2800" b="1" dirty="0">
                <a:latin typeface="Times New Roman"/>
                <a:ea typeface="Calibri"/>
                <a:cs typeface="Aharoni" pitchFamily="2" charset="-79"/>
              </a:rPr>
              <a:t>с идеей развития человеческого капитала, интеграцией обучения и воспитания с профессиональным </a:t>
            </a:r>
            <a:r>
              <a:rPr lang="ru-RU" sz="2800" b="1" dirty="0" smtClean="0">
                <a:latin typeface="Times New Roman"/>
                <a:ea typeface="Calibri"/>
                <a:cs typeface="Aharoni" pitchFamily="2" charset="-79"/>
              </a:rPr>
              <a:t>становлением и саморазвитием, </a:t>
            </a:r>
            <a:r>
              <a:rPr lang="ru-RU" sz="2800" b="1" dirty="0">
                <a:latin typeface="Times New Roman"/>
                <a:ea typeface="Calibri"/>
                <a:cs typeface="Aharoni" pitchFamily="2" charset="-79"/>
              </a:rPr>
              <a:t>поиском смыслов в жизни.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 </a:t>
            </a: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При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этом оно</a:t>
            </a:r>
            <a:r>
              <a:rPr lang="ru-RU" sz="2800" dirty="0">
                <a:solidFill>
                  <a:srgbClr val="1F497D"/>
                </a:solidFill>
                <a:latin typeface="Times New Roman"/>
                <a:ea typeface="Calibri"/>
                <a:cs typeface="Aharoni" pitchFamily="2" charset="-79"/>
              </a:rPr>
              <a:t>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выступает как  </a:t>
            </a: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эффективный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способ </a:t>
            </a: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решения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проблем, связанных 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с: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несовершенством системы образования в период многочисленных трансформаций;</a:t>
            </a:r>
            <a:endParaRPr lang="ru-RU" sz="2800" dirty="0">
              <a:latin typeface="Calibri"/>
              <a:ea typeface="Calibri"/>
              <a:cs typeface="Aharoni" pitchFamily="2" charset="-79"/>
            </a:endParaRPr>
          </a:p>
          <a:p>
            <a:pPr marL="45720" indent="0">
              <a:buNone/>
            </a:pPr>
            <a:endParaRPr lang="ru-RU" sz="28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565205" cy="143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1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089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cs typeface="Aharoni" pitchFamily="2" charset="-79"/>
            </a:endParaRPr>
          </a:p>
          <a:p>
            <a:r>
              <a:rPr lang="ru-RU" sz="3600" dirty="0" smtClean="0">
                <a:cs typeface="Aharoni" pitchFamily="2" charset="-79"/>
              </a:rPr>
              <a:t>Электронная </a:t>
            </a:r>
            <a:r>
              <a:rPr lang="ru-RU" sz="3600" dirty="0">
                <a:cs typeface="Aharoni" pitchFamily="2" charset="-79"/>
              </a:rPr>
              <a:t>почта, которая помогает студентам войти в контакт с экспертами </a:t>
            </a:r>
            <a:endParaRPr lang="ru-RU" sz="3600" dirty="0" smtClean="0">
              <a:cs typeface="Aharoni" pitchFamily="2" charset="-79"/>
            </a:endParaRPr>
          </a:p>
          <a:p>
            <a:endParaRPr lang="ru-RU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http</a:t>
            </a:r>
            <a:r>
              <a:rPr lang="ru-RU" sz="3600" dirty="0">
                <a:solidFill>
                  <a:srgbClr val="FF0000"/>
                </a:solidFill>
                <a:cs typeface="Aharoni" pitchFamily="2" charset="-79"/>
              </a:rPr>
              <a:t>://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mentor</a:t>
            </a:r>
            <a:r>
              <a:rPr lang="ru-RU" sz="3600" dirty="0">
                <a:solidFill>
                  <a:srgbClr val="FF0000"/>
                </a:solidFill>
                <a:cs typeface="Aharoni" pitchFamily="2" charset="-79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external</a:t>
            </a:r>
            <a:r>
              <a:rPr lang="ru-RU" sz="3600" dirty="0">
                <a:solidFill>
                  <a:srgbClr val="FF0000"/>
                </a:solidFill>
                <a:cs typeface="Aharoni" pitchFamily="2" charset="-79"/>
              </a:rPr>
              <a:t>.</a:t>
            </a:r>
            <a:r>
              <a:rPr lang="en-US" sz="36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hp</a:t>
            </a:r>
            <a:r>
              <a:rPr lang="ru-RU" sz="3600" dirty="0">
                <a:solidFill>
                  <a:srgbClr val="FF0000"/>
                </a:solidFill>
                <a:cs typeface="Aharoni" pitchFamily="2" charset="-79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</a:t>
            </a:r>
            <a:r>
              <a:rPr lang="ru-RU" sz="36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</a:p>
          <a:p>
            <a:endParaRPr lang="ru-RU" sz="36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3600" dirty="0" smtClean="0">
                <a:cs typeface="Aharoni" pitchFamily="2" charset="-79"/>
              </a:rPr>
              <a:t>Сайт</a:t>
            </a:r>
            <a:r>
              <a:rPr lang="ru-RU" sz="3600" dirty="0">
                <a:cs typeface="Aharoni" pitchFamily="2" charset="-79"/>
              </a:rPr>
              <a:t>, который помогает создавать международную </a:t>
            </a:r>
            <a:r>
              <a:rPr lang="ru-RU" sz="3600" dirty="0" err="1">
                <a:cs typeface="Aharoni" pitchFamily="2" charset="-79"/>
              </a:rPr>
              <a:t>теленаставническую</a:t>
            </a:r>
            <a:r>
              <a:rPr lang="ru-RU" sz="3600" dirty="0">
                <a:cs typeface="Aharoni" pitchFamily="2" charset="-79"/>
              </a:rPr>
              <a:t> сеть </a:t>
            </a:r>
            <a:r>
              <a:rPr lang="ru-RU" sz="3600" dirty="0" smtClean="0">
                <a:cs typeface="Aharoni" pitchFamily="2" charset="-79"/>
              </a:rPr>
              <a:t> </a:t>
            </a:r>
          </a:p>
          <a:p>
            <a:r>
              <a:rPr lang="en-US" sz="36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hlinkClick r:id="rId2"/>
              </a:rPr>
              <a:t>www</a:t>
            </a:r>
            <a:r>
              <a:rPr lang="ru-RU" sz="3600" u="sng" dirty="0">
                <a:solidFill>
                  <a:srgbClr val="FF0000"/>
                </a:solidFill>
                <a:cs typeface="Aharoni" pitchFamily="2" charset="-79"/>
                <a:hlinkClick r:id="rId2"/>
              </a:rPr>
              <a:t>.</a:t>
            </a:r>
            <a:r>
              <a:rPr lang="en-US" sz="3600" u="sng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  <a:hlinkClick r:id="rId2"/>
              </a:rPr>
              <a:t>telementor</a:t>
            </a:r>
            <a:r>
              <a:rPr lang="ru-RU" sz="3600" u="sng" dirty="0">
                <a:solidFill>
                  <a:srgbClr val="FF0000"/>
                </a:solidFill>
                <a:cs typeface="Aharoni" pitchFamily="2" charset="-79"/>
                <a:hlinkClick r:id="rId2"/>
              </a:rPr>
              <a:t>.</a:t>
            </a:r>
            <a:r>
              <a:rPr lang="en-US" sz="360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  <a:hlinkClick r:id="rId2"/>
              </a:rPr>
              <a:t>org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ru-RU" sz="36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4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964488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cs typeface="Aharoni" pitchFamily="2" charset="-79"/>
              </a:rPr>
              <a:t>Реверсивное наставничество</a:t>
            </a:r>
          </a:p>
          <a:p>
            <a:r>
              <a:rPr lang="ru-RU" sz="2800" dirty="0" smtClean="0"/>
              <a:t>Маргарет </a:t>
            </a:r>
            <a:r>
              <a:rPr lang="ru-RU" sz="2800" dirty="0" err="1"/>
              <a:t>Мид</a:t>
            </a:r>
            <a:r>
              <a:rPr lang="ru-RU" sz="2800" dirty="0"/>
              <a:t> выделила три типа культуры </a:t>
            </a:r>
            <a:r>
              <a:rPr lang="ru-RU" sz="2800" dirty="0" err="1"/>
              <a:t>межпоколенных</a:t>
            </a:r>
            <a:r>
              <a:rPr lang="ru-RU" sz="2800" dirty="0"/>
              <a:t> отношений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/>
              <a:t>постфигуративный</a:t>
            </a:r>
            <a:r>
              <a:rPr lang="ru-RU" sz="2400" dirty="0" smtClean="0"/>
              <a:t> </a:t>
            </a:r>
            <a:r>
              <a:rPr lang="ru-RU" sz="2400" dirty="0"/>
              <a:t>тип культуры, где дети учатся, прежде всего, у предыдущего поколения.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/>
              <a:t>кофигуративный</a:t>
            </a:r>
            <a:r>
              <a:rPr lang="ru-RU" sz="2400" dirty="0" smtClean="0"/>
              <a:t> </a:t>
            </a:r>
            <a:r>
              <a:rPr lang="ru-RU" sz="2400" dirty="0"/>
              <a:t>(или </a:t>
            </a:r>
            <a:r>
              <a:rPr lang="ru-RU" sz="2400" dirty="0" err="1"/>
              <a:t>конфигуративный</a:t>
            </a:r>
            <a:r>
              <a:rPr lang="ru-RU" sz="2400" dirty="0"/>
              <a:t>) тип культуры, где дети и взрослые учатся по преимуществу у сверстников (современников)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/>
              <a:t>префигуративный</a:t>
            </a:r>
            <a:r>
              <a:rPr lang="ru-RU" sz="2400" dirty="0" smtClean="0"/>
              <a:t> </a:t>
            </a:r>
            <a:r>
              <a:rPr lang="ru-RU" sz="2400" dirty="0"/>
              <a:t>тип культуры, где старшие и даже взрослые люди учатся  у детей и более молодых сверстников. </a:t>
            </a:r>
            <a:endParaRPr lang="ru-RU" sz="24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endParaRPr lang="ru-RU" sz="2800" i="1" dirty="0">
              <a:cs typeface="Aharoni" pitchFamily="2" charset="-79"/>
            </a:endParaRPr>
          </a:p>
        </p:txBody>
      </p:sp>
      <p:pic>
        <p:nvPicPr>
          <p:cNvPr id="1026" name="Picture 2" descr="C:\Users\admin\Desktop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62" y="4941168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sz="2800" b="1" i="1" dirty="0"/>
              <a:t>Волонтерское (</a:t>
            </a:r>
            <a:r>
              <a:rPr lang="ru-RU" sz="2800" b="1" i="1" dirty="0" err="1"/>
              <a:t>межпоколенное</a:t>
            </a:r>
            <a:r>
              <a:rPr lang="ru-RU" sz="2800" b="1" i="1" dirty="0"/>
              <a:t>) </a:t>
            </a:r>
            <a:r>
              <a:rPr lang="ru-RU" sz="2800" b="1" i="1" dirty="0" smtClean="0"/>
              <a:t>наставничество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endParaRPr lang="ru-RU" sz="2800" i="1" dirty="0">
              <a:solidFill>
                <a:srgbClr val="FF0000"/>
              </a:solidFill>
            </a:endParaRP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Как </a:t>
            </a:r>
            <a:r>
              <a:rPr lang="ru-RU" sz="2800" i="1" dirty="0">
                <a:solidFill>
                  <a:srgbClr val="FF0000"/>
                </a:solidFill>
              </a:rPr>
              <a:t>организационно осуществить подобную идею</a:t>
            </a:r>
            <a:r>
              <a:rPr lang="ru-RU" sz="2800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800" dirty="0" smtClean="0"/>
              <a:t>Для </a:t>
            </a:r>
            <a:r>
              <a:rPr lang="ru-RU" sz="2800" dirty="0"/>
              <a:t>создания пула волонтеров подходят школы,  различные центры творчества, клубы, куда пожилые люди приводят своих внуков и где сами они могли бы работать в качестве </a:t>
            </a:r>
            <a:r>
              <a:rPr lang="ru-RU" sz="2800" dirty="0" smtClean="0"/>
              <a:t>волонтеров-наставников</a:t>
            </a:r>
          </a:p>
          <a:p>
            <a:endParaRPr lang="ru-RU" sz="2800" dirty="0" smtClean="0"/>
          </a:p>
          <a:p>
            <a:r>
              <a:rPr lang="ru-RU" sz="2800" b="1" i="1" dirty="0"/>
              <a:t>Ситуационное наставничество</a:t>
            </a:r>
            <a:r>
              <a:rPr lang="ru-RU" sz="2800" b="1" dirty="0"/>
              <a:t> </a:t>
            </a:r>
            <a:r>
              <a:rPr lang="ru-RU" sz="2800" b="1" i="1" dirty="0"/>
              <a:t>(</a:t>
            </a:r>
            <a:r>
              <a:rPr lang="ru-RU" sz="2800" b="1" i="1" dirty="0" err="1"/>
              <a:t>Situational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Mentoring</a:t>
            </a:r>
            <a:r>
              <a:rPr lang="ru-RU" sz="2800" b="1" i="1" dirty="0"/>
              <a:t>) </a:t>
            </a:r>
            <a:endParaRPr lang="ru-RU" sz="2800" b="1" i="1" dirty="0" smtClean="0"/>
          </a:p>
          <a:p>
            <a:endParaRPr lang="ru-RU" sz="2800" b="1" i="1" dirty="0"/>
          </a:p>
          <a:p>
            <a:r>
              <a:rPr lang="ru-RU" sz="2800" b="1" i="1" dirty="0"/>
              <a:t>Партнерское наставничество</a:t>
            </a:r>
            <a:r>
              <a:rPr lang="ru-RU" sz="2800" b="1" dirty="0"/>
              <a:t> </a:t>
            </a:r>
            <a:r>
              <a:rPr lang="ru-RU" sz="2800" b="1" i="1" dirty="0"/>
              <a:t>(</a:t>
            </a:r>
            <a:r>
              <a:rPr lang="ru-RU" sz="2800" b="1" i="1" dirty="0" err="1"/>
              <a:t>Peer</a:t>
            </a:r>
            <a:r>
              <a:rPr lang="ru-RU" sz="2800" b="1" i="1" dirty="0"/>
              <a:t> </a:t>
            </a:r>
            <a:r>
              <a:rPr lang="ru-RU" sz="2800" b="1" i="1" dirty="0" err="1"/>
              <a:t>Mentoring</a:t>
            </a:r>
            <a:r>
              <a:rPr lang="ru-RU" sz="2800" b="1" i="1" dirty="0"/>
              <a:t>)</a:t>
            </a:r>
            <a:r>
              <a:rPr lang="ru-RU" sz="2800" i="1" dirty="0"/>
              <a:t> </a:t>
            </a:r>
            <a:endParaRPr lang="ru-RU" sz="2800" b="1" i="1" dirty="0"/>
          </a:p>
          <a:p>
            <a:endParaRPr lang="ru-RU" sz="2800" dirty="0"/>
          </a:p>
        </p:txBody>
      </p:sp>
      <p:pic>
        <p:nvPicPr>
          <p:cNvPr id="6" name="Рисунок 5" descr="C:\Users\admin\Desktop\загруженное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397254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8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1169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Краткосрочное или целеполагающее наставничество (</a:t>
            </a:r>
            <a:r>
              <a:rPr lang="ru-RU" sz="2200" b="1" i="1" dirty="0" err="1"/>
              <a:t>Short-Term</a:t>
            </a:r>
            <a:r>
              <a:rPr lang="ru-RU" sz="2200" b="1" i="1" dirty="0"/>
              <a:t> </a:t>
            </a:r>
            <a:r>
              <a:rPr lang="ru-RU" sz="2200" b="1" i="1" dirty="0" err="1"/>
              <a:t>or</a:t>
            </a:r>
            <a:r>
              <a:rPr lang="ru-RU" sz="2200" b="1" i="1" dirty="0"/>
              <a:t> </a:t>
            </a:r>
            <a:r>
              <a:rPr lang="ru-RU" sz="2200" b="1" i="1" dirty="0" err="1"/>
              <a:t>Goal-Oriented</a:t>
            </a:r>
            <a:r>
              <a:rPr lang="ru-RU" sz="2200" b="1" i="1" dirty="0"/>
              <a:t> </a:t>
            </a:r>
            <a:r>
              <a:rPr lang="ru-RU" sz="2200" b="1" i="1" dirty="0" err="1"/>
              <a:t>Mentoring</a:t>
            </a:r>
            <a:r>
              <a:rPr lang="ru-RU" sz="2200" b="1" i="1" dirty="0"/>
              <a:t>)</a:t>
            </a:r>
            <a:r>
              <a:rPr lang="ru-RU" sz="2200" i="1" dirty="0"/>
              <a:t> </a:t>
            </a:r>
            <a:endParaRPr lang="ru-RU" sz="2200" i="1" dirty="0" smtClean="0"/>
          </a:p>
          <a:p>
            <a:r>
              <a:rPr lang="ru-RU" sz="2200" dirty="0" smtClean="0"/>
              <a:t>Полезно </a:t>
            </a:r>
            <a:r>
              <a:rPr lang="ru-RU" sz="2200" dirty="0"/>
              <a:t>при появлении новых целей, изменении стратегии в организации. </a:t>
            </a:r>
            <a:endParaRPr lang="ru-RU" sz="2200" dirty="0" smtClean="0"/>
          </a:p>
          <a:p>
            <a:endParaRPr lang="ru-RU" sz="2200" b="1" i="1" dirty="0" smtClean="0"/>
          </a:p>
          <a:p>
            <a:r>
              <a:rPr lang="ru-RU" sz="2200" b="1" i="1" dirty="0" smtClean="0"/>
              <a:t>Флэш-наставничество</a:t>
            </a:r>
            <a:r>
              <a:rPr lang="ru-RU" sz="2200" b="1" dirty="0" smtClean="0"/>
              <a:t> </a:t>
            </a:r>
            <a:r>
              <a:rPr lang="ru-RU" sz="2200" b="1" dirty="0"/>
              <a:t>(</a:t>
            </a:r>
            <a:r>
              <a:rPr lang="ru-RU" sz="2200" b="1" dirty="0" err="1"/>
              <a:t>Flash</a:t>
            </a:r>
            <a:r>
              <a:rPr lang="ru-RU" sz="2200" b="1" dirty="0"/>
              <a:t> </a:t>
            </a:r>
            <a:r>
              <a:rPr lang="ru-RU" sz="2200" b="1" dirty="0" err="1"/>
              <a:t>Mentoring</a:t>
            </a:r>
            <a:r>
              <a:rPr lang="ru-RU" sz="2200" b="1" dirty="0"/>
              <a:t>)</a:t>
            </a:r>
            <a:r>
              <a:rPr lang="ru-RU" sz="2200" dirty="0"/>
              <a:t> </a:t>
            </a:r>
            <a:endParaRPr lang="ru-RU" sz="2200" dirty="0" smtClean="0"/>
          </a:p>
          <a:p>
            <a:r>
              <a:rPr lang="ru-RU" sz="2200" dirty="0" smtClean="0"/>
              <a:t>Новая </a:t>
            </a:r>
            <a:r>
              <a:rPr lang="ru-RU" sz="2200" dirty="0"/>
              <a:t>концепция наставничества, которая объединяет   желающих выступить в роли наставника. Право выбора наставника предоставляется молодому человеку</a:t>
            </a:r>
            <a:r>
              <a:rPr lang="ru-RU" sz="2200" dirty="0" smtClean="0"/>
              <a:t>.</a:t>
            </a:r>
          </a:p>
          <a:p>
            <a:endParaRPr lang="ru-RU" sz="2200" b="1" i="1" dirty="0" smtClean="0"/>
          </a:p>
          <a:p>
            <a:r>
              <a:rPr lang="ru-RU" sz="2200" b="1" i="1" dirty="0" smtClean="0"/>
              <a:t>Последовательное </a:t>
            </a:r>
            <a:r>
              <a:rPr lang="ru-RU" sz="2200" b="1" i="1" dirty="0"/>
              <a:t>флэш-наставничество</a:t>
            </a:r>
            <a:r>
              <a:rPr lang="ru-RU" sz="2200" dirty="0"/>
              <a:t>, когда молодой человек работает с двумя и более </a:t>
            </a:r>
            <a:r>
              <a:rPr lang="ru-RU" sz="2200" dirty="0" smtClean="0"/>
              <a:t>наставниками.</a:t>
            </a:r>
          </a:p>
          <a:p>
            <a:endParaRPr lang="ru-RU" sz="2200" b="1" i="1" dirty="0" smtClean="0"/>
          </a:p>
          <a:p>
            <a:r>
              <a:rPr lang="ru-RU" sz="2200" b="1" i="1" dirty="0" smtClean="0"/>
              <a:t>Саморегулируемое </a:t>
            </a:r>
            <a:r>
              <a:rPr lang="ru-RU" sz="2200" b="1" i="1" dirty="0"/>
              <a:t>наставничество (</a:t>
            </a:r>
            <a:r>
              <a:rPr lang="ru-RU" sz="2200" b="1" i="1" dirty="0" err="1"/>
              <a:t>Self-Directed</a:t>
            </a:r>
            <a:r>
              <a:rPr lang="ru-RU" sz="2200" b="1" i="1" dirty="0"/>
              <a:t> </a:t>
            </a:r>
            <a:r>
              <a:rPr lang="ru-RU" sz="2200" b="1" i="1" dirty="0" err="1"/>
              <a:t>Mentoring</a:t>
            </a:r>
            <a:r>
              <a:rPr lang="ru-RU" sz="2200" b="1" i="1" dirty="0"/>
              <a:t>), </a:t>
            </a:r>
            <a:r>
              <a:rPr lang="ru-RU" sz="2200" dirty="0"/>
              <a:t>когда  опытные сотрудники добровольно выдвигают себя в список наставников. 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b="1" i="1" dirty="0"/>
              <a:t>Командное наставничество (</a:t>
            </a:r>
            <a:r>
              <a:rPr lang="ru-RU" sz="2200" b="1" i="1" dirty="0" err="1"/>
              <a:t>Team</a:t>
            </a:r>
            <a:r>
              <a:rPr lang="ru-RU" sz="2200" b="1" i="1" dirty="0"/>
              <a:t> </a:t>
            </a:r>
            <a:r>
              <a:rPr lang="ru-RU" sz="2200" b="1" i="1" dirty="0" err="1"/>
              <a:t>Mentoring</a:t>
            </a:r>
            <a:r>
              <a:rPr lang="ru-RU" sz="2200" b="1" i="1" dirty="0"/>
              <a:t>) </a:t>
            </a:r>
            <a:r>
              <a:rPr lang="ru-RU" sz="2200" dirty="0"/>
              <a:t>помогает в короткие сроки подготовить будущих лидеров.</a:t>
            </a:r>
            <a:r>
              <a:rPr lang="ru-RU" sz="2200" b="1" dirty="0"/>
              <a:t> </a:t>
            </a:r>
            <a:endParaRPr lang="ru-RU" sz="22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107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Региональный опыт наставничества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/>
              <a:t>«биржа наставников»</a:t>
            </a:r>
            <a:r>
              <a:rPr lang="ru-RU" sz="2800" dirty="0"/>
              <a:t> -  площадка трудоустройства наставников для школьных и студенческих </a:t>
            </a:r>
            <a:r>
              <a:rPr lang="ru-RU" sz="2800" dirty="0" smtClean="0"/>
              <a:t>проектов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/>
              <a:t>модель компетенций </a:t>
            </a:r>
            <a:r>
              <a:rPr lang="ru-RU" sz="2800" b="1" dirty="0" smtClean="0"/>
              <a:t>наставника – </a:t>
            </a:r>
            <a:r>
              <a:rPr lang="ru-RU" sz="2800" dirty="0" smtClean="0"/>
              <a:t>в УТ организован </a:t>
            </a:r>
            <a:r>
              <a:rPr lang="ru-RU" sz="2800" dirty="0"/>
              <a:t>Факультет </a:t>
            </a:r>
            <a:r>
              <a:rPr lang="ru-RU" sz="2800" dirty="0" smtClean="0"/>
              <a:t>наставников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/>
              <a:t>курс «Управление </a:t>
            </a:r>
            <a:r>
              <a:rPr lang="ru-RU" sz="2800" b="1" dirty="0" err="1"/>
              <a:t>продюсированием</a:t>
            </a:r>
            <a:r>
              <a:rPr lang="ru-RU" sz="2800" b="1" dirty="0"/>
              <a:t> талантов</a:t>
            </a:r>
            <a:r>
              <a:rPr lang="ru-RU" sz="2800" b="1" dirty="0" smtClean="0"/>
              <a:t>»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admin\Desktop\загруженное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6805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Содержание подготовки наставников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r>
              <a:rPr lang="ru-RU" sz="2800" b="1" dirty="0"/>
              <a:t>Блок общегуманитарных компетенций</a:t>
            </a:r>
            <a:r>
              <a:rPr lang="ru-RU" sz="2800" dirty="0"/>
              <a:t> включает следующие компетенции: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/>
              <a:t>Фасилитатор</a:t>
            </a:r>
            <a:endParaRPr lang="ru-RU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Модератор</a:t>
            </a:r>
          </a:p>
          <a:p>
            <a:endParaRPr lang="ru-RU" sz="2800" dirty="0" smtClean="0"/>
          </a:p>
          <a:p>
            <a:r>
              <a:rPr lang="ru-RU" sz="2800" dirty="0" smtClean="0"/>
              <a:t>Второй блок - </a:t>
            </a:r>
            <a:r>
              <a:rPr lang="ru-RU" sz="2800" b="1" dirty="0"/>
              <a:t>компетенции наставника, которые обеспечивают раскрытие </a:t>
            </a:r>
            <a:r>
              <a:rPr lang="ru-RU" sz="2800" b="1" dirty="0" smtClean="0"/>
              <a:t>потенциала</a:t>
            </a:r>
            <a:r>
              <a:rPr lang="ru-RU" sz="2800" dirty="0" smtClean="0"/>
              <a:t>: </a:t>
            </a: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/>
              <a:t>Карьерный </a:t>
            </a:r>
            <a:r>
              <a:rPr lang="ru-RU" sz="2800" dirty="0" smtClean="0"/>
              <a:t>навигатор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Тренер </a:t>
            </a:r>
            <a:r>
              <a:rPr lang="ru-RU" sz="2800" dirty="0"/>
              <a:t>прорывных </a:t>
            </a:r>
            <a:r>
              <a:rPr lang="ru-RU" sz="2800" dirty="0" smtClean="0"/>
              <a:t>компетенций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Диагност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Наставник </a:t>
            </a:r>
            <a:r>
              <a:rPr lang="ru-RU" sz="2800" dirty="0"/>
              <a:t>проектного </a:t>
            </a:r>
            <a:r>
              <a:rPr lang="ru-RU" sz="2800" dirty="0" smtClean="0"/>
              <a:t>творчества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/>
              <a:t>Проф.менеджер</a:t>
            </a:r>
            <a:r>
              <a:rPr lang="ru-RU" sz="2800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Продюсер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4089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cs typeface="Aharoni" pitchFamily="2" charset="-79"/>
              </a:rPr>
              <a:t>Третий блок включает </a:t>
            </a:r>
            <a:r>
              <a:rPr lang="ru-RU" sz="2800" b="1" dirty="0">
                <a:cs typeface="Aharoni" pitchFamily="2" charset="-79"/>
              </a:rPr>
              <a:t>специальные </a:t>
            </a:r>
            <a:r>
              <a:rPr lang="ru-RU" sz="2800" b="1" dirty="0" smtClean="0">
                <a:cs typeface="Aharoni" pitchFamily="2" charset="-79"/>
              </a:rPr>
              <a:t>компетенции, </a:t>
            </a:r>
            <a:r>
              <a:rPr lang="ru-RU" sz="2800" b="1" dirty="0">
                <a:cs typeface="Aharoni" pitchFamily="2" charset="-79"/>
              </a:rPr>
              <a:t>связанные с реализацией определенного направления наставнической </a:t>
            </a:r>
            <a:r>
              <a:rPr lang="ru-RU" sz="2800" b="1" dirty="0" smtClean="0">
                <a:cs typeface="Aharoni" pitchFamily="2" charset="-79"/>
              </a:rPr>
              <a:t>практики</a:t>
            </a:r>
            <a:endParaRPr lang="ru-RU" sz="2800" b="1" dirty="0">
              <a:cs typeface="Aharoni" pitchFamily="2" charset="-79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Aharoni" pitchFamily="2" charset="-79"/>
              </a:rPr>
              <a:t>Наставник организации интеллектуальных </a:t>
            </a:r>
            <a:r>
              <a:rPr lang="ru-RU" sz="2800" dirty="0" smtClean="0">
                <a:cs typeface="Aharoni" pitchFamily="2" charset="-79"/>
              </a:rPr>
              <a:t>состязаний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cs typeface="Aharoni" pitchFamily="2" charset="-79"/>
              </a:rPr>
              <a:t>Наставник </a:t>
            </a:r>
            <a:r>
              <a:rPr lang="ru-RU" sz="2800" dirty="0">
                <a:cs typeface="Aharoni" pitchFamily="2" charset="-79"/>
              </a:rPr>
              <a:t>родительского образования. </a:t>
            </a:r>
            <a:endParaRPr lang="ru-RU" sz="2800" dirty="0" smtClean="0">
              <a:cs typeface="Aharoni" pitchFamily="2" charset="-79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cs typeface="Aharoni" pitchFamily="2" charset="-79"/>
              </a:rPr>
              <a:t>Наставник </a:t>
            </a:r>
            <a:r>
              <a:rPr lang="ru-RU" sz="2800" dirty="0">
                <a:cs typeface="Aharoni" pitchFamily="2" charset="-79"/>
              </a:rPr>
              <a:t>инженерно-технологического творчества.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Aharoni" pitchFamily="2" charset="-79"/>
              </a:rPr>
              <a:t> Наставник предпринимательского творчества. </a:t>
            </a:r>
          </a:p>
        </p:txBody>
      </p:sp>
      <p:pic>
        <p:nvPicPr>
          <p:cNvPr id="4" name="Рисунок 3" descr="ÐÐ°ÑÑÐ¸Ð½ÐºÐ¸ Ð¿Ð¾ Ð·Ð°Ð¿ÑÐ¾ÑÑ ÑÐ½Ð¸Ð²ÐµÑÑÐ¸ÑÐµÑ ÑÐ°Ð»Ð°Ð½ÑÐ¾Ð² ÐºÐ°Ð·Ð°Ð½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3672408" cy="1880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6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Материалы опубликованы </a:t>
            </a:r>
            <a:r>
              <a:rPr lang="ru-RU" sz="2800" dirty="0">
                <a:solidFill>
                  <a:srgbClr val="FF0000"/>
                </a:solidFill>
              </a:rPr>
              <a:t>в электронном журнале </a:t>
            </a:r>
          </a:p>
          <a:p>
            <a:pPr marL="45720" indent="0">
              <a:buNone/>
            </a:pPr>
            <a:r>
              <a:rPr lang="ru-RU" sz="2800" dirty="0"/>
              <a:t>«СОВРЕМЕННОЕ ОБРАЗОВАНИЕ: АКТУАЛЬНЫЕ ВОПРОСЫ И ИННОВАЦИИ» (№ 4 и 5).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sz="4800" dirty="0" smtClean="0"/>
          </a:p>
          <a:p>
            <a:pPr marL="45720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4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96944" cy="674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отсутствием программ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подготовки специалистов требуемой квалификации для быстро меняющего рынка 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труда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старением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кадров в образовании и на 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производстве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появлением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специализированных проектов и программ работы со способными и 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одаренными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внедрением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инклюзивного образования в </a:t>
            </a: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школах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Aharoni" pitchFamily="2" charset="-79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Aharoni" pitchFamily="2" charset="-79"/>
              </a:rPr>
              <a:t>значительным </a:t>
            </a:r>
            <a:r>
              <a:rPr lang="ru-RU" sz="2800" dirty="0">
                <a:latin typeface="Times New Roman"/>
                <a:ea typeface="Calibri"/>
                <a:cs typeface="Aharoni" pitchFamily="2" charset="-79"/>
              </a:rPr>
              <a:t>разрывом в содержании и технологиях обучения в школах и ВУЗах и особенностями бизнес-образования.</a:t>
            </a:r>
            <a:endParaRPr lang="ru-RU" sz="2800" dirty="0">
              <a:effectLst/>
              <a:latin typeface="Calibri"/>
              <a:ea typeface="Calibri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4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963" y="298450"/>
            <a:ext cx="9063037" cy="6299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cs typeface="Aharoni" pitchFamily="2" charset="-79"/>
              </a:rPr>
              <a:t>«Наставник </a:t>
            </a:r>
            <a:r>
              <a:rPr lang="ru-RU" sz="3600" b="1" dirty="0">
                <a:cs typeface="Aharoni" pitchFamily="2" charset="-79"/>
              </a:rPr>
              <a:t>– это человек, обладающий опытом, готовый делиться своими знаниями с менее опытными людьми в обстановке взаимного доверия. Первейшей характеристикой наставника должно быть совмещение в одном лице ролей родителя и сверстника, он должен быть своего рода </a:t>
            </a:r>
            <a:r>
              <a:rPr lang="ru-RU" sz="3600" b="1" dirty="0">
                <a:solidFill>
                  <a:srgbClr val="FF0000"/>
                </a:solidFill>
                <a:cs typeface="Aharoni" pitchFamily="2" charset="-79"/>
              </a:rPr>
              <a:t>переходной фигурой в развитии индивида.</a:t>
            </a:r>
            <a:r>
              <a:rPr lang="ru-RU" sz="3600" b="1" dirty="0">
                <a:cs typeface="Aharoni" pitchFamily="2" charset="-79"/>
              </a:rPr>
              <a:t> Наставничество включает в себя </a:t>
            </a:r>
            <a:r>
              <a:rPr lang="ru-RU" sz="3600" b="1" dirty="0" err="1">
                <a:cs typeface="Aharoni" pitchFamily="2" charset="-79"/>
              </a:rPr>
              <a:t>коучинг</a:t>
            </a:r>
            <a:r>
              <a:rPr lang="ru-RU" sz="3600" b="1" dirty="0">
                <a:cs typeface="Aharoni" pitchFamily="2" charset="-79"/>
              </a:rPr>
              <a:t>, </a:t>
            </a:r>
            <a:r>
              <a:rPr lang="ru-RU" sz="3600" b="1" dirty="0" err="1">
                <a:cs typeface="Aharoni" pitchFamily="2" charset="-79"/>
              </a:rPr>
              <a:t>фасилитацию</a:t>
            </a:r>
            <a:r>
              <a:rPr lang="ru-RU" sz="3600" b="1" dirty="0">
                <a:cs typeface="Aharoni" pitchFamily="2" charset="-79"/>
              </a:rPr>
              <a:t>, консультирование и создание сети контактов</a:t>
            </a:r>
            <a:r>
              <a:rPr lang="ru-RU" sz="3600" b="1" dirty="0" smtClean="0">
                <a:cs typeface="Aharoni" pitchFamily="2" charset="-79"/>
              </a:rPr>
              <a:t>»                      </a:t>
            </a:r>
            <a:r>
              <a:rPr lang="ru-RU" sz="3200" dirty="0">
                <a:cs typeface="Aharoni" pitchFamily="2" charset="-79"/>
              </a:rPr>
              <a:t>Д. </a:t>
            </a:r>
            <a:r>
              <a:rPr lang="ru-RU" sz="3200" dirty="0" err="1">
                <a:cs typeface="Aharoni" pitchFamily="2" charset="-79"/>
              </a:rPr>
              <a:t>Клаттербак</a:t>
            </a:r>
            <a:r>
              <a:rPr lang="ru-RU" sz="3200" dirty="0">
                <a:cs typeface="Aharoni" pitchFamily="2" charset="-79"/>
              </a:rPr>
              <a:t> </a:t>
            </a:r>
            <a:r>
              <a:rPr lang="ru-RU" sz="3600" b="1" dirty="0" smtClean="0">
                <a:cs typeface="Aharoni" pitchFamily="2" charset="-79"/>
              </a:rPr>
              <a:t> </a:t>
            </a:r>
            <a:endParaRPr lang="ru-RU" sz="36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5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928991" cy="6453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FF0000"/>
              </a:solidFill>
              <a:latin typeface="Times New Roman"/>
              <a:ea typeface="Calibri"/>
              <a:cs typeface="Aharoni" pitchFamily="2" charset="-79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Aharoni" pitchFamily="2" charset="-79"/>
              </a:rPr>
              <a:t>Центральная идея нашего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Aharoni" pitchFamily="2" charset="-79"/>
              </a:rPr>
              <a:t>сегодняшнего выступления!</a:t>
            </a:r>
          </a:p>
          <a:p>
            <a:endParaRPr lang="ru-RU" sz="3600" b="1" dirty="0" smtClean="0">
              <a:cs typeface="Aharoni" pitchFamily="2" charset="-79"/>
            </a:endParaRPr>
          </a:p>
          <a:p>
            <a:r>
              <a:rPr lang="ru-RU" sz="2800" b="1" dirty="0" smtClean="0">
                <a:cs typeface="Aharoni" pitchFamily="2" charset="-79"/>
              </a:rPr>
              <a:t>движение </a:t>
            </a:r>
            <a:r>
              <a:rPr lang="ru-RU" sz="2800" b="1" dirty="0">
                <a:cs typeface="Aharoni" pitchFamily="2" charset="-79"/>
              </a:rPr>
              <a:t>общества и образования в мир будущего происходит стремительно и сильнее обычного зависит от скорости мировых </a:t>
            </a:r>
            <a:r>
              <a:rPr lang="ru-RU" sz="2800" b="1" dirty="0" smtClean="0">
                <a:cs typeface="Aharoni" pitchFamily="2" charset="-79"/>
              </a:rPr>
              <a:t>процессов </a:t>
            </a:r>
          </a:p>
          <a:p>
            <a:r>
              <a:rPr lang="ru-RU" sz="2800" b="1" dirty="0" smtClean="0">
                <a:cs typeface="Aharoni" pitchFamily="2" charset="-79"/>
              </a:rPr>
              <a:t>в </a:t>
            </a:r>
            <a:r>
              <a:rPr lang="ru-RU" sz="2800" b="1" dirty="0">
                <a:cs typeface="Aharoni" pitchFamily="2" charset="-79"/>
              </a:rPr>
              <a:t>мире потребления Человек ищет смыслы,  точки опоры и позитивные примеры </a:t>
            </a:r>
            <a:r>
              <a:rPr lang="ru-RU" sz="2800" b="1" dirty="0" smtClean="0">
                <a:cs typeface="Aharoni" pitchFamily="2" charset="-79"/>
              </a:rPr>
              <a:t>личностей </a:t>
            </a:r>
          </a:p>
        </p:txBody>
      </p:sp>
      <p:pic>
        <p:nvPicPr>
          <p:cNvPr id="4" name="Рисунок 3" descr="ÐÐ°ÑÑÐ¸Ð½ÐºÐ¸ Ð¿Ð¾ Ð·Ð°Ð¿ÑÐ¾ÑÑ ÐºÐ°ÑÑÐ¸Ð½ÐºÐ¸ Ð¸Ð´ÐµÑ ÑÐ²ÑÐ¸Ðº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3558"/>
            <a:ext cx="2466975" cy="184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1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6693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800" b="1" dirty="0" smtClean="0">
                <a:cs typeface="Aharoni" pitchFamily="2" charset="-79"/>
              </a:rPr>
              <a:t>образование </a:t>
            </a:r>
            <a:r>
              <a:rPr lang="ru-RU" sz="2800" b="1" dirty="0">
                <a:cs typeface="Aharoni" pitchFamily="2" charset="-79"/>
              </a:rPr>
              <a:t>предлагает профессии, которые завтра будут не нужны и общее развитие и саморазвитие становится важнее </a:t>
            </a:r>
            <a:r>
              <a:rPr lang="ru-RU" sz="2800" b="1" dirty="0" smtClean="0">
                <a:cs typeface="Aharoni" pitchFamily="2" charset="-79"/>
              </a:rPr>
              <a:t>обучения </a:t>
            </a:r>
            <a:endParaRPr lang="ru-RU" sz="2800" b="1" dirty="0">
              <a:cs typeface="Aharoni" pitchFamily="2" charset="-79"/>
            </a:endParaRPr>
          </a:p>
          <a:p>
            <a:pPr marL="3240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ea typeface="Calibri"/>
              <a:cs typeface="Aharoni" pitchFamily="2" charset="-79"/>
            </a:endParaRP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800" b="1" dirty="0">
                <a:cs typeface="Aharoni" pitchFamily="2" charset="-79"/>
              </a:rPr>
              <a:t>формы получения образования только еще делают попытки </a:t>
            </a:r>
            <a:r>
              <a:rPr lang="ru-RU" sz="2800" b="1" dirty="0" smtClean="0">
                <a:cs typeface="Aharoni" pitchFamily="2" charset="-79"/>
              </a:rPr>
              <a:t>измениться </a:t>
            </a: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endParaRPr lang="ru-RU" sz="2800" b="1" dirty="0" smtClean="0">
              <a:cs typeface="Aharoni" pitchFamily="2" charset="-79"/>
            </a:endParaRP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800" b="1" dirty="0" smtClean="0">
                <a:cs typeface="Aharoni" pitchFamily="2" charset="-79"/>
              </a:rPr>
              <a:t>массовый </a:t>
            </a:r>
            <a:r>
              <a:rPr lang="ru-RU" sz="2800" b="1" dirty="0">
                <a:cs typeface="Aharoni" pitchFamily="2" charset="-79"/>
              </a:rPr>
              <a:t>преподаватель потерял ориентиры в движении </a:t>
            </a:r>
            <a:r>
              <a:rPr lang="ru-RU" sz="2800" b="1" dirty="0" smtClean="0">
                <a:cs typeface="Aharoni" pitchFamily="2" charset="-79"/>
              </a:rPr>
              <a:t>вперед, не мыслит стратегически </a:t>
            </a: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endParaRPr lang="ru-RU" sz="2800" b="1" dirty="0" smtClean="0">
              <a:cs typeface="Aharoni" pitchFamily="2" charset="-79"/>
            </a:endParaRPr>
          </a:p>
          <a:p>
            <a:pPr marL="3240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2800" b="1" dirty="0" smtClean="0">
                <a:cs typeface="Aharoni" pitchFamily="2" charset="-79"/>
              </a:rPr>
              <a:t>потоки </a:t>
            </a:r>
            <a:r>
              <a:rPr lang="ru-RU" sz="2800" b="1" dirty="0">
                <a:cs typeface="Aharoni" pitchFamily="2" charset="-79"/>
              </a:rPr>
              <a:t>неструктурированной информации захлестнули людей, их надо превращать в Знания, а как?</a:t>
            </a:r>
            <a:endParaRPr lang="ru-RU" sz="2800" dirty="0">
              <a:cs typeface="Aharoni" pitchFamily="2" charset="-79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ea typeface="Calibri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4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435280" cy="674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cs typeface="Aharoni" pitchFamily="2" charset="-79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cs typeface="Aharoni" pitchFamily="2" charset="-79"/>
              </a:rPr>
              <a:t>Традиционно предметом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cs typeface="Aharoni" pitchFamily="2" charset="-79"/>
              </a:rPr>
              <a:t>наставничества являлись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cs typeface="Aharoni" pitchFamily="2" charset="-79"/>
              </a:rPr>
              <a:t>профессиональные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cs typeface="Aharoni" pitchFamily="2" charset="-79"/>
              </a:rPr>
              <a:t>и </a:t>
            </a:r>
            <a:r>
              <a:rPr lang="ru-RU" sz="2800" b="1" dirty="0">
                <a:cs typeface="Aharoni" pitchFamily="2" charset="-79"/>
              </a:rPr>
              <a:t>личностные </a:t>
            </a:r>
            <a:r>
              <a:rPr lang="ru-RU" sz="2800" b="1" dirty="0" smtClean="0">
                <a:cs typeface="Aharoni" pitchFamily="2" charset="-79"/>
              </a:rPr>
              <a:t>компетенции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cs typeface="Aharoni" pitchFamily="2" charset="-79"/>
              </a:rPr>
              <a:t>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cs typeface="Aharoni" pitchFamily="2" charset="-79"/>
              </a:rPr>
              <a:t>В 21 веке важнее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ea typeface="Calibri"/>
                <a:cs typeface="Aharoni" pitchFamily="2" charset="-79"/>
              </a:rPr>
              <a:t>добиться изменений в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ea typeface="Calibri"/>
                <a:cs typeface="Aharoni" pitchFamily="2" charset="-79"/>
              </a:rPr>
              <a:t>культуре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Aharoni" pitchFamily="2" charset="-79"/>
              </a:rPr>
              <a:t>мышления и деятельности, </a:t>
            </a:r>
            <a:r>
              <a:rPr lang="ru-RU" sz="3200" b="1" dirty="0" smtClean="0">
                <a:solidFill>
                  <a:srgbClr val="FF0000"/>
                </a:solidFill>
                <a:ea typeface="Calibri"/>
                <a:cs typeface="Aharoni" pitchFamily="2" charset="-79"/>
              </a:rPr>
              <a:t>культуре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Aharoni" pitchFamily="2" charset="-79"/>
              </a:rPr>
              <a:t>управления и коммуникаций!</a:t>
            </a:r>
            <a:endParaRPr lang="ru-RU" sz="32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18" y="404665"/>
            <a:ext cx="30747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358014"/>
            <a:ext cx="8785099" cy="6311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Что означают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культура </a:t>
            </a:r>
            <a:r>
              <a:rPr lang="ru-RU" sz="3200" b="1" dirty="0">
                <a:solidFill>
                  <a:srgbClr val="FF0000"/>
                </a:solidFill>
              </a:rPr>
              <a:t>мышления </a:t>
            </a:r>
            <a:r>
              <a:rPr lang="ru-RU" sz="3200" b="1" dirty="0" smtClean="0">
                <a:solidFill>
                  <a:srgbClr val="FF0000"/>
                </a:solidFill>
              </a:rPr>
              <a:t>и деятельности, культура управления и коммуникаций?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формирование </a:t>
            </a:r>
            <a:r>
              <a:rPr lang="ru-RU" sz="2800" dirty="0"/>
              <a:t>и развитие </a:t>
            </a:r>
            <a:r>
              <a:rPr lang="ru-RU" sz="2800" b="1" dirty="0"/>
              <a:t>общечеловеческих навыков, </a:t>
            </a:r>
            <a:r>
              <a:rPr lang="en-US" sz="2800" b="1" dirty="0"/>
              <a:t>soft </a:t>
            </a:r>
            <a:r>
              <a:rPr lang="en-US" sz="2800" b="1" dirty="0" smtClean="0"/>
              <a:t>skills</a:t>
            </a:r>
            <a:r>
              <a:rPr lang="ru-RU" sz="2800" dirty="0"/>
              <a:t> </a:t>
            </a:r>
            <a:r>
              <a:rPr lang="ru-RU" sz="2800" dirty="0" smtClean="0"/>
              <a:t>(меняются каждые 3-5 лет)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28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помощь в </a:t>
            </a:r>
            <a:r>
              <a:rPr lang="ru-RU" sz="2800" b="1" dirty="0"/>
              <a:t>составлении </a:t>
            </a:r>
            <a:r>
              <a:rPr lang="ru-RU" sz="2800" b="1" dirty="0" smtClean="0"/>
              <a:t> </a:t>
            </a:r>
            <a:r>
              <a:rPr lang="ru-RU" sz="2800" b="1" dirty="0"/>
              <a:t>алгоритма  планирования своей </a:t>
            </a:r>
            <a:r>
              <a:rPr lang="ru-RU" sz="2800" b="1" dirty="0" smtClean="0"/>
              <a:t>карьеры, </a:t>
            </a:r>
            <a:r>
              <a:rPr lang="ru-RU" sz="2800" dirty="0" smtClean="0"/>
              <a:t>именно </a:t>
            </a:r>
            <a:r>
              <a:rPr lang="ru-RU" sz="2800" dirty="0"/>
              <a:t>в </a:t>
            </a:r>
            <a:r>
              <a:rPr lang="ru-RU" sz="2800" b="1" dirty="0"/>
              <a:t>передаче алгоритмов, опыта «как это делать»,</a:t>
            </a:r>
            <a:r>
              <a:rPr lang="ru-RU" sz="2800" dirty="0"/>
              <a:t> а не помощи в конкретном формулировании </a:t>
            </a:r>
            <a:r>
              <a:rPr lang="ru-RU" sz="2800" dirty="0" smtClean="0"/>
              <a:t>целей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28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развитие </a:t>
            </a:r>
            <a:r>
              <a:rPr lang="ru-RU" sz="2800" dirty="0"/>
              <a:t>необходимых </a:t>
            </a:r>
            <a:r>
              <a:rPr lang="ru-RU" sz="2800" b="1" dirty="0"/>
              <a:t>компетенций не интуитивно</a:t>
            </a:r>
            <a:r>
              <a:rPr lang="ru-RU" sz="2800" dirty="0"/>
              <a:t>, а используя опыт успешных </a:t>
            </a:r>
            <a:r>
              <a:rPr lang="ru-RU" sz="2800" dirty="0" smtClean="0"/>
              <a:t>профессионалов</a:t>
            </a:r>
            <a:endParaRPr lang="ru-RU" sz="28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53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поиск </a:t>
            </a:r>
            <a:r>
              <a:rPr lang="ru-RU" sz="2800" dirty="0"/>
              <a:t>приоритетных </a:t>
            </a:r>
            <a:r>
              <a:rPr lang="ru-RU" sz="2800" b="1" dirty="0"/>
              <a:t>направлений интереса, видов деятельности</a:t>
            </a:r>
            <a:r>
              <a:rPr lang="ru-RU" sz="2800" dirty="0"/>
              <a:t>, причем</a:t>
            </a:r>
            <a:r>
              <a:rPr lang="ru-RU" sz="2800" dirty="0" smtClean="0"/>
              <a:t>, с акцентом </a:t>
            </a:r>
            <a:r>
              <a:rPr lang="ru-RU" sz="2800" dirty="0"/>
              <a:t>на </a:t>
            </a:r>
            <a:r>
              <a:rPr lang="ru-RU" sz="2800" dirty="0" smtClean="0"/>
              <a:t>развитии </a:t>
            </a:r>
            <a:r>
              <a:rPr lang="ru-RU" sz="2800" b="1" dirty="0"/>
              <a:t>способности к выявлению приоритетов </a:t>
            </a:r>
            <a:r>
              <a:rPr lang="ru-RU" sz="2800" dirty="0"/>
              <a:t>и к постановке долговременных </a:t>
            </a:r>
            <a:r>
              <a:rPr lang="ru-RU" sz="2800" dirty="0" smtClean="0"/>
              <a:t>целей</a:t>
            </a:r>
            <a:endParaRPr lang="ru-R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 </a:t>
            </a:r>
            <a:endParaRPr lang="ru-RU" sz="2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И </a:t>
            </a:r>
            <a:r>
              <a:rPr lang="ru-RU" sz="2800" b="1" dirty="0"/>
              <a:t>что особенно </a:t>
            </a:r>
            <a:r>
              <a:rPr lang="ru-RU" sz="2800" b="1" dirty="0" smtClean="0"/>
              <a:t>важно! </a:t>
            </a:r>
            <a:endParaRPr lang="ru-RU" sz="28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  содействие </a:t>
            </a:r>
            <a:r>
              <a:rPr lang="ru-RU" sz="2800" b="1" dirty="0" smtClean="0"/>
              <a:t>передаче </a:t>
            </a:r>
            <a:r>
              <a:rPr lang="ru-RU" sz="2800" b="1" dirty="0"/>
              <a:t>ценностных ориентиров и моделей поведения от поколения к поколению,</a:t>
            </a:r>
            <a:r>
              <a:rPr lang="ru-RU" sz="2800" dirty="0"/>
              <a:t> причем в обоих </a:t>
            </a:r>
            <a:r>
              <a:rPr lang="ru-RU" sz="2800" dirty="0" smtClean="0"/>
              <a:t>направлениях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28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/>
              <a:t>содействие </a:t>
            </a:r>
            <a:r>
              <a:rPr lang="ru-RU" sz="2800" b="1" dirty="0"/>
              <a:t>развитию </a:t>
            </a:r>
            <a:r>
              <a:rPr lang="ru-RU" sz="2800" b="1" dirty="0" smtClean="0"/>
              <a:t>одаренного человека </a:t>
            </a:r>
            <a:r>
              <a:rPr lang="ru-RU" sz="2800" b="1" dirty="0"/>
              <a:t>в </a:t>
            </a:r>
            <a:r>
              <a:rPr lang="ru-RU" sz="2800" b="1" dirty="0" smtClean="0"/>
              <a:t>разных </a:t>
            </a:r>
            <a:r>
              <a:rPr lang="ru-RU" sz="2800" b="1" dirty="0"/>
              <a:t>сферах </a:t>
            </a:r>
            <a:r>
              <a:rPr lang="ru-RU" sz="2800" dirty="0"/>
              <a:t>для обеспечения успешности в жизни </a:t>
            </a:r>
            <a:r>
              <a:rPr lang="ru-RU" sz="2800" dirty="0" smtClean="0"/>
              <a:t>(математикам </a:t>
            </a:r>
            <a:r>
              <a:rPr lang="ru-RU" sz="2800" dirty="0"/>
              <a:t>– в искусстве, гуманитариям – в логике). 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77" flipV="1">
            <a:off x="8459329" y="8557647"/>
            <a:ext cx="4572000" cy="2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0" y="7365762"/>
            <a:ext cx="4572000" cy="233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8720</TotalTime>
  <Words>1220</Words>
  <Application>Microsoft Office PowerPoint</Application>
  <PresentationFormat>Экран (4:3)</PresentationFormat>
  <Paragraphs>243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Диляра</dc:creator>
  <cp:lastModifiedBy>admin</cp:lastModifiedBy>
  <cp:revision>144</cp:revision>
  <dcterms:created xsi:type="dcterms:W3CDTF">2016-03-29T09:56:17Z</dcterms:created>
  <dcterms:modified xsi:type="dcterms:W3CDTF">2019-10-24T15:36:35Z</dcterms:modified>
</cp:coreProperties>
</file>