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655" r:id="rId2"/>
    <p:sldId id="1096" r:id="rId3"/>
    <p:sldId id="1073" r:id="rId4"/>
    <p:sldId id="1082" r:id="rId5"/>
    <p:sldId id="1083" r:id="rId6"/>
    <p:sldId id="1097" r:id="rId7"/>
    <p:sldId id="1085" r:id="rId8"/>
    <p:sldId id="1086" r:id="rId9"/>
    <p:sldId id="1095" r:id="rId10"/>
    <p:sldId id="1087" r:id="rId11"/>
    <p:sldId id="1089" r:id="rId12"/>
    <p:sldId id="1091" r:id="rId13"/>
    <p:sldId id="1088" r:id="rId14"/>
    <p:sldId id="1090" r:id="rId15"/>
    <p:sldId id="1093" r:id="rId16"/>
    <p:sldId id="1098" r:id="rId17"/>
  </p:sldIdLst>
  <p:sldSz cx="9144000" cy="5143500" type="screen16x9"/>
  <p:notesSz cx="6797675" cy="9928225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8962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7792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1688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5585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948129" algn="l" defTabSz="7792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337755" algn="l" defTabSz="7792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727381" algn="l" defTabSz="7792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117007" algn="l" defTabSz="7792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3FD0D7A-AA6B-4C71-AE33-BA041F06F3DE}">
          <p14:sldIdLst>
            <p14:sldId id="655"/>
            <p14:sldId id="1096"/>
            <p14:sldId id="1073"/>
            <p14:sldId id="1082"/>
            <p14:sldId id="1083"/>
            <p14:sldId id="1097"/>
            <p14:sldId id="1085"/>
            <p14:sldId id="1086"/>
            <p14:sldId id="1095"/>
            <p14:sldId id="1087"/>
            <p14:sldId id="1089"/>
            <p14:sldId id="1091"/>
            <p14:sldId id="1088"/>
            <p14:sldId id="1090"/>
            <p14:sldId id="1093"/>
            <p14:sldId id="1098"/>
          </p14:sldIdLst>
        </p14:section>
        <p14:section name="Раздел без заголовка" id="{536A3126-8A15-41A9-85C4-AF03708324C8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967">
          <p15:clr>
            <a:srgbClr val="A4A3A4"/>
          </p15:clr>
        </p15:guide>
        <p15:guide id="2" pos="14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D07"/>
    <a:srgbClr val="FAA754"/>
    <a:srgbClr val="8FC0E3"/>
    <a:srgbClr val="BD92DE"/>
    <a:srgbClr val="2972A7"/>
    <a:srgbClr val="D8EEC0"/>
    <a:srgbClr val="92D050"/>
    <a:srgbClr val="4A3304"/>
    <a:srgbClr val="00CC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3" autoAdjust="0"/>
    <p:restoredTop sz="80571" autoAdjust="0"/>
  </p:normalViewPr>
  <p:slideViewPr>
    <p:cSldViewPr snapToGrid="0" snapToObjects="1">
      <p:cViewPr varScale="1">
        <p:scale>
          <a:sx n="114" d="100"/>
          <a:sy n="114" d="100"/>
        </p:scale>
        <p:origin x="-1056" y="-102"/>
      </p:cViewPr>
      <p:guideLst>
        <p:guide orient="horz" pos="2225"/>
        <p:guide pos="137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50069236347968"/>
          <c:y val="0.18343687808254736"/>
          <c:w val="0.81066511724202417"/>
          <c:h val="0.6444129099247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37D07"/>
              </a:solidFill>
            </c:spPr>
          </c:dPt>
          <c:dPt>
            <c:idx val="2"/>
            <c:bubble3D val="0"/>
          </c:dPt>
          <c:cat>
            <c:strRef>
              <c:f>Лист1!$A$2:$A$5</c:f>
              <c:strCache>
                <c:ptCount val="3"/>
                <c:pt idx="0">
                  <c:v>саморахвитие</c:v>
                </c:pt>
                <c:pt idx="1">
                  <c:v>участие в проектах</c:v>
                </c:pt>
                <c:pt idx="2">
                  <c:v>тренинг, семинары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13C65-E019-42D3-B640-A111C0F9FA9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86A5FDE0-5C05-4319-9234-60C442B7CF1E}">
      <dgm:prSet phldrT="[Текст]" custT="1"/>
      <dgm:spPr>
        <a:xfrm>
          <a:off x="2515" y="0"/>
          <a:ext cx="2523824" cy="765830"/>
        </a:xfrm>
        <a:prstGeom prst="homePlate">
          <a:avLst/>
        </a:prstGeom>
        <a:solidFill>
          <a:srgbClr val="4596D1">
            <a:lumMod val="60000"/>
            <a:lumOff val="4000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6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Подбор и адаптация</a:t>
          </a:r>
          <a:endParaRPr lang="ru-RU" sz="1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82BF6A85-C5DD-4097-BCC0-62C383C29265}" type="parTrans" cxnId="{FD847F3E-EA36-4589-936B-E0BB73111A40}">
      <dgm:prSet/>
      <dgm:spPr/>
      <dgm:t>
        <a:bodyPr/>
        <a:lstStyle/>
        <a:p>
          <a:endParaRPr lang="ru-RU" sz="1600"/>
        </a:p>
      </dgm:t>
    </dgm:pt>
    <dgm:pt modelId="{41C07389-01B7-44B8-A7DA-61185187A6BC}" type="sibTrans" cxnId="{FD847F3E-EA36-4589-936B-E0BB73111A40}">
      <dgm:prSet/>
      <dgm:spPr/>
      <dgm:t>
        <a:bodyPr/>
        <a:lstStyle/>
        <a:p>
          <a:endParaRPr lang="ru-RU" sz="1600"/>
        </a:p>
      </dgm:t>
    </dgm:pt>
    <dgm:pt modelId="{34C8A40B-4980-46BF-A03E-57C09DD49DFA}">
      <dgm:prSet phldrT="[Текст]" custT="1"/>
      <dgm:spPr>
        <a:xfrm>
          <a:off x="2021574" y="0"/>
          <a:ext cx="2523824" cy="765830"/>
        </a:xfrm>
        <a:prstGeom prst="chevron">
          <a:avLst/>
        </a:prstGeom>
        <a:solidFill>
          <a:srgbClr val="4596D1">
            <a:lumMod val="7500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6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Управление эффективностью деятельности</a:t>
          </a:r>
          <a:endParaRPr lang="ru-RU" sz="1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6C981A0E-D48D-496E-969B-C221D37E2B45}" type="parTrans" cxnId="{F7DB21FA-D896-431A-BBE6-1E9B7779B2C1}">
      <dgm:prSet/>
      <dgm:spPr/>
      <dgm:t>
        <a:bodyPr/>
        <a:lstStyle/>
        <a:p>
          <a:endParaRPr lang="ru-RU" sz="1600"/>
        </a:p>
      </dgm:t>
    </dgm:pt>
    <dgm:pt modelId="{D9614B8B-D82A-4168-B897-7B5EDF646CDE}" type="sibTrans" cxnId="{F7DB21FA-D896-431A-BBE6-1E9B7779B2C1}">
      <dgm:prSet/>
      <dgm:spPr/>
      <dgm:t>
        <a:bodyPr/>
        <a:lstStyle/>
        <a:p>
          <a:endParaRPr lang="ru-RU" sz="1600"/>
        </a:p>
      </dgm:t>
    </dgm:pt>
    <dgm:pt modelId="{B18CB4DC-03E4-49F2-9FCE-F54A3CD13219}">
      <dgm:prSet phldrT="[Текст]" custT="1"/>
      <dgm:spPr>
        <a:xfrm>
          <a:off x="4040634" y="0"/>
          <a:ext cx="2523824" cy="765830"/>
        </a:xfrm>
        <a:prstGeom prst="chevron">
          <a:avLst/>
        </a:prstGeom>
        <a:solidFill>
          <a:srgbClr val="BD92DE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6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Карьера и преемственность</a:t>
          </a:r>
          <a:endParaRPr lang="ru-RU" sz="1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2A4A5EE5-467F-4611-80F3-52BFD89F0130}" type="parTrans" cxnId="{E2C3984C-A55A-4900-A7A3-4B6FE74E0132}">
      <dgm:prSet/>
      <dgm:spPr/>
      <dgm:t>
        <a:bodyPr/>
        <a:lstStyle/>
        <a:p>
          <a:endParaRPr lang="ru-RU" sz="1600"/>
        </a:p>
      </dgm:t>
    </dgm:pt>
    <dgm:pt modelId="{7B289DDD-FC80-421A-8EC9-212A135F71BA}" type="sibTrans" cxnId="{E2C3984C-A55A-4900-A7A3-4B6FE74E0132}">
      <dgm:prSet/>
      <dgm:spPr/>
      <dgm:t>
        <a:bodyPr/>
        <a:lstStyle/>
        <a:p>
          <a:endParaRPr lang="ru-RU" sz="1600"/>
        </a:p>
      </dgm:t>
    </dgm:pt>
    <dgm:pt modelId="{D0B16567-1C82-4C8D-8BCD-4F19B65BFA3C}">
      <dgm:prSet phldrT="[Текст]" custT="1"/>
      <dgm:spPr>
        <a:xfrm>
          <a:off x="6059694" y="0"/>
          <a:ext cx="2523824" cy="765830"/>
        </a:xfrm>
        <a:prstGeom prst="chevron">
          <a:avLst/>
        </a:prstGeom>
        <a:solidFill>
          <a:srgbClr val="F37D0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6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Обучение и развитие</a:t>
          </a:r>
          <a:endParaRPr lang="ru-RU" sz="1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015E61F2-0857-41C0-BB98-E336591BD66D}" type="parTrans" cxnId="{6D6D1B8B-BBFD-4A89-B72E-616DF52CF8C1}">
      <dgm:prSet/>
      <dgm:spPr/>
      <dgm:t>
        <a:bodyPr/>
        <a:lstStyle/>
        <a:p>
          <a:endParaRPr lang="ru-RU" sz="1600"/>
        </a:p>
      </dgm:t>
    </dgm:pt>
    <dgm:pt modelId="{01814C0D-EDC6-48B7-B10C-400214A2EEA4}" type="sibTrans" cxnId="{6D6D1B8B-BBFD-4A89-B72E-616DF52CF8C1}">
      <dgm:prSet/>
      <dgm:spPr/>
      <dgm:t>
        <a:bodyPr/>
        <a:lstStyle/>
        <a:p>
          <a:endParaRPr lang="ru-RU" sz="1600"/>
        </a:p>
      </dgm:t>
    </dgm:pt>
    <dgm:pt modelId="{7C705715-0B6F-4ECF-9158-B2E480AF7AA8}" type="pres">
      <dgm:prSet presAssocID="{26113C65-E019-42D3-B640-A111C0F9FA97}" presName="Name0" presStyleCnt="0">
        <dgm:presLayoutVars>
          <dgm:dir/>
          <dgm:resizeHandles val="exact"/>
        </dgm:presLayoutVars>
      </dgm:prSet>
      <dgm:spPr/>
    </dgm:pt>
    <dgm:pt modelId="{F6A3D3BA-7036-4376-99F4-DCBAA5925845}" type="pres">
      <dgm:prSet presAssocID="{86A5FDE0-5C05-4319-9234-60C442B7CF1E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586FA-54BA-439D-8463-FCD67781A6B1}" type="pres">
      <dgm:prSet presAssocID="{41C07389-01B7-44B8-A7DA-61185187A6BC}" presName="parSpace" presStyleCnt="0"/>
      <dgm:spPr/>
    </dgm:pt>
    <dgm:pt modelId="{A23BE014-B192-4F27-BDEB-62546AD616F7}" type="pres">
      <dgm:prSet presAssocID="{34C8A40B-4980-46BF-A03E-57C09DD49DFA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8EAF8-300A-4E6D-9920-EFD69532E1B1}" type="pres">
      <dgm:prSet presAssocID="{D9614B8B-D82A-4168-B897-7B5EDF646CDE}" presName="parSpace" presStyleCnt="0"/>
      <dgm:spPr/>
    </dgm:pt>
    <dgm:pt modelId="{0B56BAF7-62F0-493F-873C-6C28316C6453}" type="pres">
      <dgm:prSet presAssocID="{B18CB4DC-03E4-49F2-9FCE-F54A3CD13219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4879B-838A-489C-A7CA-FC1079EE4CAB}" type="pres">
      <dgm:prSet presAssocID="{7B289DDD-FC80-421A-8EC9-212A135F71BA}" presName="parSpace" presStyleCnt="0"/>
      <dgm:spPr/>
    </dgm:pt>
    <dgm:pt modelId="{1445ECFE-1C49-47D6-AE83-361A4B763525}" type="pres">
      <dgm:prSet presAssocID="{D0B16567-1C82-4C8D-8BCD-4F19B65BFA3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B21FA-D896-431A-BBE6-1E9B7779B2C1}" srcId="{26113C65-E019-42D3-B640-A111C0F9FA97}" destId="{34C8A40B-4980-46BF-A03E-57C09DD49DFA}" srcOrd="1" destOrd="0" parTransId="{6C981A0E-D48D-496E-969B-C221D37E2B45}" sibTransId="{D9614B8B-D82A-4168-B897-7B5EDF646CDE}"/>
    <dgm:cxn modelId="{452860F9-7AE3-45AC-B594-E53E1E567832}" type="presOf" srcId="{D0B16567-1C82-4C8D-8BCD-4F19B65BFA3C}" destId="{1445ECFE-1C49-47D6-AE83-361A4B763525}" srcOrd="0" destOrd="0" presId="urn:microsoft.com/office/officeart/2005/8/layout/hChevron3"/>
    <dgm:cxn modelId="{6D6D1B8B-BBFD-4A89-B72E-616DF52CF8C1}" srcId="{26113C65-E019-42D3-B640-A111C0F9FA97}" destId="{D0B16567-1C82-4C8D-8BCD-4F19B65BFA3C}" srcOrd="3" destOrd="0" parTransId="{015E61F2-0857-41C0-BB98-E336591BD66D}" sibTransId="{01814C0D-EDC6-48B7-B10C-400214A2EEA4}"/>
    <dgm:cxn modelId="{994B446F-B0E5-422C-BA23-D1BB756D06DD}" type="presOf" srcId="{34C8A40B-4980-46BF-A03E-57C09DD49DFA}" destId="{A23BE014-B192-4F27-BDEB-62546AD616F7}" srcOrd="0" destOrd="0" presId="urn:microsoft.com/office/officeart/2005/8/layout/hChevron3"/>
    <dgm:cxn modelId="{E2C3984C-A55A-4900-A7A3-4B6FE74E0132}" srcId="{26113C65-E019-42D3-B640-A111C0F9FA97}" destId="{B18CB4DC-03E4-49F2-9FCE-F54A3CD13219}" srcOrd="2" destOrd="0" parTransId="{2A4A5EE5-467F-4611-80F3-52BFD89F0130}" sibTransId="{7B289DDD-FC80-421A-8EC9-212A135F71BA}"/>
    <dgm:cxn modelId="{FD847F3E-EA36-4589-936B-E0BB73111A40}" srcId="{26113C65-E019-42D3-B640-A111C0F9FA97}" destId="{86A5FDE0-5C05-4319-9234-60C442B7CF1E}" srcOrd="0" destOrd="0" parTransId="{82BF6A85-C5DD-4097-BCC0-62C383C29265}" sibTransId="{41C07389-01B7-44B8-A7DA-61185187A6BC}"/>
    <dgm:cxn modelId="{C9DB020F-35B0-4E7C-A408-25A691B94077}" type="presOf" srcId="{26113C65-E019-42D3-B640-A111C0F9FA97}" destId="{7C705715-0B6F-4ECF-9158-B2E480AF7AA8}" srcOrd="0" destOrd="0" presId="urn:microsoft.com/office/officeart/2005/8/layout/hChevron3"/>
    <dgm:cxn modelId="{E7752CCC-7E95-415D-AC44-29A33AD209EA}" type="presOf" srcId="{B18CB4DC-03E4-49F2-9FCE-F54A3CD13219}" destId="{0B56BAF7-62F0-493F-873C-6C28316C6453}" srcOrd="0" destOrd="0" presId="urn:microsoft.com/office/officeart/2005/8/layout/hChevron3"/>
    <dgm:cxn modelId="{20D90CDE-16A6-43E3-8843-C460BFAD74BB}" type="presOf" srcId="{86A5FDE0-5C05-4319-9234-60C442B7CF1E}" destId="{F6A3D3BA-7036-4376-99F4-DCBAA5925845}" srcOrd="0" destOrd="0" presId="urn:microsoft.com/office/officeart/2005/8/layout/hChevron3"/>
    <dgm:cxn modelId="{FCC52F31-9AA4-48EC-9F3A-5E741D8270EE}" type="presParOf" srcId="{7C705715-0B6F-4ECF-9158-B2E480AF7AA8}" destId="{F6A3D3BA-7036-4376-99F4-DCBAA5925845}" srcOrd="0" destOrd="0" presId="urn:microsoft.com/office/officeart/2005/8/layout/hChevron3"/>
    <dgm:cxn modelId="{4F0373C4-F558-4667-B162-D9683C44A71B}" type="presParOf" srcId="{7C705715-0B6F-4ECF-9158-B2E480AF7AA8}" destId="{F01586FA-54BA-439D-8463-FCD67781A6B1}" srcOrd="1" destOrd="0" presId="urn:microsoft.com/office/officeart/2005/8/layout/hChevron3"/>
    <dgm:cxn modelId="{18B0A96E-97E1-40E4-9472-8361C6182794}" type="presParOf" srcId="{7C705715-0B6F-4ECF-9158-B2E480AF7AA8}" destId="{A23BE014-B192-4F27-BDEB-62546AD616F7}" srcOrd="2" destOrd="0" presId="urn:microsoft.com/office/officeart/2005/8/layout/hChevron3"/>
    <dgm:cxn modelId="{3ECC214B-C5BD-4ECC-99E4-CFE8B6035A5C}" type="presParOf" srcId="{7C705715-0B6F-4ECF-9158-B2E480AF7AA8}" destId="{69F8EAF8-300A-4E6D-9920-EFD69532E1B1}" srcOrd="3" destOrd="0" presId="urn:microsoft.com/office/officeart/2005/8/layout/hChevron3"/>
    <dgm:cxn modelId="{A51D547E-1713-4A32-A7ED-95633004A27E}" type="presParOf" srcId="{7C705715-0B6F-4ECF-9158-B2E480AF7AA8}" destId="{0B56BAF7-62F0-493F-873C-6C28316C6453}" srcOrd="4" destOrd="0" presId="urn:microsoft.com/office/officeart/2005/8/layout/hChevron3"/>
    <dgm:cxn modelId="{A6918FB2-EFC8-47BC-AF19-3B65342EC917}" type="presParOf" srcId="{7C705715-0B6F-4ECF-9158-B2E480AF7AA8}" destId="{8564879B-838A-489C-A7CA-FC1079EE4CAB}" srcOrd="5" destOrd="0" presId="urn:microsoft.com/office/officeart/2005/8/layout/hChevron3"/>
    <dgm:cxn modelId="{5EC0D776-E171-4BE1-915D-0230440FCC3F}" type="presParOf" srcId="{7C705715-0B6F-4ECF-9158-B2E480AF7AA8}" destId="{1445ECFE-1C49-47D6-AE83-361A4B76352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113C65-E019-42D3-B640-A111C0F9FA9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86A5FDE0-5C05-4319-9234-60C442B7CF1E}">
      <dgm:prSet phldrT="[Текст]" custT="1"/>
      <dgm:spPr>
        <a:xfrm>
          <a:off x="0" y="0"/>
          <a:ext cx="8577649" cy="727402"/>
        </a:xfrm>
        <a:prstGeom prst="homePlate">
          <a:avLst/>
        </a:prstGeom>
        <a:solidFill>
          <a:srgbClr val="F7877B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8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Управление Культурой и Вовлеченностью</a:t>
          </a:r>
          <a:endParaRPr lang="ru-RU" sz="18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82BF6A85-C5DD-4097-BCC0-62C383C29265}" type="parTrans" cxnId="{FD847F3E-EA36-4589-936B-E0BB73111A40}">
      <dgm:prSet/>
      <dgm:spPr/>
      <dgm:t>
        <a:bodyPr/>
        <a:lstStyle/>
        <a:p>
          <a:endParaRPr lang="ru-RU"/>
        </a:p>
      </dgm:t>
    </dgm:pt>
    <dgm:pt modelId="{41C07389-01B7-44B8-A7DA-61185187A6BC}" type="sibTrans" cxnId="{FD847F3E-EA36-4589-936B-E0BB73111A40}">
      <dgm:prSet/>
      <dgm:spPr/>
      <dgm:t>
        <a:bodyPr/>
        <a:lstStyle/>
        <a:p>
          <a:endParaRPr lang="ru-RU"/>
        </a:p>
      </dgm:t>
    </dgm:pt>
    <dgm:pt modelId="{7C705715-0B6F-4ECF-9158-B2E480AF7AA8}" type="pres">
      <dgm:prSet presAssocID="{26113C65-E019-42D3-B640-A111C0F9FA97}" presName="Name0" presStyleCnt="0">
        <dgm:presLayoutVars>
          <dgm:dir/>
          <dgm:resizeHandles val="exact"/>
        </dgm:presLayoutVars>
      </dgm:prSet>
      <dgm:spPr/>
    </dgm:pt>
    <dgm:pt modelId="{F6A3D3BA-7036-4376-99F4-DCBAA5925845}" type="pres">
      <dgm:prSet presAssocID="{86A5FDE0-5C05-4319-9234-60C442B7CF1E}" presName="parTxOnly" presStyleLbl="node1" presStyleIdx="0" presStyleCnt="1" custLinFactY="-64929" custLinFactNeighborX="-4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2E6027-4A2F-4D9C-B917-E53F962C5D53}" type="presOf" srcId="{26113C65-E019-42D3-B640-A111C0F9FA97}" destId="{7C705715-0B6F-4ECF-9158-B2E480AF7AA8}" srcOrd="0" destOrd="0" presId="urn:microsoft.com/office/officeart/2005/8/layout/hChevron3"/>
    <dgm:cxn modelId="{FD847F3E-EA36-4589-936B-E0BB73111A40}" srcId="{26113C65-E019-42D3-B640-A111C0F9FA97}" destId="{86A5FDE0-5C05-4319-9234-60C442B7CF1E}" srcOrd="0" destOrd="0" parTransId="{82BF6A85-C5DD-4097-BCC0-62C383C29265}" sibTransId="{41C07389-01B7-44B8-A7DA-61185187A6BC}"/>
    <dgm:cxn modelId="{9D0E3222-F704-45C2-B44C-7FEC943DF962}" type="presOf" srcId="{86A5FDE0-5C05-4319-9234-60C442B7CF1E}" destId="{F6A3D3BA-7036-4376-99F4-DCBAA5925845}" srcOrd="0" destOrd="0" presId="urn:microsoft.com/office/officeart/2005/8/layout/hChevron3"/>
    <dgm:cxn modelId="{66BCEB67-6225-46C1-AA6A-FD491D9E6EBA}" type="presParOf" srcId="{7C705715-0B6F-4ECF-9158-B2E480AF7AA8}" destId="{F6A3D3BA-7036-4376-99F4-DCBAA5925845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A3D3D5-DCF7-4751-99C0-5465A1AFD1B4}" type="doc">
      <dgm:prSet loTypeId="urn:microsoft.com/office/officeart/2005/8/layout/pyramid1" loCatId="pyramid" qsTypeId="urn:microsoft.com/office/officeart/2005/8/quickstyle/simple2" qsCatId="simple" csTypeId="urn:microsoft.com/office/officeart/2005/8/colors/accent1_2" csCatId="accent1" phldr="1"/>
      <dgm:spPr/>
    </dgm:pt>
    <dgm:pt modelId="{56254482-E0D8-4B44-B8AF-1CCF70D4C2C1}">
      <dgm:prSet phldrT="[Текст]"/>
      <dgm:spPr>
        <a:solidFill>
          <a:srgbClr val="F37D07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Достояние</a:t>
          </a:r>
          <a:endParaRPr lang="ru-RU" b="1" dirty="0">
            <a:solidFill>
              <a:srgbClr val="002060"/>
            </a:solidFill>
          </a:endParaRPr>
        </a:p>
      </dgm:t>
    </dgm:pt>
    <dgm:pt modelId="{EB11B436-C4E8-41B2-B764-BB9A39C6CF87}" type="parTrans" cxnId="{1346FC01-23A3-4D3F-ACC6-3EB45CCAC430}">
      <dgm:prSet/>
      <dgm:spPr/>
      <dgm:t>
        <a:bodyPr/>
        <a:lstStyle/>
        <a:p>
          <a:endParaRPr lang="ru-RU"/>
        </a:p>
      </dgm:t>
    </dgm:pt>
    <dgm:pt modelId="{AE1A4739-BCF7-4D01-8612-63DA37F1A9E1}" type="sibTrans" cxnId="{1346FC01-23A3-4D3F-ACC6-3EB45CCAC430}">
      <dgm:prSet/>
      <dgm:spPr/>
      <dgm:t>
        <a:bodyPr/>
        <a:lstStyle/>
        <a:p>
          <a:endParaRPr lang="ru-RU"/>
        </a:p>
      </dgm:t>
    </dgm:pt>
    <dgm:pt modelId="{029CAA0D-4A7B-40E2-BB8A-79E8B7D51AEC}">
      <dgm:prSet phldrT="[Текст]" custT="1"/>
      <dgm:spPr>
        <a:solidFill>
          <a:srgbClr val="FAA754"/>
        </a:solidFill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</a:rPr>
            <a:t>Достояние </a:t>
          </a:r>
          <a:r>
            <a:rPr lang="ru-RU" sz="1100" b="0" i="1" dirty="0" smtClean="0">
              <a:solidFill>
                <a:srgbClr val="002060"/>
              </a:solidFill>
            </a:rPr>
            <a:t>(базовый уровень)</a:t>
          </a:r>
          <a:endParaRPr lang="ru-RU" sz="1100" b="0" i="1" dirty="0">
            <a:solidFill>
              <a:srgbClr val="002060"/>
            </a:solidFill>
          </a:endParaRPr>
        </a:p>
      </dgm:t>
    </dgm:pt>
    <dgm:pt modelId="{24A06F89-7CE2-4DD3-9D43-7736CEE4B519}" type="parTrans" cxnId="{55FEBEAF-ABC9-4EE1-BE1F-3A19F1B29CE5}">
      <dgm:prSet/>
      <dgm:spPr/>
      <dgm:t>
        <a:bodyPr/>
        <a:lstStyle/>
        <a:p>
          <a:endParaRPr lang="ru-RU"/>
        </a:p>
      </dgm:t>
    </dgm:pt>
    <dgm:pt modelId="{0E9BE5D3-3D11-457F-91C6-4F3B37582966}" type="sibTrans" cxnId="{55FEBEAF-ABC9-4EE1-BE1F-3A19F1B29CE5}">
      <dgm:prSet/>
      <dgm:spPr/>
      <dgm:t>
        <a:bodyPr/>
        <a:lstStyle/>
        <a:p>
          <a:endParaRPr lang="ru-RU"/>
        </a:p>
      </dgm:t>
    </dgm:pt>
    <dgm:pt modelId="{68A60D2E-14F5-440A-A10C-D8EF8C126369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Капитал</a:t>
          </a:r>
          <a:endParaRPr lang="ru-RU" b="1" dirty="0">
            <a:solidFill>
              <a:srgbClr val="002060"/>
            </a:solidFill>
          </a:endParaRPr>
        </a:p>
      </dgm:t>
    </dgm:pt>
    <dgm:pt modelId="{1FAA97B7-68BE-491B-A26E-94D0FF801475}" type="parTrans" cxnId="{D46B848D-FE50-4927-92FA-9F0A4177AC53}">
      <dgm:prSet/>
      <dgm:spPr/>
      <dgm:t>
        <a:bodyPr/>
        <a:lstStyle/>
        <a:p>
          <a:endParaRPr lang="ru-RU"/>
        </a:p>
      </dgm:t>
    </dgm:pt>
    <dgm:pt modelId="{9AB95646-4DAD-481E-983C-1B7162F718E6}" type="sibTrans" cxnId="{D46B848D-FE50-4927-92FA-9F0A4177AC53}">
      <dgm:prSet/>
      <dgm:spPr/>
      <dgm:t>
        <a:bodyPr/>
        <a:lstStyle/>
        <a:p>
          <a:endParaRPr lang="ru-RU"/>
        </a:p>
      </dgm:t>
    </dgm:pt>
    <dgm:pt modelId="{0EEEB1D7-0A7B-4886-9F09-B7612AF15DAD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Таланты</a:t>
          </a:r>
          <a:endParaRPr lang="ru-RU" b="1" dirty="0">
            <a:solidFill>
              <a:srgbClr val="002060"/>
            </a:solidFill>
          </a:endParaRPr>
        </a:p>
      </dgm:t>
    </dgm:pt>
    <dgm:pt modelId="{D5F59567-AD0A-4682-87A7-AF6B9BA1D36A}" type="parTrans" cxnId="{D67557AE-57D9-4091-BF3B-05A0C03A682D}">
      <dgm:prSet/>
      <dgm:spPr/>
      <dgm:t>
        <a:bodyPr/>
        <a:lstStyle/>
        <a:p>
          <a:endParaRPr lang="ru-RU"/>
        </a:p>
      </dgm:t>
    </dgm:pt>
    <dgm:pt modelId="{B25EF111-7E2C-4D29-8F41-A3EC5EC33B96}" type="sibTrans" cxnId="{D67557AE-57D9-4091-BF3B-05A0C03A682D}">
      <dgm:prSet/>
      <dgm:spPr/>
      <dgm:t>
        <a:bodyPr/>
        <a:lstStyle/>
        <a:p>
          <a:endParaRPr lang="ru-RU"/>
        </a:p>
      </dgm:t>
    </dgm:pt>
    <dgm:pt modelId="{F9F41D20-D075-42C3-8A86-4D427F2B1BBC}" type="pres">
      <dgm:prSet presAssocID="{3DA3D3D5-DCF7-4751-99C0-5465A1AFD1B4}" presName="Name0" presStyleCnt="0">
        <dgm:presLayoutVars>
          <dgm:dir/>
          <dgm:animLvl val="lvl"/>
          <dgm:resizeHandles val="exact"/>
        </dgm:presLayoutVars>
      </dgm:prSet>
      <dgm:spPr/>
    </dgm:pt>
    <dgm:pt modelId="{056FD917-8E74-4EA2-8709-B3DC778B9790}" type="pres">
      <dgm:prSet presAssocID="{56254482-E0D8-4B44-B8AF-1CCF70D4C2C1}" presName="Name8" presStyleCnt="0"/>
      <dgm:spPr/>
    </dgm:pt>
    <dgm:pt modelId="{8123A5A9-6A6D-4C0E-9C8F-21951814CC9B}" type="pres">
      <dgm:prSet presAssocID="{56254482-E0D8-4B44-B8AF-1CCF70D4C2C1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FFB0C-E7D9-450E-B02B-E1E0F818DE94}" type="pres">
      <dgm:prSet presAssocID="{56254482-E0D8-4B44-B8AF-1CCF70D4C2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3B4F4-E008-4E55-B6E9-88110AB51EC9}" type="pres">
      <dgm:prSet presAssocID="{029CAA0D-4A7B-40E2-BB8A-79E8B7D51AEC}" presName="Name8" presStyleCnt="0"/>
      <dgm:spPr/>
    </dgm:pt>
    <dgm:pt modelId="{C7C91452-2F00-4D3A-BBFD-4D3B9B4B1C74}" type="pres">
      <dgm:prSet presAssocID="{029CAA0D-4A7B-40E2-BB8A-79E8B7D51AEC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FF60EE-F48E-4A97-A5F3-E3A3922BEF5A}" type="pres">
      <dgm:prSet presAssocID="{029CAA0D-4A7B-40E2-BB8A-79E8B7D51AE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54CD7-A94F-4502-A5F2-886C7E71327F}" type="pres">
      <dgm:prSet presAssocID="{68A60D2E-14F5-440A-A10C-D8EF8C126369}" presName="Name8" presStyleCnt="0"/>
      <dgm:spPr/>
    </dgm:pt>
    <dgm:pt modelId="{8B85353B-6313-489F-984D-5A2B3DA6A0AB}" type="pres">
      <dgm:prSet presAssocID="{68A60D2E-14F5-440A-A10C-D8EF8C126369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1C594-62C7-4761-B64B-318995A11B55}" type="pres">
      <dgm:prSet presAssocID="{68A60D2E-14F5-440A-A10C-D8EF8C12636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47D1B-B1D5-4AC0-832E-E34D8B866FF1}" type="pres">
      <dgm:prSet presAssocID="{0EEEB1D7-0A7B-4886-9F09-B7612AF15DAD}" presName="Name8" presStyleCnt="0"/>
      <dgm:spPr/>
    </dgm:pt>
    <dgm:pt modelId="{9BCC57EF-8023-4DB2-AFB5-114158179F7E}" type="pres">
      <dgm:prSet presAssocID="{0EEEB1D7-0A7B-4886-9F09-B7612AF15D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9C285-40D0-4759-9DAA-A2451D0D0D4E}" type="pres">
      <dgm:prSet presAssocID="{0EEEB1D7-0A7B-4886-9F09-B7612AF15D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E015D4-A781-47EA-A6BB-1A90FA192ED2}" type="presOf" srcId="{0EEEB1D7-0A7B-4886-9F09-B7612AF15DAD}" destId="{9BCC57EF-8023-4DB2-AFB5-114158179F7E}" srcOrd="0" destOrd="0" presId="urn:microsoft.com/office/officeart/2005/8/layout/pyramid1"/>
    <dgm:cxn modelId="{AE2D5E99-B9AF-48E2-BE6C-616C30EFBB8F}" type="presOf" srcId="{56254482-E0D8-4B44-B8AF-1CCF70D4C2C1}" destId="{8123A5A9-6A6D-4C0E-9C8F-21951814CC9B}" srcOrd="0" destOrd="0" presId="urn:microsoft.com/office/officeart/2005/8/layout/pyramid1"/>
    <dgm:cxn modelId="{55FEBEAF-ABC9-4EE1-BE1F-3A19F1B29CE5}" srcId="{3DA3D3D5-DCF7-4751-99C0-5465A1AFD1B4}" destId="{029CAA0D-4A7B-40E2-BB8A-79E8B7D51AEC}" srcOrd="1" destOrd="0" parTransId="{24A06F89-7CE2-4DD3-9D43-7736CEE4B519}" sibTransId="{0E9BE5D3-3D11-457F-91C6-4F3B37582966}"/>
    <dgm:cxn modelId="{D67557AE-57D9-4091-BF3B-05A0C03A682D}" srcId="{3DA3D3D5-DCF7-4751-99C0-5465A1AFD1B4}" destId="{0EEEB1D7-0A7B-4886-9F09-B7612AF15DAD}" srcOrd="3" destOrd="0" parTransId="{D5F59567-AD0A-4682-87A7-AF6B9BA1D36A}" sibTransId="{B25EF111-7E2C-4D29-8F41-A3EC5EC33B96}"/>
    <dgm:cxn modelId="{FEB28B8D-B665-45D9-9974-A06FFB866603}" type="presOf" srcId="{56254482-E0D8-4B44-B8AF-1CCF70D4C2C1}" destId="{15DFFB0C-E7D9-450E-B02B-E1E0F818DE94}" srcOrd="1" destOrd="0" presId="urn:microsoft.com/office/officeart/2005/8/layout/pyramid1"/>
    <dgm:cxn modelId="{1346FC01-23A3-4D3F-ACC6-3EB45CCAC430}" srcId="{3DA3D3D5-DCF7-4751-99C0-5465A1AFD1B4}" destId="{56254482-E0D8-4B44-B8AF-1CCF70D4C2C1}" srcOrd="0" destOrd="0" parTransId="{EB11B436-C4E8-41B2-B764-BB9A39C6CF87}" sibTransId="{AE1A4739-BCF7-4D01-8612-63DA37F1A9E1}"/>
    <dgm:cxn modelId="{59970BEB-7B0A-4089-A8AE-0B5F05A2A90C}" type="presOf" srcId="{68A60D2E-14F5-440A-A10C-D8EF8C126369}" destId="{D981C594-62C7-4761-B64B-318995A11B55}" srcOrd="1" destOrd="0" presId="urn:microsoft.com/office/officeart/2005/8/layout/pyramid1"/>
    <dgm:cxn modelId="{FA3AA3E5-3A11-4F7D-A106-367D9A46A670}" type="presOf" srcId="{029CAA0D-4A7B-40E2-BB8A-79E8B7D51AEC}" destId="{E4FF60EE-F48E-4A97-A5F3-E3A3922BEF5A}" srcOrd="1" destOrd="0" presId="urn:microsoft.com/office/officeart/2005/8/layout/pyramid1"/>
    <dgm:cxn modelId="{D46B848D-FE50-4927-92FA-9F0A4177AC53}" srcId="{3DA3D3D5-DCF7-4751-99C0-5465A1AFD1B4}" destId="{68A60D2E-14F5-440A-A10C-D8EF8C126369}" srcOrd="2" destOrd="0" parTransId="{1FAA97B7-68BE-491B-A26E-94D0FF801475}" sibTransId="{9AB95646-4DAD-481E-983C-1B7162F718E6}"/>
    <dgm:cxn modelId="{F7660F79-5645-4BC5-81BC-0BFDAF368777}" type="presOf" srcId="{029CAA0D-4A7B-40E2-BB8A-79E8B7D51AEC}" destId="{C7C91452-2F00-4D3A-BBFD-4D3B9B4B1C74}" srcOrd="0" destOrd="0" presId="urn:microsoft.com/office/officeart/2005/8/layout/pyramid1"/>
    <dgm:cxn modelId="{59DFA9BC-37BA-408D-A6BF-D90D583E0525}" type="presOf" srcId="{3DA3D3D5-DCF7-4751-99C0-5465A1AFD1B4}" destId="{F9F41D20-D075-42C3-8A86-4D427F2B1BBC}" srcOrd="0" destOrd="0" presId="urn:microsoft.com/office/officeart/2005/8/layout/pyramid1"/>
    <dgm:cxn modelId="{A74D5A27-B12F-4951-B835-AA6E24E549AB}" type="presOf" srcId="{68A60D2E-14F5-440A-A10C-D8EF8C126369}" destId="{8B85353B-6313-489F-984D-5A2B3DA6A0AB}" srcOrd="0" destOrd="0" presId="urn:microsoft.com/office/officeart/2005/8/layout/pyramid1"/>
    <dgm:cxn modelId="{3C1943FB-2EA9-46EC-A2BF-0D07267EC4D9}" type="presOf" srcId="{0EEEB1D7-0A7B-4886-9F09-B7612AF15DAD}" destId="{64D9C285-40D0-4759-9DAA-A2451D0D0D4E}" srcOrd="1" destOrd="0" presId="urn:microsoft.com/office/officeart/2005/8/layout/pyramid1"/>
    <dgm:cxn modelId="{E101A99A-ED44-45CE-8A8A-CF04F26BED4B}" type="presParOf" srcId="{F9F41D20-D075-42C3-8A86-4D427F2B1BBC}" destId="{056FD917-8E74-4EA2-8709-B3DC778B9790}" srcOrd="0" destOrd="0" presId="urn:microsoft.com/office/officeart/2005/8/layout/pyramid1"/>
    <dgm:cxn modelId="{BCE22F00-55F6-4770-A040-7442C856E6CF}" type="presParOf" srcId="{056FD917-8E74-4EA2-8709-B3DC778B9790}" destId="{8123A5A9-6A6D-4C0E-9C8F-21951814CC9B}" srcOrd="0" destOrd="0" presId="urn:microsoft.com/office/officeart/2005/8/layout/pyramid1"/>
    <dgm:cxn modelId="{66BD0C44-E7ED-441D-AA5B-E095BD421062}" type="presParOf" srcId="{056FD917-8E74-4EA2-8709-B3DC778B9790}" destId="{15DFFB0C-E7D9-450E-B02B-E1E0F818DE94}" srcOrd="1" destOrd="0" presId="urn:microsoft.com/office/officeart/2005/8/layout/pyramid1"/>
    <dgm:cxn modelId="{15CF9B1E-2061-4E5F-AE8F-C781404645FA}" type="presParOf" srcId="{F9F41D20-D075-42C3-8A86-4D427F2B1BBC}" destId="{D6F3B4F4-E008-4E55-B6E9-88110AB51EC9}" srcOrd="1" destOrd="0" presId="urn:microsoft.com/office/officeart/2005/8/layout/pyramid1"/>
    <dgm:cxn modelId="{D5D45D20-7D8A-4E83-AEFD-9ED96A45CE63}" type="presParOf" srcId="{D6F3B4F4-E008-4E55-B6E9-88110AB51EC9}" destId="{C7C91452-2F00-4D3A-BBFD-4D3B9B4B1C74}" srcOrd="0" destOrd="0" presId="urn:microsoft.com/office/officeart/2005/8/layout/pyramid1"/>
    <dgm:cxn modelId="{FAD253F2-5E70-4524-BA11-10949057707D}" type="presParOf" srcId="{D6F3B4F4-E008-4E55-B6E9-88110AB51EC9}" destId="{E4FF60EE-F48E-4A97-A5F3-E3A3922BEF5A}" srcOrd="1" destOrd="0" presId="urn:microsoft.com/office/officeart/2005/8/layout/pyramid1"/>
    <dgm:cxn modelId="{116725F3-A7DA-4C44-BCAB-9DAB102B0AFD}" type="presParOf" srcId="{F9F41D20-D075-42C3-8A86-4D427F2B1BBC}" destId="{4BB54CD7-A94F-4502-A5F2-886C7E71327F}" srcOrd="2" destOrd="0" presId="urn:microsoft.com/office/officeart/2005/8/layout/pyramid1"/>
    <dgm:cxn modelId="{C5046CD0-8760-49D2-9D52-78BA185B4EA2}" type="presParOf" srcId="{4BB54CD7-A94F-4502-A5F2-886C7E71327F}" destId="{8B85353B-6313-489F-984D-5A2B3DA6A0AB}" srcOrd="0" destOrd="0" presId="urn:microsoft.com/office/officeart/2005/8/layout/pyramid1"/>
    <dgm:cxn modelId="{90037035-E836-4BF9-A1F2-23D38E695A2C}" type="presParOf" srcId="{4BB54CD7-A94F-4502-A5F2-886C7E71327F}" destId="{D981C594-62C7-4761-B64B-318995A11B55}" srcOrd="1" destOrd="0" presId="urn:microsoft.com/office/officeart/2005/8/layout/pyramid1"/>
    <dgm:cxn modelId="{05DCE09F-D638-4175-9540-55E961728771}" type="presParOf" srcId="{F9F41D20-D075-42C3-8A86-4D427F2B1BBC}" destId="{BF947D1B-B1D5-4AC0-832E-E34D8B866FF1}" srcOrd="3" destOrd="0" presId="urn:microsoft.com/office/officeart/2005/8/layout/pyramid1"/>
    <dgm:cxn modelId="{AE413EC3-AEE7-4A1A-97F9-8C43A169FD0E}" type="presParOf" srcId="{BF947D1B-B1D5-4AC0-832E-E34D8B866FF1}" destId="{9BCC57EF-8023-4DB2-AFB5-114158179F7E}" srcOrd="0" destOrd="0" presId="urn:microsoft.com/office/officeart/2005/8/layout/pyramid1"/>
    <dgm:cxn modelId="{932276F1-016A-4EE9-A0F1-28EB1E049F5A}" type="presParOf" srcId="{BF947D1B-B1D5-4AC0-832E-E34D8B866FF1}" destId="{64D9C285-40D0-4759-9DAA-A2451D0D0D4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3D3BA-7036-4376-99F4-DCBAA5925845}">
      <dsp:nvSpPr>
        <dsp:cNvPr id="0" name=""/>
        <dsp:cNvSpPr/>
      </dsp:nvSpPr>
      <dsp:spPr>
        <a:xfrm>
          <a:off x="2515" y="0"/>
          <a:ext cx="2523824" cy="765830"/>
        </a:xfrm>
        <a:prstGeom prst="homePlate">
          <a:avLst/>
        </a:prstGeom>
        <a:solidFill>
          <a:srgbClr val="4596D1">
            <a:lumMod val="60000"/>
            <a:lumOff val="4000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Подбор и адаптация</a:t>
          </a:r>
          <a:endParaRPr lang="ru-RU" sz="1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2515" y="0"/>
        <a:ext cx="2332367" cy="765830"/>
      </dsp:txXfrm>
    </dsp:sp>
    <dsp:sp modelId="{A23BE014-B192-4F27-BDEB-62546AD616F7}">
      <dsp:nvSpPr>
        <dsp:cNvPr id="0" name=""/>
        <dsp:cNvSpPr/>
      </dsp:nvSpPr>
      <dsp:spPr>
        <a:xfrm>
          <a:off x="2021574" y="0"/>
          <a:ext cx="2523824" cy="765830"/>
        </a:xfrm>
        <a:prstGeom prst="chevron">
          <a:avLst/>
        </a:prstGeom>
        <a:solidFill>
          <a:srgbClr val="4596D1">
            <a:lumMod val="7500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Управление эффективностью деятельности</a:t>
          </a:r>
          <a:endParaRPr lang="ru-RU" sz="1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2404489" y="0"/>
        <a:ext cx="1757994" cy="765830"/>
      </dsp:txXfrm>
    </dsp:sp>
    <dsp:sp modelId="{0B56BAF7-62F0-493F-873C-6C28316C6453}">
      <dsp:nvSpPr>
        <dsp:cNvPr id="0" name=""/>
        <dsp:cNvSpPr/>
      </dsp:nvSpPr>
      <dsp:spPr>
        <a:xfrm>
          <a:off x="4040634" y="0"/>
          <a:ext cx="2523824" cy="765830"/>
        </a:xfrm>
        <a:prstGeom prst="chevron">
          <a:avLst/>
        </a:prstGeom>
        <a:solidFill>
          <a:srgbClr val="BD92DE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Карьера и преемственность</a:t>
          </a:r>
          <a:endParaRPr lang="ru-RU" sz="1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4423549" y="0"/>
        <a:ext cx="1757994" cy="765830"/>
      </dsp:txXfrm>
    </dsp:sp>
    <dsp:sp modelId="{1445ECFE-1C49-47D6-AE83-361A4B763525}">
      <dsp:nvSpPr>
        <dsp:cNvPr id="0" name=""/>
        <dsp:cNvSpPr/>
      </dsp:nvSpPr>
      <dsp:spPr>
        <a:xfrm>
          <a:off x="6059694" y="0"/>
          <a:ext cx="2523824" cy="765830"/>
        </a:xfrm>
        <a:prstGeom prst="chevron">
          <a:avLst/>
        </a:prstGeom>
        <a:solidFill>
          <a:srgbClr val="F37D0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Обучение и развитие</a:t>
          </a:r>
          <a:endParaRPr lang="ru-RU" sz="1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6442609" y="0"/>
        <a:ext cx="1757994" cy="7658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3D3BA-7036-4376-99F4-DCBAA5925845}">
      <dsp:nvSpPr>
        <dsp:cNvPr id="0" name=""/>
        <dsp:cNvSpPr/>
      </dsp:nvSpPr>
      <dsp:spPr>
        <a:xfrm>
          <a:off x="0" y="0"/>
          <a:ext cx="8728501" cy="423320"/>
        </a:xfrm>
        <a:prstGeom prst="homePlate">
          <a:avLst/>
        </a:prstGeom>
        <a:solidFill>
          <a:srgbClr val="F7877B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Управление Культурой и Вовлеченностью</a:t>
          </a:r>
          <a:endParaRPr lang="ru-RU" sz="18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0" y="0"/>
        <a:ext cx="8622671" cy="423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3A5A9-6A6D-4C0E-9C8F-21951814CC9B}">
      <dsp:nvSpPr>
        <dsp:cNvPr id="0" name=""/>
        <dsp:cNvSpPr/>
      </dsp:nvSpPr>
      <dsp:spPr>
        <a:xfrm>
          <a:off x="1459473" y="0"/>
          <a:ext cx="972982" cy="779555"/>
        </a:xfrm>
        <a:prstGeom prst="trapezoid">
          <a:avLst>
            <a:gd name="adj" fmla="val 62406"/>
          </a:avLst>
        </a:prstGeom>
        <a:solidFill>
          <a:srgbClr val="F37D07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Достояние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1459473" y="0"/>
        <a:ext cx="972982" cy="779555"/>
      </dsp:txXfrm>
    </dsp:sp>
    <dsp:sp modelId="{C7C91452-2F00-4D3A-BBFD-4D3B9B4B1C74}">
      <dsp:nvSpPr>
        <dsp:cNvPr id="0" name=""/>
        <dsp:cNvSpPr/>
      </dsp:nvSpPr>
      <dsp:spPr>
        <a:xfrm>
          <a:off x="972982" y="779555"/>
          <a:ext cx="1945964" cy="779555"/>
        </a:xfrm>
        <a:prstGeom prst="trapezoid">
          <a:avLst>
            <a:gd name="adj" fmla="val 62406"/>
          </a:avLst>
        </a:prstGeom>
        <a:solidFill>
          <a:srgbClr val="FAA75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Достояние </a:t>
          </a:r>
          <a:r>
            <a:rPr lang="ru-RU" sz="1100" b="0" i="1" kern="1200" dirty="0" smtClean="0">
              <a:solidFill>
                <a:srgbClr val="002060"/>
              </a:solidFill>
            </a:rPr>
            <a:t>(базовый уровень)</a:t>
          </a:r>
          <a:endParaRPr lang="ru-RU" sz="1100" b="0" i="1" kern="1200" dirty="0">
            <a:solidFill>
              <a:srgbClr val="002060"/>
            </a:solidFill>
          </a:endParaRPr>
        </a:p>
      </dsp:txBody>
      <dsp:txXfrm>
        <a:off x="1313526" y="779555"/>
        <a:ext cx="1264876" cy="779555"/>
      </dsp:txXfrm>
    </dsp:sp>
    <dsp:sp modelId="{8B85353B-6313-489F-984D-5A2B3DA6A0AB}">
      <dsp:nvSpPr>
        <dsp:cNvPr id="0" name=""/>
        <dsp:cNvSpPr/>
      </dsp:nvSpPr>
      <dsp:spPr>
        <a:xfrm>
          <a:off x="486491" y="1559111"/>
          <a:ext cx="2918946" cy="779555"/>
        </a:xfrm>
        <a:prstGeom prst="trapezoid">
          <a:avLst>
            <a:gd name="adj" fmla="val 6240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Капитал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997306" y="1559111"/>
        <a:ext cx="1897315" cy="779555"/>
      </dsp:txXfrm>
    </dsp:sp>
    <dsp:sp modelId="{9BCC57EF-8023-4DB2-AFB5-114158179F7E}">
      <dsp:nvSpPr>
        <dsp:cNvPr id="0" name=""/>
        <dsp:cNvSpPr/>
      </dsp:nvSpPr>
      <dsp:spPr>
        <a:xfrm>
          <a:off x="0" y="2338666"/>
          <a:ext cx="3891929" cy="779555"/>
        </a:xfrm>
        <a:prstGeom prst="trapezoid">
          <a:avLst>
            <a:gd name="adj" fmla="val 62406"/>
          </a:avLst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Таланты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681087" y="2338666"/>
        <a:ext cx="2529753" cy="779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t" anchorCtr="0" compatLnSpc="1">
            <a:prstTxWarp prst="textNoShape">
              <a:avLst/>
            </a:prstTxWarp>
          </a:bodyPr>
          <a:lstStyle>
            <a:lvl1pPr defTabSz="916046">
              <a:defRPr sz="12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6" y="4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t" anchorCtr="0" compatLnSpc="1">
            <a:prstTxWarp prst="textNoShape">
              <a:avLst/>
            </a:prstTxWarp>
          </a:bodyPr>
          <a:lstStyle>
            <a:lvl1pPr algn="r" defTabSz="916046">
              <a:defRPr sz="12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14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b" anchorCtr="0" compatLnSpc="1">
            <a:prstTxWarp prst="textNoShape">
              <a:avLst/>
            </a:prstTxWarp>
          </a:bodyPr>
          <a:lstStyle>
            <a:lvl1pPr defTabSz="916046">
              <a:defRPr sz="12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6" y="9430814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b" anchorCtr="0" compatLnSpc="1">
            <a:prstTxWarp prst="textNoShape">
              <a:avLst/>
            </a:prstTxWarp>
          </a:bodyPr>
          <a:lstStyle>
            <a:lvl1pPr algn="r" defTabSz="916046">
              <a:defRPr sz="1200" b="1"/>
            </a:lvl1pPr>
          </a:lstStyle>
          <a:p>
            <a:pPr>
              <a:defRPr/>
            </a:pPr>
            <a:fld id="{EC1E6627-C1C1-4B1B-B3C2-17466714D1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209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65623" cy="4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81" tIns="45041" rIns="90081" bIns="45041" numCol="1" anchor="t" anchorCtr="0" compatLnSpc="1">
            <a:prstTxWarp prst="textNoShape">
              <a:avLst/>
            </a:prstTxWarp>
          </a:bodyPr>
          <a:lstStyle>
            <a:lvl1pPr defTabSz="900225">
              <a:defRPr sz="1200" b="1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375" y="0"/>
            <a:ext cx="2965622" cy="4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81" tIns="45041" rIns="90081" bIns="45041" numCol="1" anchor="t" anchorCtr="0" compatLnSpc="1">
            <a:prstTxWarp prst="textNoShape">
              <a:avLst/>
            </a:prstTxWarp>
          </a:bodyPr>
          <a:lstStyle>
            <a:lvl1pPr algn="r" defTabSz="900225">
              <a:defRPr sz="1200" b="1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863" y="731838"/>
            <a:ext cx="6664325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753" y="4724651"/>
            <a:ext cx="4967532" cy="44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81" tIns="45041" rIns="90081" bIns="450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52372"/>
            <a:ext cx="2965623" cy="4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81" tIns="45041" rIns="90081" bIns="45041" numCol="1" anchor="b" anchorCtr="0" compatLnSpc="1">
            <a:prstTxWarp prst="textNoShape">
              <a:avLst/>
            </a:prstTxWarp>
          </a:bodyPr>
          <a:lstStyle>
            <a:lvl1pPr defTabSz="900225">
              <a:defRPr sz="1200" b="1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375" y="9452372"/>
            <a:ext cx="2965622" cy="4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81" tIns="45041" rIns="90081" bIns="45041" numCol="1" anchor="b" anchorCtr="0" compatLnSpc="1">
            <a:prstTxWarp prst="textNoShape">
              <a:avLst/>
            </a:prstTxWarp>
          </a:bodyPr>
          <a:lstStyle>
            <a:lvl1pPr algn="r" defTabSz="900225">
              <a:defRPr sz="1200" b="1"/>
            </a:lvl1pPr>
          </a:lstStyle>
          <a:p>
            <a:pPr>
              <a:defRPr/>
            </a:pPr>
            <a:fld id="{911CC8C3-D825-400E-AF53-AC41DA4AF6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466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8962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7925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6887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585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3" y="731838"/>
            <a:ext cx="6664325" cy="3749675"/>
          </a:xfrm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97792"/>
            <a:fld id="{D0588626-FB58-4671-8983-B03AF59685CF}" type="slidenum">
              <a:rPr lang="ru-RU" smtClean="0"/>
              <a:pPr defTabSz="897792"/>
              <a:t>0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0609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543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Начальное звено управления – до заместителей начальников отделов включительно.</a:t>
            </a:r>
          </a:p>
          <a:p>
            <a:r>
              <a:rPr lang="ru-RU" dirty="0" smtClean="0"/>
              <a:t>Среднее звено управления – до заместителей руководителей институтов, КБ, функциональных служб</a:t>
            </a:r>
            <a:r>
              <a:rPr lang="ru-RU" baseline="0" dirty="0" smtClean="0"/>
              <a:t> включительно.</a:t>
            </a:r>
          </a:p>
          <a:p>
            <a:r>
              <a:rPr lang="ru-RU" baseline="0" dirty="0" smtClean="0"/>
              <a:t>Старшее звено управления – до руководителей прямого подчинения директору предприятия включительно.</a:t>
            </a:r>
          </a:p>
          <a:p>
            <a:r>
              <a:rPr lang="ru-RU" baseline="0" dirty="0" smtClean="0"/>
              <a:t>Высшее звено управления – руководители предприятий, функциональных направлений в Корпорации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855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Лучшие резервисты </a:t>
            </a:r>
            <a:r>
              <a:rPr lang="ru-RU" smtClean="0"/>
              <a:t>– 5% </a:t>
            </a:r>
            <a:r>
              <a:rPr lang="ru-RU" dirty="0" smtClean="0"/>
              <a:t>от всех резервистов отрасли.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230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826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 eaLnBrk="0" hangingPunct="0">
              <a:spcBef>
                <a:spcPct val="30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B89033-B966-4D0E-A4E0-2D6109A48B7F}" type="slidenum">
              <a:rPr lang="ru-RU" altLang="ru-RU" smtClean="0">
                <a:ea typeface="Droid Sans Fallback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 dirty="0" smtClean="0">
              <a:ea typeface="Droid Sans Fallback" charset="0"/>
            </a:endParaRPr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1" y="471646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 dirty="0" smtClean="0"/>
              <a:t>Все эти элементы группы процессов «Управление персоналом» тесно</a:t>
            </a:r>
            <a:r>
              <a:rPr lang="ru-RU" altLang="ru-RU" baseline="0" dirty="0" smtClean="0"/>
              <a:t> взаимодействуют и пересекаются с Управлением культурой и вовлеченностью. Под Культурой понимается конечно Корпоративная культура (ценности </a:t>
            </a:r>
            <a:r>
              <a:rPr lang="ru-RU" altLang="ru-RU" baseline="0" dirty="0" err="1" smtClean="0"/>
              <a:t>Росатома</a:t>
            </a:r>
            <a:r>
              <a:rPr lang="ru-RU" altLang="ru-RU" baseline="0" dirty="0" smtClean="0"/>
              <a:t>, миссия </a:t>
            </a:r>
            <a:r>
              <a:rPr lang="ru-RU" altLang="ru-RU" baseline="0" dirty="0" err="1" smtClean="0"/>
              <a:t>Росатома</a:t>
            </a:r>
            <a:r>
              <a:rPr lang="ru-RU" altLang="ru-RU" baseline="0" dirty="0" smtClean="0"/>
              <a:t>, стратегические и бизнес-приоритеты </a:t>
            </a:r>
            <a:r>
              <a:rPr lang="ru-RU" altLang="ru-RU" baseline="0" dirty="0" err="1" smtClean="0"/>
              <a:t>Росатома</a:t>
            </a:r>
            <a:r>
              <a:rPr lang="ru-RU" altLang="ru-RU" baseline="0" dirty="0" smtClean="0"/>
              <a:t>, этика поведения сотрудников и многое другое)</a:t>
            </a:r>
            <a:endParaRPr lang="ru-RU" alt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606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4 основных инструмента УКП, которые включают в себя</a:t>
            </a:r>
            <a:r>
              <a:rPr lang="ru-RU" baseline="0" dirty="0" smtClean="0"/>
              <a:t> некоторые ориентиры.</a:t>
            </a:r>
          </a:p>
          <a:p>
            <a:endParaRPr lang="ru-RU" baseline="0" dirty="0" smtClean="0"/>
          </a:p>
          <a:p>
            <a:r>
              <a:rPr lang="ru-RU" baseline="0" dirty="0" err="1" smtClean="0"/>
              <a:t>Менторинг</a:t>
            </a:r>
            <a:r>
              <a:rPr lang="ru-RU" baseline="0" dirty="0" smtClean="0"/>
              <a:t> и наставничество это по своей сути один и тот же процесс наставничества, только </a:t>
            </a:r>
            <a:r>
              <a:rPr lang="ru-RU" baseline="0" dirty="0" err="1" smtClean="0"/>
              <a:t>менторинг</a:t>
            </a:r>
            <a:r>
              <a:rPr lang="ru-RU" baseline="0" dirty="0" smtClean="0"/>
              <a:t> это наставничество по управленческим компетенциям.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08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Ключевые Элементы достижения цели</a:t>
            </a:r>
          </a:p>
          <a:p>
            <a:r>
              <a:rPr lang="ru-RU" dirty="0" smtClean="0"/>
              <a:t>Важным моментом является именно двухстороннее наставничество.</a:t>
            </a:r>
          </a:p>
          <a:p>
            <a:endParaRPr lang="ru-RU" dirty="0" smtClean="0"/>
          </a:p>
          <a:p>
            <a:r>
              <a:rPr lang="ru-RU" dirty="0" smtClean="0"/>
              <a:t>Порядка 85% назначений на руководящие</a:t>
            </a:r>
            <a:r>
              <a:rPr lang="ru-RU" baseline="0" dirty="0" smtClean="0"/>
              <a:t> должности происходит из плана преемственности.</a:t>
            </a:r>
          </a:p>
          <a:p>
            <a:r>
              <a:rPr lang="ru-RU" baseline="0" dirty="0" smtClean="0"/>
              <a:t>После включения в ПП вам необходимо провести совместно с руководителем анализ соответствия ваших навыков целевой должности.</a:t>
            </a:r>
          </a:p>
          <a:p>
            <a:r>
              <a:rPr lang="ru-RU" baseline="0" dirty="0" smtClean="0"/>
              <a:t>В ИПР заносятся все мероприятия, необходимые для развития вас как руководителя на целевую должность.</a:t>
            </a:r>
          </a:p>
          <a:p>
            <a:r>
              <a:rPr lang="ru-RU" baseline="0" dirty="0" smtClean="0"/>
              <a:t>По результатам оценочных мероприятий при необходимости корректируется ИПР.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916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Профиле</a:t>
            </a:r>
            <a:r>
              <a:rPr lang="ru-RU" baseline="0" dirty="0" smtClean="0"/>
              <a:t> преемника отражаются: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Целевая должность и промежуточный карьерный шаг при необходимости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Степень готовности преемника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Уровень владения иностранными языками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Трудовая деятельность преемника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Оценки РЕКОРД (при наличии)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Реализованные проекты (ПСР, КПИ и прочие)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406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 составлении ИПР на основе анализа соответствия целевой должности мы как раз учитываем все необходимые навыки и компетенции,</a:t>
            </a:r>
            <a:r>
              <a:rPr lang="ru-RU" baseline="0" dirty="0" smtClean="0"/>
              <a:t> формируем инструменты их освоения для соответствия целевой должности.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5479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Разделы ИПР коррелируют с принципов 70-20-10</a:t>
            </a:r>
          </a:p>
          <a:p>
            <a:pPr marL="0" indent="0">
              <a:buNone/>
            </a:pPr>
            <a:r>
              <a:rPr lang="ru-RU" dirty="0" smtClean="0"/>
              <a:t>Под</a:t>
            </a:r>
            <a:r>
              <a:rPr lang="ru-RU" baseline="0" dirty="0" smtClean="0"/>
              <a:t> каждым разделом приведены примерные мероприятия по развитию компетенций</a:t>
            </a:r>
          </a:p>
          <a:p>
            <a:pPr marL="0" indent="0">
              <a:buNone/>
            </a:pP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Развитие на рабочем месте – </a:t>
            </a:r>
            <a:r>
              <a:rPr lang="ru-RU" b="1" dirty="0" smtClean="0"/>
              <a:t>заполняется руководителем на</a:t>
            </a:r>
            <a:r>
              <a:rPr lang="ru-RU" b="1" baseline="0" dirty="0" smtClean="0"/>
              <a:t> чью целевую должность вы являетесь преемником</a:t>
            </a:r>
            <a:endParaRPr lang="ru-RU" b="1" dirty="0" smtClean="0"/>
          </a:p>
          <a:p>
            <a:pPr marL="228600" indent="-228600">
              <a:buAutoNum type="arabicPeriod"/>
            </a:pPr>
            <a:r>
              <a:rPr lang="ru-RU" b="0" dirty="0" smtClean="0"/>
              <a:t>Участие в</a:t>
            </a:r>
            <a:r>
              <a:rPr lang="ru-RU" b="0" baseline="0" dirty="0" smtClean="0"/>
              <a:t> развивающих проектах – </a:t>
            </a:r>
            <a:r>
              <a:rPr lang="ru-RU" b="1" baseline="0" dirty="0" smtClean="0"/>
              <a:t>заполняется работником совместно с руководителем</a:t>
            </a:r>
          </a:p>
          <a:p>
            <a:pPr marL="228600" indent="-228600">
              <a:buAutoNum type="arabicPeriod"/>
            </a:pPr>
            <a:r>
              <a:rPr lang="ru-RU" b="0" dirty="0" smtClean="0"/>
              <a:t>Обучение на опыте наставника – </a:t>
            </a:r>
            <a:r>
              <a:rPr lang="ru-RU" b="1" dirty="0" smtClean="0"/>
              <a:t>заполняется</a:t>
            </a:r>
            <a:r>
              <a:rPr lang="ru-RU" b="1" baseline="0" dirty="0" smtClean="0"/>
              <a:t> руководителем</a:t>
            </a:r>
          </a:p>
          <a:p>
            <a:pPr marL="228600" indent="-228600">
              <a:buAutoNum type="arabicPeriod"/>
            </a:pPr>
            <a:r>
              <a:rPr lang="ru-RU" b="0" baseline="0" dirty="0" smtClean="0"/>
              <a:t>Саморазвитие – </a:t>
            </a:r>
            <a:r>
              <a:rPr lang="ru-RU" b="1" baseline="0" dirty="0" smtClean="0"/>
              <a:t>заполняется работником</a:t>
            </a:r>
          </a:p>
          <a:p>
            <a:pPr marL="228600" indent="-228600">
              <a:buAutoNum type="arabicPeriod"/>
            </a:pPr>
            <a:r>
              <a:rPr lang="ru-RU" b="0" baseline="0" dirty="0" smtClean="0"/>
              <a:t>Обучающие программы – </a:t>
            </a:r>
            <a:r>
              <a:rPr lang="ru-RU" b="1" baseline="0" dirty="0" smtClean="0"/>
              <a:t>заполняется руководителем совместно с УОП</a:t>
            </a:r>
          </a:p>
          <a:p>
            <a:pPr marL="228600" indent="-228600">
              <a:buAutoNum type="arabicPeriod"/>
            </a:pPr>
            <a:endParaRPr lang="ru-RU" b="1" baseline="0" dirty="0" smtClean="0"/>
          </a:p>
          <a:p>
            <a:pPr marL="0" indent="0">
              <a:buNone/>
            </a:pPr>
            <a:r>
              <a:rPr lang="ru-RU" b="0" baseline="0" dirty="0" smtClean="0"/>
              <a:t>После выполнения трехгодового ИПР составляется новый ИПР уже с другими мероприятиями для дальнейшего развития преемника.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CC8C3-D825-400E-AF53-AC41DA4AF681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83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901132" cy="5929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pic>
        <p:nvPicPr>
          <p:cNvPr id="4" name="Picture 1025" descr="VNIIEF_UD_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28346" y="121669"/>
            <a:ext cx="1415562" cy="63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31523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 l="19760" t="20378" r="11069" b="63089"/>
          <a:stretch>
            <a:fillRect/>
          </a:stretch>
        </p:blipFill>
        <p:spPr bwMode="auto">
          <a:xfrm>
            <a:off x="695195" y="142876"/>
            <a:ext cx="8448804" cy="132326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 l="43388" t="65187" r="11069" b="12440"/>
          <a:stretch>
            <a:fillRect/>
          </a:stretch>
        </p:blipFill>
        <p:spPr bwMode="auto">
          <a:xfrm>
            <a:off x="3848100" y="3494485"/>
            <a:ext cx="5292969" cy="1646634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66791" y="1842247"/>
            <a:ext cx="7291409" cy="638735"/>
          </a:xfrm>
        </p:spPr>
        <p:txBody>
          <a:bodyPr anchor="ctr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5" name="Picture 1025" descr="VNIIEF_UD_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96394" y="331692"/>
            <a:ext cx="1415562" cy="67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62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57200" y="2971800"/>
            <a:ext cx="8229600" cy="162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1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21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39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19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5"/>
          <p:cNvSpPr>
            <a:spLocks noChangeShapeType="1"/>
          </p:cNvSpPr>
          <p:nvPr/>
        </p:nvSpPr>
        <p:spPr bwMode="auto">
          <a:xfrm>
            <a:off x="457200" y="4947047"/>
            <a:ext cx="8229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none" w="lg" len="lg"/>
            <a:tailEnd type="none" w="lg" len="lg"/>
          </a:ln>
          <a:effectLst/>
        </p:spPr>
        <p:txBody>
          <a:bodyPr wrap="none" lIns="77925" tIns="77925" rIns="77925" bIns="77925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457200" y="791766"/>
            <a:ext cx="822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lg" len="lg"/>
            <a:tailEnd type="none" w="lg" len="lg"/>
          </a:ln>
          <a:effectLst/>
        </p:spPr>
        <p:txBody>
          <a:bodyPr wrap="none" lIns="77925" tIns="77925" rIns="77925" bIns="77925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457200" y="5005387"/>
            <a:ext cx="175846" cy="10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defRPr/>
            </a:pPr>
            <a:fld id="{56756E53-3A4F-4612-B027-1EFF84A2B3A1}" type="slidenum">
              <a:rPr lang="ru-RU" sz="800"/>
              <a:pPr algn="r">
                <a:defRPr/>
              </a:pPr>
              <a:t>‹#›</a:t>
            </a:fld>
            <a:endParaRPr lang="ru-RU" sz="800" dirty="0"/>
          </a:p>
        </p:txBody>
      </p:sp>
      <p:pic>
        <p:nvPicPr>
          <p:cNvPr id="8" name="Picture 1" descr="C:\Users\polyakova\Documents\с_6_09_10\Логотипы\roaatom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34351" y="155972"/>
            <a:ext cx="543657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3305176"/>
            <a:ext cx="7772400" cy="1021556"/>
          </a:xfrm>
        </p:spPr>
        <p:txBody>
          <a:bodyPr anchor="t"/>
          <a:lstStyle>
            <a:lvl1pPr algn="l">
              <a:defRPr sz="2000" b="1" cap="none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44462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200151"/>
            <a:ext cx="4044462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06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066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151335"/>
            <a:ext cx="4041531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1631156"/>
            <a:ext cx="4041531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435" cy="871538"/>
          </a:xfrm>
        </p:spPr>
        <p:txBody>
          <a:bodyPr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04788"/>
            <a:ext cx="5111262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435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3600450"/>
            <a:ext cx="5486400" cy="425054"/>
          </a:xfrm>
        </p:spPr>
        <p:txBody>
          <a:bodyPr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34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457200" y="205979"/>
            <a:ext cx="7105650" cy="59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7935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457200" y="4947047"/>
            <a:ext cx="8229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none" w="lg" len="lg"/>
            <a:tailEnd type="none" w="lg" len="lg"/>
          </a:ln>
          <a:effectLst/>
        </p:spPr>
        <p:txBody>
          <a:bodyPr wrap="none" lIns="77925" tIns="77925" rIns="77925" bIns="77925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457200" y="791766"/>
            <a:ext cx="822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lg" len="lg"/>
            <a:tailEnd type="none" w="lg" len="lg"/>
          </a:ln>
          <a:effectLst/>
        </p:spPr>
        <p:txBody>
          <a:bodyPr wrap="none" lIns="77925" tIns="77925" rIns="77925" bIns="77925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57200" y="5005387"/>
            <a:ext cx="175846" cy="10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defRPr/>
            </a:pPr>
            <a:fld id="{98CE92D9-66B3-4F5B-9F1F-36E79349BF55}" type="slidenum">
              <a:rPr lang="ru-RU" sz="800"/>
              <a:pPr algn="r">
                <a:defRPr/>
              </a:pPr>
              <a:t>‹#›</a:t>
            </a:fld>
            <a:endParaRPr lang="ru-RU" sz="800" dirty="0"/>
          </a:p>
        </p:txBody>
      </p:sp>
      <p:pic>
        <p:nvPicPr>
          <p:cNvPr id="37939" name="Picture 1" descr="C:\Users\polyakova\Documents\с_6_09_10\Логотипы\roaatom.pn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34351" y="155972"/>
            <a:ext cx="543657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65" r:id="rId1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389626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779252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168878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55850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05748" indent="-305748" algn="l" rtl="0" eaLnBrk="0" fontAlgn="base" hangingPunct="0">
        <a:spcBef>
          <a:spcPts val="511"/>
        </a:spcBef>
        <a:spcAft>
          <a:spcPct val="0"/>
        </a:spcAft>
        <a:buBlip>
          <a:blip r:embed="rId17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0324" indent="-223224" algn="l" rtl="0" eaLnBrk="0" fontAlgn="base" hangingPunct="0">
        <a:spcBef>
          <a:spcPts val="511"/>
        </a:spcBef>
        <a:spcAft>
          <a:spcPct val="0"/>
        </a:spcAft>
        <a:buBlip>
          <a:blip r:embed="rId18"/>
        </a:buBlip>
        <a:defRPr sz="1400">
          <a:solidFill>
            <a:schemeClr val="tx1"/>
          </a:solidFill>
          <a:latin typeface="+mn-lt"/>
          <a:cs typeface="+mn-cs"/>
        </a:defRPr>
      </a:lvl2pPr>
      <a:lvl3pPr marL="760312" indent="-228635" algn="l" rtl="0" eaLnBrk="0" fontAlgn="base" hangingPunct="0">
        <a:spcBef>
          <a:spcPts val="511"/>
        </a:spcBef>
        <a:spcAft>
          <a:spcPct val="0"/>
        </a:spcAft>
        <a:buBlip>
          <a:blip r:embed="rId18"/>
        </a:buBlip>
        <a:defRPr sz="1200">
          <a:solidFill>
            <a:schemeClr val="tx1"/>
          </a:solidFill>
          <a:latin typeface="+mn-lt"/>
          <a:cs typeface="+mn-cs"/>
        </a:defRPr>
      </a:lvl3pPr>
      <a:lvl4pPr marL="917244" indent="-152874" algn="l" rtl="0" eaLnBrk="0" fontAlgn="base" hangingPunct="0">
        <a:spcBef>
          <a:spcPts val="511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  <a:cs typeface="+mn-cs"/>
        </a:defRPr>
      </a:lvl4pPr>
      <a:lvl5pPr marL="1070119" indent="-152874" algn="l" rtl="0" eaLnBrk="0" fontAlgn="base" hangingPunct="0">
        <a:spcBef>
          <a:spcPts val="511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cs typeface="+mn-cs"/>
        </a:defRPr>
      </a:lvl5pPr>
      <a:lvl6pPr marL="2156471" indent="-1948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546097" indent="-1948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2935722" indent="-1948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325348" indent="-1948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Нижний колонтитул 2"/>
          <p:cNvSpPr>
            <a:spLocks noGrp="1"/>
          </p:cNvSpPr>
          <p:nvPr>
            <p:ph type="ftr" sz="quarter" idx="4294967295"/>
          </p:nvPr>
        </p:nvSpPr>
        <p:spPr bwMode="auto">
          <a:xfrm>
            <a:off x="458667" y="4508898"/>
            <a:ext cx="3068515" cy="1964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77925" tIns="38963" rIns="77925" bIns="38963" numCol="1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141315" name="Заголовок 3"/>
          <p:cNvSpPr>
            <a:spLocks noGrp="1"/>
          </p:cNvSpPr>
          <p:nvPr>
            <p:ph type="ctrTitle"/>
          </p:nvPr>
        </p:nvSpPr>
        <p:spPr>
          <a:xfrm>
            <a:off x="458666" y="1741862"/>
            <a:ext cx="8208713" cy="1240721"/>
          </a:xfrm>
        </p:spPr>
        <p:txBody>
          <a:bodyPr/>
          <a:lstStyle/>
          <a:p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  <a:cs typeface="Times New Roman" panose="02020603050405020304" pitchFamily="18" charset="0"/>
              </a:rPr>
              <a:t>Управление карьерой и преемственностью </a:t>
            </a:r>
            <a:br>
              <a:rPr lang="ru-RU" sz="2400" dirty="0">
                <a:latin typeface="+mn-lt"/>
                <a:cs typeface="Times New Roman" panose="02020603050405020304" pitchFamily="18" charset="0"/>
              </a:rPr>
            </a:br>
            <a:r>
              <a:rPr lang="ru-RU" sz="2400" dirty="0">
                <a:latin typeface="+mn-lt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+mn-lt"/>
                <a:cs typeface="Times New Roman" panose="02020603050405020304" pitchFamily="18" charset="0"/>
              </a:rPr>
              <a:t>Госкорпорации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+mn-lt"/>
                <a:cs typeface="Times New Roman" panose="02020603050405020304" pitchFamily="18" charset="0"/>
              </a:rPr>
              <a:t>Росатом</a:t>
            </a: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» и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РФЯЦ-ВНИИЭФ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pic>
        <p:nvPicPr>
          <p:cNvPr id="5" name="Picture 1025" descr="VNIIEF_UD_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1041" y="331692"/>
            <a:ext cx="1415562" cy="67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карьеры.</a:t>
            </a:r>
            <a:br>
              <a:rPr lang="ru-RU" dirty="0" smtClean="0"/>
            </a:br>
            <a:r>
              <a:rPr lang="ru-RU" dirty="0" smtClean="0"/>
              <a:t>Индивидуальный план развития (ИПР)</a:t>
            </a:r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>
            <a:off x="13203" y="1973862"/>
            <a:ext cx="1639854" cy="656583"/>
          </a:xfrm>
          <a:custGeom>
            <a:avLst/>
            <a:gdLst>
              <a:gd name="connsiteX0" fmla="*/ 0 w 1639854"/>
              <a:gd name="connsiteY0" fmla="*/ 0 h 656583"/>
              <a:gd name="connsiteX1" fmla="*/ 1639854 w 1639854"/>
              <a:gd name="connsiteY1" fmla="*/ 0 h 656583"/>
              <a:gd name="connsiteX2" fmla="*/ 1639854 w 1639854"/>
              <a:gd name="connsiteY2" fmla="*/ 656583 h 656583"/>
              <a:gd name="connsiteX3" fmla="*/ 0 w 1639854"/>
              <a:gd name="connsiteY3" fmla="*/ 656583 h 656583"/>
              <a:gd name="connsiteX4" fmla="*/ 0 w 1639854"/>
              <a:gd name="connsiteY4" fmla="*/ 0 h 65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656583">
                <a:moveTo>
                  <a:pt x="0" y="0"/>
                </a:moveTo>
                <a:lnTo>
                  <a:pt x="1639854" y="0"/>
                </a:lnTo>
                <a:lnTo>
                  <a:pt x="1639854" y="656583"/>
                </a:lnTo>
                <a:lnTo>
                  <a:pt x="0" y="6565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Развитие на рабочем месте</a:t>
            </a:r>
            <a:endParaRPr lang="ru-RU" sz="1100" kern="1200" dirty="0"/>
          </a:p>
        </p:txBody>
      </p:sp>
      <p:sp>
        <p:nvSpPr>
          <p:cNvPr id="49" name="Полилиния 48"/>
          <p:cNvSpPr/>
          <p:nvPr/>
        </p:nvSpPr>
        <p:spPr>
          <a:xfrm>
            <a:off x="13203" y="2630445"/>
            <a:ext cx="1639854" cy="1618692"/>
          </a:xfrm>
          <a:custGeom>
            <a:avLst/>
            <a:gdLst>
              <a:gd name="connsiteX0" fmla="*/ 0 w 1639854"/>
              <a:gd name="connsiteY0" fmla="*/ 0 h 1618692"/>
              <a:gd name="connsiteX1" fmla="*/ 1639854 w 1639854"/>
              <a:gd name="connsiteY1" fmla="*/ 0 h 1618692"/>
              <a:gd name="connsiteX2" fmla="*/ 1639854 w 1639854"/>
              <a:gd name="connsiteY2" fmla="*/ 1618692 h 1618692"/>
              <a:gd name="connsiteX3" fmla="*/ 0 w 1639854"/>
              <a:gd name="connsiteY3" fmla="*/ 1618692 h 1618692"/>
              <a:gd name="connsiteX4" fmla="*/ 0 w 1639854"/>
              <a:gd name="connsiteY4" fmla="*/ 0 h 161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1618692">
                <a:moveTo>
                  <a:pt x="0" y="0"/>
                </a:moveTo>
                <a:lnTo>
                  <a:pt x="1639854" y="0"/>
                </a:lnTo>
                <a:lnTo>
                  <a:pt x="1639854" y="1618692"/>
                </a:lnTo>
                <a:lnTo>
                  <a:pt x="0" y="16186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674" tIns="58674" rIns="78232" bIns="88011" numCol="1" spcCol="1270" anchor="t" anchorCtr="0">
            <a:noAutofit/>
          </a:bodyPr>
          <a:lstStyle/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Изучение ЛНА, входящих в круг ответственности руководителя</a:t>
            </a:r>
            <a:endParaRPr lang="ru-RU" sz="1100" kern="1200" dirty="0">
              <a:solidFill>
                <a:srgbClr val="002060"/>
              </a:solidFill>
            </a:endParaRP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Составление планов работы подразделения/структурного звена </a:t>
            </a:r>
            <a:endParaRPr lang="ru-RU" sz="1100" kern="1200" dirty="0">
              <a:solidFill>
                <a:srgbClr val="002060"/>
              </a:solidFill>
            </a:endParaRPr>
          </a:p>
        </p:txBody>
      </p:sp>
      <p:sp>
        <p:nvSpPr>
          <p:cNvPr id="50" name="Полилиния 49"/>
          <p:cNvSpPr/>
          <p:nvPr/>
        </p:nvSpPr>
        <p:spPr>
          <a:xfrm>
            <a:off x="1882637" y="1973862"/>
            <a:ext cx="1639854" cy="656583"/>
          </a:xfrm>
          <a:custGeom>
            <a:avLst/>
            <a:gdLst>
              <a:gd name="connsiteX0" fmla="*/ 0 w 1639854"/>
              <a:gd name="connsiteY0" fmla="*/ 0 h 656583"/>
              <a:gd name="connsiteX1" fmla="*/ 1639854 w 1639854"/>
              <a:gd name="connsiteY1" fmla="*/ 0 h 656583"/>
              <a:gd name="connsiteX2" fmla="*/ 1639854 w 1639854"/>
              <a:gd name="connsiteY2" fmla="*/ 656583 h 656583"/>
              <a:gd name="connsiteX3" fmla="*/ 0 w 1639854"/>
              <a:gd name="connsiteY3" fmla="*/ 656583 h 656583"/>
              <a:gd name="connsiteX4" fmla="*/ 0 w 1639854"/>
              <a:gd name="connsiteY4" fmla="*/ 0 h 65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656583">
                <a:moveTo>
                  <a:pt x="0" y="0"/>
                </a:moveTo>
                <a:lnTo>
                  <a:pt x="1639854" y="0"/>
                </a:lnTo>
                <a:lnTo>
                  <a:pt x="1639854" y="656583"/>
                </a:lnTo>
                <a:lnTo>
                  <a:pt x="0" y="6565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Участие в развивающих проектах</a:t>
            </a:r>
            <a:endParaRPr lang="ru-RU" sz="1100" kern="1200" dirty="0"/>
          </a:p>
        </p:txBody>
      </p:sp>
      <p:sp>
        <p:nvSpPr>
          <p:cNvPr id="51" name="Полилиния 50"/>
          <p:cNvSpPr/>
          <p:nvPr/>
        </p:nvSpPr>
        <p:spPr>
          <a:xfrm>
            <a:off x="1882637" y="2630445"/>
            <a:ext cx="1639854" cy="1618692"/>
          </a:xfrm>
          <a:custGeom>
            <a:avLst/>
            <a:gdLst>
              <a:gd name="connsiteX0" fmla="*/ 0 w 1639854"/>
              <a:gd name="connsiteY0" fmla="*/ 0 h 1618692"/>
              <a:gd name="connsiteX1" fmla="*/ 1639854 w 1639854"/>
              <a:gd name="connsiteY1" fmla="*/ 0 h 1618692"/>
              <a:gd name="connsiteX2" fmla="*/ 1639854 w 1639854"/>
              <a:gd name="connsiteY2" fmla="*/ 1618692 h 1618692"/>
              <a:gd name="connsiteX3" fmla="*/ 0 w 1639854"/>
              <a:gd name="connsiteY3" fmla="*/ 1618692 h 1618692"/>
              <a:gd name="connsiteX4" fmla="*/ 0 w 1639854"/>
              <a:gd name="connsiteY4" fmla="*/ 0 h 161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1618692">
                <a:moveTo>
                  <a:pt x="0" y="0"/>
                </a:moveTo>
                <a:lnTo>
                  <a:pt x="1639854" y="0"/>
                </a:lnTo>
                <a:lnTo>
                  <a:pt x="1639854" y="1618692"/>
                </a:lnTo>
                <a:lnTo>
                  <a:pt x="0" y="16186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674" tIns="58674" rIns="78232" bIns="88011" numCol="1" spcCol="1270" anchor="t" anchorCtr="0">
            <a:noAutofit/>
          </a:bodyPr>
          <a:lstStyle/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Замещение руководителя во время его отсутствия</a:t>
            </a:r>
            <a:endParaRPr lang="ru-RU" sz="1100" kern="1200" dirty="0">
              <a:solidFill>
                <a:srgbClr val="002060"/>
              </a:solidFill>
            </a:endParaRP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Участие в ПСР, КПИ проектах в роли руководителя</a:t>
            </a:r>
            <a:endParaRPr lang="ru-RU" sz="1100" kern="1200" dirty="0">
              <a:solidFill>
                <a:srgbClr val="002060"/>
              </a:solidFill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3752072" y="1973862"/>
            <a:ext cx="1639854" cy="656583"/>
          </a:xfrm>
          <a:custGeom>
            <a:avLst/>
            <a:gdLst>
              <a:gd name="connsiteX0" fmla="*/ 0 w 1639854"/>
              <a:gd name="connsiteY0" fmla="*/ 0 h 656583"/>
              <a:gd name="connsiteX1" fmla="*/ 1639854 w 1639854"/>
              <a:gd name="connsiteY1" fmla="*/ 0 h 656583"/>
              <a:gd name="connsiteX2" fmla="*/ 1639854 w 1639854"/>
              <a:gd name="connsiteY2" fmla="*/ 656583 h 656583"/>
              <a:gd name="connsiteX3" fmla="*/ 0 w 1639854"/>
              <a:gd name="connsiteY3" fmla="*/ 656583 h 656583"/>
              <a:gd name="connsiteX4" fmla="*/ 0 w 1639854"/>
              <a:gd name="connsiteY4" fmla="*/ 0 h 65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656583">
                <a:moveTo>
                  <a:pt x="0" y="0"/>
                </a:moveTo>
                <a:lnTo>
                  <a:pt x="1639854" y="0"/>
                </a:lnTo>
                <a:lnTo>
                  <a:pt x="1639854" y="656583"/>
                </a:lnTo>
                <a:lnTo>
                  <a:pt x="0" y="6565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Обучение на опыте наставника</a:t>
            </a:r>
            <a:endParaRPr lang="ru-RU" sz="1100" kern="1200" dirty="0"/>
          </a:p>
        </p:txBody>
      </p:sp>
      <p:sp>
        <p:nvSpPr>
          <p:cNvPr id="53" name="Полилиния 52"/>
          <p:cNvSpPr/>
          <p:nvPr/>
        </p:nvSpPr>
        <p:spPr>
          <a:xfrm>
            <a:off x="3752072" y="2630445"/>
            <a:ext cx="1639854" cy="1618692"/>
          </a:xfrm>
          <a:custGeom>
            <a:avLst/>
            <a:gdLst>
              <a:gd name="connsiteX0" fmla="*/ 0 w 1639854"/>
              <a:gd name="connsiteY0" fmla="*/ 0 h 1618692"/>
              <a:gd name="connsiteX1" fmla="*/ 1639854 w 1639854"/>
              <a:gd name="connsiteY1" fmla="*/ 0 h 1618692"/>
              <a:gd name="connsiteX2" fmla="*/ 1639854 w 1639854"/>
              <a:gd name="connsiteY2" fmla="*/ 1618692 h 1618692"/>
              <a:gd name="connsiteX3" fmla="*/ 0 w 1639854"/>
              <a:gd name="connsiteY3" fmla="*/ 1618692 h 1618692"/>
              <a:gd name="connsiteX4" fmla="*/ 0 w 1639854"/>
              <a:gd name="connsiteY4" fmla="*/ 0 h 161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1618692">
                <a:moveTo>
                  <a:pt x="0" y="0"/>
                </a:moveTo>
                <a:lnTo>
                  <a:pt x="1639854" y="0"/>
                </a:lnTo>
                <a:lnTo>
                  <a:pt x="1639854" y="1618692"/>
                </a:lnTo>
                <a:lnTo>
                  <a:pt x="0" y="16186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674" tIns="58674" rIns="78232" bIns="88011" numCol="1" spcCol="1270" anchor="t" anchorCtr="0">
            <a:noAutofit/>
          </a:bodyPr>
          <a:lstStyle/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Проведение совещаний/планерок  за руководителя</a:t>
            </a:r>
            <a:endParaRPr lang="ru-RU" sz="1100" kern="1200" dirty="0">
              <a:solidFill>
                <a:srgbClr val="002060"/>
              </a:solidFill>
            </a:endParaRP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Подготовка совместных документов</a:t>
            </a:r>
            <a:endParaRPr lang="ru-RU" sz="1100" kern="1200" dirty="0">
              <a:solidFill>
                <a:srgbClr val="002060"/>
              </a:solidFill>
            </a:endParaRP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Участие в НТС, конференциях, выставках</a:t>
            </a:r>
            <a:endParaRPr lang="ru-RU" sz="1100" kern="1200" dirty="0">
              <a:solidFill>
                <a:srgbClr val="002060"/>
              </a:solidFill>
            </a:endParaRPr>
          </a:p>
        </p:txBody>
      </p:sp>
      <p:sp>
        <p:nvSpPr>
          <p:cNvPr id="54" name="Полилиния 53"/>
          <p:cNvSpPr/>
          <p:nvPr/>
        </p:nvSpPr>
        <p:spPr>
          <a:xfrm>
            <a:off x="5621507" y="1973862"/>
            <a:ext cx="1639854" cy="656583"/>
          </a:xfrm>
          <a:custGeom>
            <a:avLst/>
            <a:gdLst>
              <a:gd name="connsiteX0" fmla="*/ 0 w 1639854"/>
              <a:gd name="connsiteY0" fmla="*/ 0 h 656583"/>
              <a:gd name="connsiteX1" fmla="*/ 1639854 w 1639854"/>
              <a:gd name="connsiteY1" fmla="*/ 0 h 656583"/>
              <a:gd name="connsiteX2" fmla="*/ 1639854 w 1639854"/>
              <a:gd name="connsiteY2" fmla="*/ 656583 h 656583"/>
              <a:gd name="connsiteX3" fmla="*/ 0 w 1639854"/>
              <a:gd name="connsiteY3" fmla="*/ 656583 h 656583"/>
              <a:gd name="connsiteX4" fmla="*/ 0 w 1639854"/>
              <a:gd name="connsiteY4" fmla="*/ 0 h 65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656583">
                <a:moveTo>
                  <a:pt x="0" y="0"/>
                </a:moveTo>
                <a:lnTo>
                  <a:pt x="1639854" y="0"/>
                </a:lnTo>
                <a:lnTo>
                  <a:pt x="1639854" y="656583"/>
                </a:lnTo>
                <a:lnTo>
                  <a:pt x="0" y="6565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Самообразование и применение полученных навыков</a:t>
            </a:r>
            <a:endParaRPr lang="ru-RU" sz="1100" kern="1200" dirty="0"/>
          </a:p>
        </p:txBody>
      </p:sp>
      <p:sp>
        <p:nvSpPr>
          <p:cNvPr id="55" name="Полилиния 54"/>
          <p:cNvSpPr/>
          <p:nvPr/>
        </p:nvSpPr>
        <p:spPr>
          <a:xfrm>
            <a:off x="5621507" y="2630445"/>
            <a:ext cx="1639854" cy="1618692"/>
          </a:xfrm>
          <a:custGeom>
            <a:avLst/>
            <a:gdLst>
              <a:gd name="connsiteX0" fmla="*/ 0 w 1639854"/>
              <a:gd name="connsiteY0" fmla="*/ 0 h 1618692"/>
              <a:gd name="connsiteX1" fmla="*/ 1639854 w 1639854"/>
              <a:gd name="connsiteY1" fmla="*/ 0 h 1618692"/>
              <a:gd name="connsiteX2" fmla="*/ 1639854 w 1639854"/>
              <a:gd name="connsiteY2" fmla="*/ 1618692 h 1618692"/>
              <a:gd name="connsiteX3" fmla="*/ 0 w 1639854"/>
              <a:gd name="connsiteY3" fmla="*/ 1618692 h 1618692"/>
              <a:gd name="connsiteX4" fmla="*/ 0 w 1639854"/>
              <a:gd name="connsiteY4" fmla="*/ 0 h 161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1618692">
                <a:moveTo>
                  <a:pt x="0" y="0"/>
                </a:moveTo>
                <a:lnTo>
                  <a:pt x="1639854" y="0"/>
                </a:lnTo>
                <a:lnTo>
                  <a:pt x="1639854" y="1618692"/>
                </a:lnTo>
                <a:lnTo>
                  <a:pt x="0" y="16186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674" tIns="58674" rIns="78232" bIns="88011" numCol="1" spcCol="1270" anchor="t" anchorCtr="0">
            <a:noAutofit/>
          </a:bodyPr>
          <a:lstStyle/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Изучение популярной/специальной литературы в области менеджмента управления и развитию компетенций</a:t>
            </a:r>
            <a:endParaRPr lang="ru-RU" sz="1100" kern="1200" dirty="0">
              <a:solidFill>
                <a:srgbClr val="002060"/>
              </a:solidFill>
            </a:endParaRPr>
          </a:p>
        </p:txBody>
      </p:sp>
      <p:sp>
        <p:nvSpPr>
          <p:cNvPr id="56" name="Полилиния 55"/>
          <p:cNvSpPr/>
          <p:nvPr/>
        </p:nvSpPr>
        <p:spPr>
          <a:xfrm>
            <a:off x="7490941" y="1973862"/>
            <a:ext cx="1639854" cy="656583"/>
          </a:xfrm>
          <a:custGeom>
            <a:avLst/>
            <a:gdLst>
              <a:gd name="connsiteX0" fmla="*/ 0 w 1639854"/>
              <a:gd name="connsiteY0" fmla="*/ 0 h 656583"/>
              <a:gd name="connsiteX1" fmla="*/ 1639854 w 1639854"/>
              <a:gd name="connsiteY1" fmla="*/ 0 h 656583"/>
              <a:gd name="connsiteX2" fmla="*/ 1639854 w 1639854"/>
              <a:gd name="connsiteY2" fmla="*/ 656583 h 656583"/>
              <a:gd name="connsiteX3" fmla="*/ 0 w 1639854"/>
              <a:gd name="connsiteY3" fmla="*/ 656583 h 656583"/>
              <a:gd name="connsiteX4" fmla="*/ 0 w 1639854"/>
              <a:gd name="connsiteY4" fmla="*/ 0 h 65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656583">
                <a:moveTo>
                  <a:pt x="0" y="0"/>
                </a:moveTo>
                <a:lnTo>
                  <a:pt x="1639854" y="0"/>
                </a:lnTo>
                <a:lnTo>
                  <a:pt x="1639854" y="656583"/>
                </a:lnTo>
                <a:lnTo>
                  <a:pt x="0" y="6565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44704" rIns="78232" bIns="44704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Участие в специальных обучающих программах</a:t>
            </a:r>
            <a:endParaRPr lang="ru-RU" sz="1100" kern="1200" dirty="0"/>
          </a:p>
        </p:txBody>
      </p:sp>
      <p:sp>
        <p:nvSpPr>
          <p:cNvPr id="57" name="Полилиния 56"/>
          <p:cNvSpPr/>
          <p:nvPr/>
        </p:nvSpPr>
        <p:spPr>
          <a:xfrm>
            <a:off x="7490941" y="2630445"/>
            <a:ext cx="1639854" cy="1618692"/>
          </a:xfrm>
          <a:custGeom>
            <a:avLst/>
            <a:gdLst>
              <a:gd name="connsiteX0" fmla="*/ 0 w 1639854"/>
              <a:gd name="connsiteY0" fmla="*/ 0 h 1618692"/>
              <a:gd name="connsiteX1" fmla="*/ 1639854 w 1639854"/>
              <a:gd name="connsiteY1" fmla="*/ 0 h 1618692"/>
              <a:gd name="connsiteX2" fmla="*/ 1639854 w 1639854"/>
              <a:gd name="connsiteY2" fmla="*/ 1618692 h 1618692"/>
              <a:gd name="connsiteX3" fmla="*/ 0 w 1639854"/>
              <a:gd name="connsiteY3" fmla="*/ 1618692 h 1618692"/>
              <a:gd name="connsiteX4" fmla="*/ 0 w 1639854"/>
              <a:gd name="connsiteY4" fmla="*/ 0 h 161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9854" h="1618692">
                <a:moveTo>
                  <a:pt x="0" y="0"/>
                </a:moveTo>
                <a:lnTo>
                  <a:pt x="1639854" y="0"/>
                </a:lnTo>
                <a:lnTo>
                  <a:pt x="1639854" y="1618692"/>
                </a:lnTo>
                <a:lnTo>
                  <a:pt x="0" y="16186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674" tIns="58674" rIns="78232" bIns="88011" numCol="1" spcCol="1270" anchor="t" anchorCtr="0">
            <a:noAutofit/>
          </a:bodyPr>
          <a:lstStyle/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Семинары/тренинги</a:t>
            </a:r>
            <a:endParaRPr lang="ru-RU" sz="1100" kern="1200" dirty="0">
              <a:solidFill>
                <a:srgbClr val="002060"/>
              </a:solidFill>
            </a:endParaRP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ru-RU" sz="1100" kern="1200" dirty="0" smtClean="0">
                <a:solidFill>
                  <a:srgbClr val="002060"/>
                </a:solidFill>
              </a:rPr>
              <a:t>Обязательное обучение преемников руководителей, которые имеют допуски к работам</a:t>
            </a:r>
            <a:endParaRPr lang="ru-RU" sz="1100" kern="1200" dirty="0">
              <a:solidFill>
                <a:srgbClr val="002060"/>
              </a:solidFill>
            </a:endParaRP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100" kern="1200" smtClean="0">
                <a:solidFill>
                  <a:srgbClr val="002060"/>
                </a:solidFill>
              </a:rPr>
              <a:t>Повышение квалификации</a:t>
            </a:r>
            <a:endParaRPr lang="ru-RU" sz="1100" kern="12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8620" y="4503420"/>
            <a:ext cx="841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ИПР составляется на 3 года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76550" y="1005840"/>
            <a:ext cx="343662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Индивидуальный план развития преемника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63" name="Прямая со стрелкой 62"/>
          <p:cNvCxnSpPr>
            <a:stCxn id="44" idx="2"/>
          </p:cNvCxnSpPr>
          <p:nvPr/>
        </p:nvCxnSpPr>
        <p:spPr bwMode="auto">
          <a:xfrm>
            <a:off x="4594860" y="1652171"/>
            <a:ext cx="0" cy="321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med" len="lg"/>
          </a:ln>
          <a:effectLst/>
        </p:spPr>
      </p:cxnSp>
      <p:cxnSp>
        <p:nvCxnSpPr>
          <p:cNvPr id="65" name="Прямая соединительная линия 64"/>
          <p:cNvCxnSpPr/>
          <p:nvPr/>
        </p:nvCxnSpPr>
        <p:spPr bwMode="auto">
          <a:xfrm flipH="1">
            <a:off x="833130" y="1813016"/>
            <a:ext cx="37617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7" name="Прямая соединительная линия 66"/>
          <p:cNvCxnSpPr/>
          <p:nvPr/>
        </p:nvCxnSpPr>
        <p:spPr bwMode="auto">
          <a:xfrm>
            <a:off x="4594860" y="1813016"/>
            <a:ext cx="3716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9" name="Прямая со стрелкой 68"/>
          <p:cNvCxnSpPr/>
          <p:nvPr/>
        </p:nvCxnSpPr>
        <p:spPr bwMode="auto">
          <a:xfrm>
            <a:off x="2702564" y="1813016"/>
            <a:ext cx="0" cy="1608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med" len="lg"/>
          </a:ln>
          <a:effectLst/>
        </p:spPr>
      </p:cxnSp>
      <p:cxnSp>
        <p:nvCxnSpPr>
          <p:cNvPr id="71" name="Прямая со стрелкой 70"/>
          <p:cNvCxnSpPr/>
          <p:nvPr/>
        </p:nvCxnSpPr>
        <p:spPr bwMode="auto">
          <a:xfrm>
            <a:off x="833130" y="1813016"/>
            <a:ext cx="0" cy="1608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med" len="lg"/>
          </a:ln>
          <a:effectLst/>
        </p:spPr>
      </p:cxnSp>
      <p:cxnSp>
        <p:nvCxnSpPr>
          <p:cNvPr id="73" name="Прямая со стрелкой 72"/>
          <p:cNvCxnSpPr/>
          <p:nvPr/>
        </p:nvCxnSpPr>
        <p:spPr bwMode="auto">
          <a:xfrm>
            <a:off x="6441434" y="1813016"/>
            <a:ext cx="0" cy="1608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med" len="lg"/>
          </a:ln>
          <a:effectLst/>
        </p:spPr>
      </p:cxnSp>
      <p:cxnSp>
        <p:nvCxnSpPr>
          <p:cNvPr id="75" name="Прямая со стрелкой 74"/>
          <p:cNvCxnSpPr/>
          <p:nvPr/>
        </p:nvCxnSpPr>
        <p:spPr bwMode="auto">
          <a:xfrm>
            <a:off x="8310868" y="1813016"/>
            <a:ext cx="0" cy="1608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039359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 bwMode="auto">
          <a:xfrm>
            <a:off x="4070246" y="1820850"/>
            <a:ext cx="5073754" cy="29964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обучения.</a:t>
            </a:r>
            <a:br>
              <a:rPr lang="ru-RU" dirty="0" smtClean="0"/>
            </a:br>
            <a:r>
              <a:rPr lang="ru-RU" dirty="0" smtClean="0"/>
              <a:t>Анализ соответствия. Принцип 70-20-10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930" y="832996"/>
            <a:ext cx="85699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1" algn="ctr"/>
            <a:r>
              <a:rPr lang="ru-RU" sz="1600" b="1" dirty="0">
                <a:solidFill>
                  <a:srgbClr val="002060"/>
                </a:solidFill>
              </a:rPr>
              <a:t>Определить, какие </a:t>
            </a:r>
            <a:r>
              <a:rPr lang="ru-RU" sz="1600" b="1" dirty="0" smtClean="0">
                <a:solidFill>
                  <a:srgbClr val="002060"/>
                </a:solidFill>
              </a:rPr>
              <a:t>профессионально-технические знания и навыки нуждаются 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в развитии </a:t>
            </a:r>
            <a:r>
              <a:rPr lang="ru-RU" sz="1600" b="1" dirty="0">
                <a:solidFill>
                  <a:srgbClr val="002060"/>
                </a:solidFill>
              </a:rPr>
              <a:t>с учетом задач, которые поставлены </a:t>
            </a:r>
            <a:r>
              <a:rPr lang="ru-RU" sz="1600" b="1" dirty="0" smtClean="0">
                <a:solidFill>
                  <a:srgbClr val="002060"/>
                </a:solidFill>
              </a:rPr>
              <a:t>перед работником</a:t>
            </a:r>
            <a:endParaRPr lang="ru-RU" sz="12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824748"/>
              </p:ext>
            </p:extLst>
          </p:nvPr>
        </p:nvGraphicFramePr>
        <p:xfrm>
          <a:off x="4297680" y="1820849"/>
          <a:ext cx="4848627" cy="31396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7427"/>
                <a:gridCol w="3231200"/>
              </a:tblGrid>
              <a:tr h="863601">
                <a:tc>
                  <a:txBody>
                    <a:bodyPr/>
                    <a:lstStyle/>
                    <a:p>
                      <a:pPr marL="3175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Саморазвитие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/>
                      </a:r>
                      <a:b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на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рабочем месте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стажировки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горизонтальные ротации;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работа с лидерами и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экспертами;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амбициозные рабочие цели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3175">
                <a:tc>
                  <a:txBody>
                    <a:bodyPr/>
                    <a:lstStyle/>
                    <a:p>
                      <a:pPr marL="3175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Участие в проектах, помощь наставника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наставничество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обратная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связь;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участие в развивающих проектах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22849">
                <a:tc>
                  <a:txBody>
                    <a:bodyPr/>
                    <a:lstStyle/>
                    <a:p>
                      <a:pPr marL="3175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Тренинги,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программы и семинары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обучение техническим и бизнес компетенциям;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повышение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профессиональной квалификации;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профессиональная литература,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он-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</a:rPr>
                        <a:t>лайн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курсы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6081" y="1884184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Принцип 70-20-10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-108174" y="2435751"/>
            <a:ext cx="4178420" cy="2381564"/>
            <a:chOff x="-108174" y="2435751"/>
            <a:chExt cx="4178420" cy="2381564"/>
          </a:xfrm>
        </p:grpSpPr>
        <p:graphicFrame>
          <p:nvGraphicFramePr>
            <p:cNvPr id="8" name="Диаграмма 7"/>
            <p:cNvGraphicFramePr/>
            <p:nvPr>
              <p:extLst>
                <p:ext uri="{D42A27DB-BD31-4B8C-83A1-F6EECF244321}">
                  <p14:modId xmlns:p14="http://schemas.microsoft.com/office/powerpoint/2010/main" val="1975650549"/>
                </p:ext>
              </p:extLst>
            </p:nvPr>
          </p:nvGraphicFramePr>
          <p:xfrm>
            <a:off x="746150" y="2529365"/>
            <a:ext cx="2659380" cy="186842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3" name="Прямая соединительная линия 12"/>
            <p:cNvCxnSpPr/>
            <p:nvPr/>
          </p:nvCxnSpPr>
          <p:spPr bwMode="auto">
            <a:xfrm flipH="1">
              <a:off x="1818680" y="3707904"/>
              <a:ext cx="586740" cy="6898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 flipH="1">
              <a:off x="1270040" y="4397792"/>
              <a:ext cx="5486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1231940" y="4109429"/>
              <a:ext cx="14731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rgbClr val="002060"/>
                  </a:solidFill>
                </a:rPr>
                <a:t>70%</a:t>
              </a:r>
            </a:p>
            <a:p>
              <a:r>
                <a:rPr lang="ru-RU" sz="1200" dirty="0" smtClean="0">
                  <a:solidFill>
                    <a:srgbClr val="002060"/>
                  </a:solidFill>
                </a:rPr>
                <a:t>саморазвитие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на рабочем месте</a:t>
              </a:r>
              <a:endParaRPr lang="ru-RU" sz="1200" dirty="0">
                <a:solidFill>
                  <a:srgbClr val="002060"/>
                </a:solidFill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 bwMode="auto">
            <a:xfrm flipV="1">
              <a:off x="2047280" y="2724924"/>
              <a:ext cx="35814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2405420" y="2724924"/>
              <a:ext cx="4953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357918" y="2435751"/>
              <a:ext cx="17123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rgbClr val="002060"/>
                  </a:solidFill>
                </a:rPr>
                <a:t>10%</a:t>
              </a:r>
            </a:p>
            <a:p>
              <a:r>
                <a:rPr lang="ru-RU" sz="1200" dirty="0" smtClean="0">
                  <a:solidFill>
                    <a:srgbClr val="002060"/>
                  </a:solidFill>
                </a:rPr>
                <a:t>тренинги, программы</a:t>
              </a:r>
              <a:endParaRPr lang="ru-RU" sz="1200" dirty="0">
                <a:solidFill>
                  <a:srgbClr val="002060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 bwMode="auto">
            <a:xfrm flipH="1" flipV="1">
              <a:off x="1173480" y="2958971"/>
              <a:ext cx="289560" cy="2261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 flipH="1">
              <a:off x="746150" y="2958971"/>
              <a:ext cx="42733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-108174" y="2664351"/>
              <a:ext cx="13594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ru-RU" sz="1600" b="1" dirty="0" smtClean="0">
                  <a:solidFill>
                    <a:srgbClr val="002060"/>
                  </a:solidFill>
                </a:rPr>
                <a:t>20%</a:t>
              </a:r>
            </a:p>
            <a:p>
              <a:pPr algn="r"/>
              <a:r>
                <a:rPr lang="ru-RU" sz="1200" dirty="0" smtClean="0">
                  <a:solidFill>
                    <a:srgbClr val="002060"/>
                  </a:solidFill>
                </a:rPr>
                <a:t>проекты,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наставничество</a:t>
              </a:r>
              <a:endParaRPr lang="ru-RU" sz="1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2412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эффективности.</a:t>
            </a:r>
            <a:br>
              <a:rPr lang="ru-RU" dirty="0" smtClean="0"/>
            </a:br>
            <a:r>
              <a:rPr lang="ru-RU" dirty="0" smtClean="0"/>
              <a:t>Оценка потенциала преемников.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2050" y="3300961"/>
            <a:ext cx="2342543" cy="79539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 defTabSz="7792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ПЛАН </a:t>
            </a:r>
            <a:r>
              <a:rPr lang="ru-RU" sz="1200" b="1" kern="0" dirty="0" smtClean="0">
                <a:solidFill>
                  <a:srgbClr val="002060"/>
                </a:solidFill>
                <a:latin typeface="Arial"/>
                <a:cs typeface="+mn-cs"/>
              </a:rPr>
              <a:t>ПРЕЕМСТВЕННОСТИ</a:t>
            </a:r>
            <a:endParaRPr lang="ru-RU" sz="1200" b="1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77856" y="1486601"/>
            <a:ext cx="2777364" cy="7560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ctr">
              <a:defRPr/>
            </a:pPr>
            <a:r>
              <a:rPr lang="ru-RU" sz="1200" b="1" kern="0" dirty="0" smtClean="0">
                <a:solidFill>
                  <a:srgbClr val="002060"/>
                </a:solidFill>
                <a:latin typeface="Arial"/>
                <a:cs typeface="+mn-cs"/>
              </a:rPr>
              <a:t>Оценка методом </a:t>
            </a: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«360 градусов</a:t>
            </a:r>
            <a:r>
              <a:rPr lang="ru-RU" sz="1200" b="1" kern="0" dirty="0" smtClean="0">
                <a:solidFill>
                  <a:srgbClr val="002060"/>
                </a:solidFill>
                <a:latin typeface="Arial"/>
                <a:cs typeface="+mn-cs"/>
              </a:rPr>
              <a:t>»</a:t>
            </a:r>
          </a:p>
          <a:p>
            <a:pPr algn="ctr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</a:rPr>
              <a:t>(</a:t>
            </a:r>
            <a:r>
              <a:rPr lang="ru-RU" sz="1100" kern="0" dirty="0" smtClean="0">
                <a:solidFill>
                  <a:srgbClr val="002060"/>
                </a:solidFill>
              </a:rPr>
              <a:t>преемники </a:t>
            </a:r>
            <a:r>
              <a:rPr lang="ru-RU" sz="1100" kern="0" dirty="0">
                <a:solidFill>
                  <a:srgbClr val="002060"/>
                </a:solidFill>
              </a:rPr>
              <a:t>на КВД руководителей уровня </a:t>
            </a:r>
            <a:r>
              <a:rPr lang="ru-RU" sz="1100" kern="0" dirty="0" smtClean="0">
                <a:solidFill>
                  <a:srgbClr val="002060"/>
                </a:solidFill>
              </a:rPr>
              <a:t>ТОП-1000, УКР «Достояние»)</a:t>
            </a:r>
            <a:r>
              <a:rPr lang="ru-RU" sz="1200" b="1" kern="0" dirty="0" smtClean="0">
                <a:solidFill>
                  <a:srgbClr val="002060"/>
                </a:solidFill>
              </a:rPr>
              <a:t> </a:t>
            </a:r>
            <a:endParaRPr lang="ru-RU" sz="1200" b="1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839" y="1486601"/>
            <a:ext cx="1927324" cy="7560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ctr" defTabSz="7792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 smtClean="0">
                <a:solidFill>
                  <a:srgbClr val="002060"/>
                </a:solidFill>
                <a:latin typeface="Arial"/>
                <a:cs typeface="+mn-cs"/>
              </a:rPr>
              <a:t>Оценка преемников</a:t>
            </a:r>
          </a:p>
          <a:p>
            <a:pPr algn="ctr" defTabSz="7792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 smtClean="0">
                <a:solidFill>
                  <a:srgbClr val="002060"/>
                </a:solidFill>
                <a:latin typeface="Arial"/>
              </a:rPr>
              <a:t>(преемники на все уровни управления РФЯЦ-ВНИИЭФ)</a:t>
            </a:r>
            <a:endParaRPr lang="ru-RU" sz="1000" kern="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15206" y="3300960"/>
            <a:ext cx="1740013" cy="7953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b="1" kern="0" dirty="0">
                <a:solidFill>
                  <a:srgbClr val="002060"/>
                </a:solidFill>
                <a:latin typeface="Arial"/>
              </a:rPr>
              <a:t>Период </a:t>
            </a:r>
            <a:r>
              <a:rPr lang="ru-RU" sz="1100" b="1" kern="0" dirty="0" smtClean="0">
                <a:solidFill>
                  <a:srgbClr val="002060"/>
                </a:solidFill>
                <a:latin typeface="Arial"/>
              </a:rPr>
              <a:t>готовности преемника</a:t>
            </a:r>
            <a:endParaRPr lang="ru-RU" sz="1100" b="1" kern="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839" y="911395"/>
            <a:ext cx="4826381" cy="50489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prstDash val="dash"/>
          </a:ln>
        </p:spPr>
        <p:txBody>
          <a:bodyPr wrap="square" lIns="77925" tIns="38963" rIns="77925" bIns="38963" rtlCol="0" anchor="ctr">
            <a:no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dirty="0">
                <a:solidFill>
                  <a:srgbClr val="002060"/>
                </a:solidFill>
                <a:latin typeface="Arial Black" pitchFamily="34" charset="0"/>
              </a:rPr>
              <a:t>Оценочные мероприятия преемников</a:t>
            </a:r>
          </a:p>
        </p:txBody>
      </p:sp>
      <p:sp>
        <p:nvSpPr>
          <p:cNvPr id="2" name="Плюс 1"/>
          <p:cNvSpPr/>
          <p:nvPr/>
        </p:nvSpPr>
        <p:spPr bwMode="auto">
          <a:xfrm>
            <a:off x="2528016" y="3360113"/>
            <a:ext cx="677091" cy="677091"/>
          </a:xfrm>
          <a:prstGeom prst="mathPl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51528" y="2325669"/>
            <a:ext cx="3725237" cy="848070"/>
            <a:chOff x="846526" y="2325669"/>
            <a:chExt cx="3725237" cy="658346"/>
          </a:xfrm>
        </p:grpSpPr>
        <p:sp>
          <p:nvSpPr>
            <p:cNvPr id="3" name="Стрелка вниз 2"/>
            <p:cNvSpPr/>
            <p:nvPr/>
          </p:nvSpPr>
          <p:spPr bwMode="auto">
            <a:xfrm>
              <a:off x="846526" y="2325669"/>
              <a:ext cx="3725237" cy="658346"/>
            </a:xfrm>
            <a:prstGeom prst="downArrow">
              <a:avLst>
                <a:gd name="adj1" fmla="val 66864"/>
                <a:gd name="adj2" fmla="val 3382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956758" y="2675296"/>
              <a:ext cx="15047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корректировка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61395" y="2325669"/>
              <a:ext cx="2495496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1200" b="1" dirty="0" smtClean="0">
                  <a:solidFill>
                    <a:schemeClr val="bg1"/>
                  </a:solidFill>
                </a:rPr>
                <a:t>по результатам оценочных мероприятий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198228" y="824741"/>
            <a:ext cx="3921919" cy="413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200" b="1" dirty="0" smtClean="0">
                <a:solidFill>
                  <a:srgbClr val="002060"/>
                </a:solidFill>
              </a:rPr>
              <a:t>Критически важные должности (КВД) </a:t>
            </a:r>
            <a:br>
              <a:rPr lang="ru-RU" sz="1200" b="1" dirty="0" smtClean="0">
                <a:solidFill>
                  <a:srgbClr val="002060"/>
                </a:solidFill>
              </a:rPr>
            </a:br>
            <a:r>
              <a:rPr lang="ru-RU" sz="1200" b="1" dirty="0" smtClean="0">
                <a:solidFill>
                  <a:srgbClr val="002060"/>
                </a:solidFill>
              </a:rPr>
              <a:t>РФЯЦ-ВНИИЭФ уровня ТОП-1000: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 smtClean="0">
                <a:solidFill>
                  <a:srgbClr val="002060"/>
                </a:solidFill>
              </a:rPr>
              <a:t>Директор РФЯЦ-ВНИИЭФ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Первый заместитель директора РФЯЦ-ВНИИЭФ по тематическому планированию и управлению </a:t>
            </a:r>
            <a:r>
              <a:rPr lang="ru-RU" sz="1100" dirty="0" smtClean="0">
                <a:solidFill>
                  <a:srgbClr val="002060"/>
                </a:solidFill>
              </a:rPr>
              <a:t>производством – главный конструктор РФЯЦ-ВНИИЭФ – начальник КБ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Первый заместитель директора РФЯЦ-ВНИИЭФ - директор филиала РФЯЦ-ВНИИЭФ «НИИИС им. Ю.Е. </a:t>
            </a:r>
            <a:r>
              <a:rPr lang="ru-RU" sz="1100" dirty="0" err="1">
                <a:solidFill>
                  <a:srgbClr val="002060"/>
                </a:solidFill>
              </a:rPr>
              <a:t>Седакова</a:t>
            </a:r>
            <a:r>
              <a:rPr lang="ru-RU" sz="1100" dirty="0">
                <a:solidFill>
                  <a:srgbClr val="002060"/>
                </a:solidFill>
              </a:rPr>
              <a:t>»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 smtClean="0">
                <a:solidFill>
                  <a:srgbClr val="002060"/>
                </a:solidFill>
              </a:rPr>
              <a:t>Главный </a:t>
            </a:r>
            <a:r>
              <a:rPr lang="ru-RU" sz="1100" dirty="0">
                <a:solidFill>
                  <a:srgbClr val="002060"/>
                </a:solidFill>
              </a:rPr>
              <a:t>инженер </a:t>
            </a:r>
            <a:r>
              <a:rPr lang="ru-RU" sz="1100" dirty="0" smtClean="0">
                <a:solidFill>
                  <a:srgbClr val="002060"/>
                </a:solidFill>
              </a:rPr>
              <a:t>РФЯЦ-ВНИИЭФ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 smtClean="0">
                <a:solidFill>
                  <a:srgbClr val="002060"/>
                </a:solidFill>
              </a:rPr>
              <a:t>Главные конструкторы </a:t>
            </a:r>
            <a:r>
              <a:rPr lang="ru-RU" sz="1100" dirty="0">
                <a:solidFill>
                  <a:srgbClr val="002060"/>
                </a:solidFill>
              </a:rPr>
              <a:t>РФЯЦ-ВНИИЭФ - </a:t>
            </a:r>
            <a:r>
              <a:rPr lang="ru-RU" sz="1100" dirty="0" smtClean="0">
                <a:solidFill>
                  <a:srgbClr val="002060"/>
                </a:solidFill>
              </a:rPr>
              <a:t>начальники КБ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 smtClean="0">
                <a:solidFill>
                  <a:srgbClr val="002060"/>
                </a:solidFill>
              </a:rPr>
              <a:t>Научный </a:t>
            </a:r>
            <a:r>
              <a:rPr lang="ru-RU" sz="1100" dirty="0">
                <a:solidFill>
                  <a:srgbClr val="002060"/>
                </a:solidFill>
              </a:rPr>
              <a:t>руководитель РФЯЦ-ВНИИЭФ – директор института теоретической и математической </a:t>
            </a:r>
            <a:r>
              <a:rPr lang="ru-RU" sz="1100" dirty="0" smtClean="0">
                <a:solidFill>
                  <a:srgbClr val="002060"/>
                </a:solidFill>
              </a:rPr>
              <a:t>физики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Директор института экспериментальной газодинамики и физики </a:t>
            </a:r>
            <a:r>
              <a:rPr lang="ru-RU" sz="1100" dirty="0" smtClean="0">
                <a:solidFill>
                  <a:srgbClr val="002060"/>
                </a:solidFill>
              </a:rPr>
              <a:t>взрыва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Директор института ядерной и радиационной </a:t>
            </a:r>
            <a:r>
              <a:rPr lang="ru-RU" sz="1100" dirty="0" smtClean="0">
                <a:solidFill>
                  <a:srgbClr val="002060"/>
                </a:solidFill>
              </a:rPr>
              <a:t>физики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Генеральный конструктор по лазерным системам – заместитель директора РФЯЦ-ВНИИЭФ по лазерно-физическому направлению – директор </a:t>
            </a:r>
            <a:r>
              <a:rPr lang="ru-RU" sz="1100" dirty="0" smtClean="0">
                <a:solidFill>
                  <a:srgbClr val="002060"/>
                </a:solidFill>
              </a:rPr>
              <a:t>ИЛФИ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Директор научно-производственного центра </a:t>
            </a:r>
            <a:r>
              <a:rPr lang="ru-RU" sz="1100" dirty="0" smtClean="0">
                <a:solidFill>
                  <a:srgbClr val="002060"/>
                </a:solidFill>
              </a:rPr>
              <a:t>физики</a:t>
            </a:r>
          </a:p>
          <a:p>
            <a:pPr marL="182563" indent="-182563">
              <a:lnSpc>
                <a:spcPct val="8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ru-RU" sz="1100" dirty="0">
                <a:solidFill>
                  <a:srgbClr val="002060"/>
                </a:solidFill>
              </a:rPr>
              <a:t>Заместитель директора РФЯЦ-ВНИИЭФ по капитальному строительству – директор департамента капитального </a:t>
            </a:r>
            <a:r>
              <a:rPr lang="ru-RU" sz="1100" dirty="0" smtClean="0">
                <a:solidFill>
                  <a:srgbClr val="002060"/>
                </a:solidFill>
              </a:rPr>
              <a:t>строительства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2840370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 bwMode="auto">
          <a:xfrm>
            <a:off x="2346960" y="2584482"/>
            <a:ext cx="6797040" cy="6006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346960" y="3331242"/>
            <a:ext cx="6797040" cy="6006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2346960" y="4097290"/>
            <a:ext cx="6797040" cy="6006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2346960" y="1776762"/>
            <a:ext cx="6797040" cy="6006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198" y="205979"/>
            <a:ext cx="7139885" cy="592931"/>
          </a:xfrm>
        </p:spPr>
        <p:txBody>
          <a:bodyPr/>
          <a:lstStyle/>
          <a:p>
            <a:r>
              <a:rPr lang="ru-RU" dirty="0" smtClean="0"/>
              <a:t>Формирование УКР.</a:t>
            </a:r>
            <a:br>
              <a:rPr lang="ru-RU" dirty="0" smtClean="0"/>
            </a:br>
            <a:r>
              <a:rPr lang="ru-RU" dirty="0" smtClean="0"/>
              <a:t>Структура УКР ГК «</a:t>
            </a:r>
            <a:r>
              <a:rPr lang="ru-RU" dirty="0" err="1" smtClean="0"/>
              <a:t>Росатом</a:t>
            </a:r>
            <a:r>
              <a:rPr lang="ru-RU" dirty="0" smtClean="0"/>
              <a:t>» и ее организаций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9071" y="825104"/>
            <a:ext cx="86317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Формирование </a:t>
            </a:r>
            <a:r>
              <a:rPr lang="ru-RU" sz="1400" b="1" dirty="0">
                <a:solidFill>
                  <a:srgbClr val="002060"/>
                </a:solidFill>
              </a:rPr>
              <a:t>кадрового резерва </a:t>
            </a:r>
            <a:r>
              <a:rPr lang="ru-RU" sz="1400" dirty="0">
                <a:solidFill>
                  <a:srgbClr val="002060"/>
                </a:solidFill>
              </a:rPr>
              <a:t>– это процесс нахождения и развития будущих лидеров/управленцев, а так же </a:t>
            </a:r>
            <a:r>
              <a:rPr lang="ru-RU" sz="1400" dirty="0" smtClean="0">
                <a:solidFill>
                  <a:srgbClr val="002060"/>
                </a:solidFill>
              </a:rPr>
              <a:t>работников, </a:t>
            </a:r>
            <a:r>
              <a:rPr lang="ru-RU" sz="1400" dirty="0">
                <a:solidFill>
                  <a:srgbClr val="002060"/>
                </a:solidFill>
              </a:rPr>
              <a:t>занимающих стратегически важные (критические) должности </a:t>
            </a:r>
            <a:r>
              <a:rPr lang="ru-RU" sz="1400" dirty="0" smtClean="0">
                <a:solidFill>
                  <a:srgbClr val="002060"/>
                </a:solidFill>
              </a:rPr>
              <a:t>на предприятии.</a:t>
            </a:r>
            <a:endParaRPr lang="ru-RU" sz="1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168909310"/>
              </p:ext>
            </p:extLst>
          </p:nvPr>
        </p:nvGraphicFramePr>
        <p:xfrm>
          <a:off x="299071" y="1776762"/>
          <a:ext cx="3891929" cy="311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>
            <a:off x="2346960" y="2377440"/>
            <a:ext cx="2362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346960" y="3185160"/>
            <a:ext cx="2362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2346960" y="3931920"/>
            <a:ext cx="2362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2346960" y="4709160"/>
            <a:ext cx="2362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6" name="Прямоугольник 15"/>
          <p:cNvSpPr/>
          <p:nvPr/>
        </p:nvSpPr>
        <p:spPr>
          <a:xfrm>
            <a:off x="3924299" y="1776762"/>
            <a:ext cx="5006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Будущие </a:t>
            </a:r>
            <a:r>
              <a:rPr lang="ru-RU" sz="1200" dirty="0">
                <a:solidFill>
                  <a:srgbClr val="002060"/>
                </a:solidFill>
              </a:rPr>
              <a:t>руководители высшего/старшего звена управления, руководители функциональных направлений в Корпорации, </a:t>
            </a:r>
            <a:r>
              <a:rPr lang="ru-RU" sz="1200" dirty="0" smtClean="0">
                <a:solidFill>
                  <a:srgbClr val="002060"/>
                </a:solidFill>
              </a:rPr>
              <a:t>управляющих </a:t>
            </a:r>
            <a:r>
              <a:rPr lang="ru-RU" sz="1200" dirty="0">
                <a:solidFill>
                  <a:srgbClr val="002060"/>
                </a:solidFill>
              </a:rPr>
              <a:t>компаний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924299" y="2723495"/>
            <a:ext cx="50065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</a:rPr>
              <a:t>Будущие руководители старшего звена управления, руководители функциональных направлений в </a:t>
            </a:r>
            <a:r>
              <a:rPr lang="ru-RU" sz="1200" dirty="0" smtClean="0">
                <a:solidFill>
                  <a:srgbClr val="002060"/>
                </a:solidFill>
              </a:rPr>
              <a:t>организациях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24299" y="3654921"/>
            <a:ext cx="50065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</a:rPr>
              <a:t>Будущие руководители среднего звена </a:t>
            </a:r>
            <a:r>
              <a:rPr lang="ru-RU" sz="1200" dirty="0" smtClean="0">
                <a:solidFill>
                  <a:srgbClr val="002060"/>
                </a:solidFill>
              </a:rPr>
              <a:t>управления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24299" y="4420969"/>
            <a:ext cx="50065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</a:rPr>
              <a:t>Будущие руководители начального звена </a:t>
            </a:r>
            <a:r>
              <a:rPr lang="ru-RU" sz="1200" dirty="0" smtClean="0">
                <a:solidFill>
                  <a:srgbClr val="002060"/>
                </a:solidFill>
              </a:rPr>
              <a:t>управления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327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Формирование УКР.</a:t>
            </a:r>
            <a:br>
              <a:rPr lang="ru-RU" dirty="0" smtClean="0"/>
            </a:br>
            <a:r>
              <a:rPr lang="ru-RU" dirty="0" smtClean="0"/>
              <a:t>Ключевые критерии отбора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68231"/>
              </p:ext>
            </p:extLst>
          </p:nvPr>
        </p:nvGraphicFramePr>
        <p:xfrm>
          <a:off x="289560" y="796370"/>
          <a:ext cx="8724379" cy="387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4379"/>
              </a:tblGrid>
              <a:tr h="1411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КРИТЕРИИ</a:t>
                      </a: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119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Обязательное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 наличие карьерного плана,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включение в План преемственности</a:t>
                      </a: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29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Срок готовности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к назначению на целевую должность: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«готов» или «1-3 года» </a:t>
                      </a: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Управленческий опыт:</a:t>
                      </a:r>
                    </a:p>
                    <a:p>
                      <a:pPr marL="0" marR="0" indent="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УКР «Достояние Росатома» – от 5 лет на должностях старшего и среднего звена управления;</a:t>
                      </a:r>
                    </a:p>
                    <a:p>
                      <a:pPr marL="0" marR="0" indent="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УКР «Достояние. Базовый уровень» – от 3 лет на должностях среднего звена управления;</a:t>
                      </a:r>
                    </a:p>
                    <a:p>
                      <a:pPr marL="0" marR="0" indent="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УКР «Капитал Росатома» – от 2 лет на должностях начального звена управления;</a:t>
                      </a:r>
                    </a:p>
                    <a:p>
                      <a:pPr marL="0" marR="0" indent="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УКР «Таланты Росатома» – на должностях начального звена управления или без управленческого опыта</a:t>
                      </a:r>
                      <a:endParaRPr lang="ru-RU" sz="1100" b="0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19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</a:rPr>
                        <a:t>Стаж работы </a:t>
                      </a: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</a:rPr>
                        <a:t>в атомной отрасли, в текущей должности – 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</a:rPr>
                        <a:t>1 год и более</a:t>
                      </a:r>
                      <a:endParaRPr lang="ru-RU" sz="11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19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Отсутствие дисциплинарных взысканий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за все время работы в организациях отрасли.</a:t>
                      </a: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40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Обязательное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 наличие итоговой ежегодной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оценки эффективности деятельности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процесса УЭД за предыдущий период: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А/В/С</a:t>
                      </a: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633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Выполнение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КПЭ от 100% и выше</a:t>
                      </a: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82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Мотивация работника:</a:t>
                      </a:r>
                    </a:p>
                    <a:p>
                      <a:pPr marL="285750" marR="0" lvl="1" indent="-193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г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отовность работника к карьерному развитию;</a:t>
                      </a:r>
                    </a:p>
                    <a:p>
                      <a:pPr marL="285750" marR="0" lvl="1" indent="-193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готовность к участию в оценочных мероприятиях;</a:t>
                      </a:r>
                    </a:p>
                    <a:p>
                      <a:pPr marL="285750" marR="0" lvl="1" indent="-193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готовность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 к дополнительным нагрузкам.</a:t>
                      </a:r>
                      <a:endParaRPr lang="ru-RU" sz="1100" b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9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Мобильность:</a:t>
                      </a:r>
                    </a:p>
                    <a:p>
                      <a:pPr marL="285750" marR="0" lvl="1" indent="-193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готовность к ротациям и командированию в другие регионы.</a:t>
                      </a:r>
                    </a:p>
                  </a:txBody>
                  <a:tcPr marL="84410" marR="84410" marT="34283" marB="34283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4736457"/>
            <a:ext cx="9144000" cy="1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b="1" dirty="0" smtClean="0"/>
              <a:t>Более подробно критерии отбора в УКР изложены в Приложении № 7 Единого отраслевого порядка Управления карьерой и преемственностью от 18.07.2019 № 1/668-П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1645360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3797568" y="3657601"/>
            <a:ext cx="5346432" cy="1186346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bg1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14300" y="849629"/>
            <a:ext cx="3566160" cy="39340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Оценка эффективности.</a:t>
            </a:r>
            <a:br>
              <a:rPr lang="ru-RU" dirty="0"/>
            </a:br>
            <a:r>
              <a:rPr lang="ru-RU" dirty="0" smtClean="0"/>
              <a:t>Тестирование резервистов и итоговый рейтинг УКР.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6690" y="1292719"/>
            <a:ext cx="34213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ЗАЧЕМ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нужен рейтинг?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Создать </a:t>
            </a:r>
            <a:r>
              <a:rPr lang="ru-RU" sz="1400" dirty="0">
                <a:solidFill>
                  <a:srgbClr val="002060"/>
                </a:solidFill>
              </a:rPr>
              <a:t>прозрачную и понятную систему учёта результатов обучения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Выявить </a:t>
            </a:r>
            <a:r>
              <a:rPr lang="ru-RU" sz="1400" dirty="0">
                <a:solidFill>
                  <a:srgbClr val="002060"/>
                </a:solidFill>
              </a:rPr>
              <a:t>лучших представителей кадрового резерва отрасли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Понимать </a:t>
            </a:r>
            <a:r>
              <a:rPr lang="ru-RU" sz="1400" dirty="0">
                <a:solidFill>
                  <a:srgbClr val="002060"/>
                </a:solidFill>
              </a:rPr>
              <a:t>успеваемость и видеть зоны развития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Знать</a:t>
            </a:r>
            <a:r>
              <a:rPr lang="ru-RU" sz="1400" dirty="0">
                <a:solidFill>
                  <a:srgbClr val="002060"/>
                </a:solidFill>
              </a:rPr>
              <a:t>, кого номинировать на следующие уровни резерва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Предлагать </a:t>
            </a:r>
            <a:r>
              <a:rPr lang="ru-RU" sz="1400" dirty="0">
                <a:solidFill>
                  <a:srgbClr val="002060"/>
                </a:solidFill>
              </a:rPr>
              <a:t>лучших резервистов </a:t>
            </a:r>
            <a:r>
              <a:rPr lang="ru-RU" sz="1400" dirty="0" smtClean="0">
                <a:solidFill>
                  <a:srgbClr val="002060"/>
                </a:solidFill>
              </a:rPr>
              <a:t/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на </a:t>
            </a:r>
            <a:r>
              <a:rPr lang="ru-RU" sz="1400" dirty="0">
                <a:solidFill>
                  <a:srgbClr val="002060"/>
                </a:solidFill>
              </a:rPr>
              <a:t>вакантные должности отрасли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08295" y="3735950"/>
            <a:ext cx="29585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2060"/>
                </a:solidFill>
              </a:rPr>
              <a:t>Менторы </a:t>
            </a:r>
            <a:r>
              <a:rPr lang="ru-RU" sz="1400" dirty="0">
                <a:solidFill>
                  <a:srgbClr val="002060"/>
                </a:solidFill>
              </a:rPr>
              <a:t>из </a:t>
            </a:r>
            <a:r>
              <a:rPr lang="ru-RU" sz="1400" dirty="0" smtClean="0">
                <a:solidFill>
                  <a:srgbClr val="002060"/>
                </a:solidFill>
              </a:rPr>
              <a:t>ТОП-1000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2060"/>
                </a:solidFill>
              </a:rPr>
              <a:t>Стажировки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2060"/>
                </a:solidFill>
              </a:rPr>
              <a:t>Участие </a:t>
            </a:r>
            <a:r>
              <a:rPr lang="ru-RU" sz="1400" dirty="0">
                <a:solidFill>
                  <a:srgbClr val="002060"/>
                </a:solidFill>
              </a:rPr>
              <a:t>в </a:t>
            </a:r>
            <a:r>
              <a:rPr lang="ru-RU" sz="1400" dirty="0" smtClean="0">
                <a:solidFill>
                  <a:srgbClr val="002060"/>
                </a:solidFill>
              </a:rPr>
              <a:t>дополнительных 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образовательных программах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3410" y="894958"/>
            <a:ext cx="440055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 smtClean="0">
                <a:solidFill>
                  <a:srgbClr val="002060"/>
                </a:solidFill>
              </a:rPr>
              <a:t>Составляющие рейтинга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Проявление </a:t>
            </a:r>
            <a:r>
              <a:rPr lang="ru-RU" sz="1400" dirty="0">
                <a:solidFill>
                  <a:srgbClr val="002060"/>
                </a:solidFill>
              </a:rPr>
              <a:t>лидерского поведения во время тренингов и на рабочем </a:t>
            </a:r>
            <a:r>
              <a:rPr lang="ru-RU" sz="1400" dirty="0" smtClean="0">
                <a:solidFill>
                  <a:srgbClr val="002060"/>
                </a:solidFill>
              </a:rPr>
              <a:t>месте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Реализация проектных </a:t>
            </a:r>
            <a:r>
              <a:rPr lang="ru-RU" sz="1400" dirty="0">
                <a:solidFill>
                  <a:srgbClr val="002060"/>
                </a:solidFill>
              </a:rPr>
              <a:t>работ в течение обучения на программе развития	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Участие </a:t>
            </a:r>
            <a:r>
              <a:rPr lang="ru-RU" sz="1400" dirty="0">
                <a:solidFill>
                  <a:srgbClr val="002060"/>
                </a:solidFill>
              </a:rPr>
              <a:t>в развивающих отношениях с </a:t>
            </a:r>
            <a:r>
              <a:rPr lang="ru-RU" sz="1400" dirty="0" smtClean="0">
                <a:solidFill>
                  <a:srgbClr val="002060"/>
                </a:solidFill>
              </a:rPr>
              <a:t>ментором/</a:t>
            </a:r>
            <a:r>
              <a:rPr lang="ru-RU" sz="1400" dirty="0" err="1" smtClean="0">
                <a:solidFill>
                  <a:srgbClr val="002060"/>
                </a:solidFill>
              </a:rPr>
              <a:t>менти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	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Выполнение межмодульной работы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</a:rPr>
              <a:t>Результаты тестирования остаточных </a:t>
            </a:r>
            <a:r>
              <a:rPr lang="ru-RU" sz="1400" dirty="0" smtClean="0">
                <a:solidFill>
                  <a:srgbClr val="002060"/>
                </a:solidFill>
              </a:rPr>
              <a:t>знаний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97568" y="37821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</a:rPr>
              <a:t>Лучшие резервисты отрасли получают дополнительные возможности</a:t>
            </a:r>
            <a:endParaRPr lang="ru-RU" sz="1500" b="1" dirty="0">
              <a:solidFill>
                <a:srgbClr val="00206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6263296" y="4049486"/>
            <a:ext cx="26813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6263296" y="4338100"/>
            <a:ext cx="26813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57360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5221503" y="1554356"/>
            <a:ext cx="3248104" cy="2185434"/>
            <a:chOff x="504694" y="1684337"/>
            <a:chExt cx="3248104" cy="2185434"/>
          </a:xfrm>
        </p:grpSpPr>
        <p:sp>
          <p:nvSpPr>
            <p:cNvPr id="18" name="Скругленный прямоугольник 17"/>
            <p:cNvSpPr/>
            <p:nvPr/>
          </p:nvSpPr>
          <p:spPr bwMode="auto">
            <a:xfrm rot="1844826">
              <a:off x="735280" y="2711892"/>
              <a:ext cx="3017518" cy="1157879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 bwMode="auto">
            <a:xfrm rot="1844826">
              <a:off x="504694" y="1684337"/>
              <a:ext cx="3017518" cy="1157879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54551" y="1684337"/>
            <a:ext cx="3248104" cy="2185434"/>
            <a:chOff x="504694" y="1684337"/>
            <a:chExt cx="3248104" cy="2185434"/>
          </a:xfrm>
        </p:grpSpPr>
        <p:sp>
          <p:nvSpPr>
            <p:cNvPr id="15" name="Скругленный прямоугольник 14"/>
            <p:cNvSpPr/>
            <p:nvPr/>
          </p:nvSpPr>
          <p:spPr bwMode="auto">
            <a:xfrm rot="1844826">
              <a:off x="735280" y="2711892"/>
              <a:ext cx="3017518" cy="1157879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 bwMode="auto">
            <a:xfrm rot="1844826">
              <a:off x="504694" y="1684337"/>
              <a:ext cx="3017518" cy="1157879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Назначения на руководящие должности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22869" y="1923798"/>
            <a:ext cx="201369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chemeClr val="accent1"/>
                </a:solidFill>
                <a:latin typeface="Impact" panose="020B0806030902050204" pitchFamily="34" charset="0"/>
              </a:rPr>
              <a:t>74%</a:t>
            </a:r>
            <a:endParaRPr lang="ru-RU" sz="8800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5527" y="1910613"/>
            <a:ext cx="21755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chemeClr val="accent1"/>
                </a:solidFill>
                <a:latin typeface="Impact" panose="020B0806030902050204" pitchFamily="34" charset="0"/>
              </a:rPr>
              <a:t>8</a:t>
            </a:r>
            <a:r>
              <a:rPr lang="ru-RU" sz="8800" dirty="0" smtClean="0">
                <a:solidFill>
                  <a:schemeClr val="accent1"/>
                </a:solidFill>
                <a:latin typeface="Impact" panose="020B0806030902050204" pitchFamily="34" charset="0"/>
              </a:rPr>
              <a:t>3%</a:t>
            </a:r>
            <a:endParaRPr lang="ru-RU" sz="8800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2909" y="3370348"/>
            <a:ext cx="332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назначений происходит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из </a:t>
            </a:r>
            <a:r>
              <a:rPr lang="ru-RU" b="1" dirty="0" smtClean="0">
                <a:solidFill>
                  <a:srgbClr val="002060"/>
                </a:solidFill>
              </a:rPr>
              <a:t>Плана преемственности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1503" y="3362397"/>
            <a:ext cx="3180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назначений происходит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из </a:t>
            </a:r>
            <a:r>
              <a:rPr lang="ru-RU" b="1" dirty="0" smtClean="0">
                <a:solidFill>
                  <a:srgbClr val="002060"/>
                </a:solidFill>
              </a:rPr>
              <a:t>числа резервистов УКР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8100" y="1805449"/>
            <a:ext cx="830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более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25902" y="1805449"/>
            <a:ext cx="830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более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740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9072" y="1335924"/>
            <a:ext cx="842554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Управление карьерой и преемственностью </a:t>
            </a:r>
            <a:r>
              <a:rPr lang="ru-RU" dirty="0">
                <a:solidFill>
                  <a:srgbClr val="002060"/>
                </a:solidFill>
              </a:rPr>
              <a:t>– это процесс, </a:t>
            </a:r>
            <a:r>
              <a:rPr lang="ru-RU" dirty="0" smtClean="0">
                <a:solidFill>
                  <a:srgbClr val="002060"/>
                </a:solidFill>
              </a:rPr>
              <a:t>направленный на обеспечение наличия </a:t>
            </a:r>
            <a:r>
              <a:rPr lang="ru-RU" dirty="0">
                <a:solidFill>
                  <a:srgbClr val="002060"/>
                </a:solidFill>
              </a:rPr>
              <a:t>подготовленных преемников на руководящие должности </a:t>
            </a:r>
            <a:r>
              <a:rPr lang="ru-RU" dirty="0" err="1" smtClean="0">
                <a:solidFill>
                  <a:srgbClr val="002060"/>
                </a:solidFill>
              </a:rPr>
              <a:t>Госкорпорации</a:t>
            </a:r>
            <a:r>
              <a:rPr lang="ru-RU" dirty="0" smtClean="0">
                <a:solidFill>
                  <a:srgbClr val="002060"/>
                </a:solidFill>
              </a:rPr>
              <a:t> «</a:t>
            </a:r>
            <a:r>
              <a:rPr lang="ru-RU" dirty="0" err="1" smtClean="0">
                <a:solidFill>
                  <a:srgbClr val="002060"/>
                </a:solidFill>
              </a:rPr>
              <a:t>Росатом</a:t>
            </a:r>
            <a:r>
              <a:rPr lang="ru-RU" dirty="0" smtClean="0">
                <a:solidFill>
                  <a:srgbClr val="002060"/>
                </a:solidFill>
              </a:rPr>
              <a:t>» и её предприятий, </a:t>
            </a:r>
            <a:r>
              <a:rPr lang="ru-RU" dirty="0">
                <a:solidFill>
                  <a:srgbClr val="002060"/>
                </a:solidFill>
              </a:rPr>
              <a:t>а также </a:t>
            </a:r>
            <a:r>
              <a:rPr lang="ru-RU" dirty="0" smtClean="0">
                <a:solidFill>
                  <a:srgbClr val="002060"/>
                </a:solidFill>
              </a:rPr>
              <a:t>на управление </a:t>
            </a:r>
            <a:r>
              <a:rPr lang="ru-RU" dirty="0">
                <a:solidFill>
                  <a:srgbClr val="002060"/>
                </a:solidFill>
              </a:rPr>
              <a:t>карьерными ожиданиями всех сотрудников, повышая уровень их вовлеченности.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532478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205979"/>
            <a:ext cx="7703390" cy="592931"/>
          </a:xfrm>
        </p:spPr>
        <p:txBody>
          <a:bodyPr/>
          <a:lstStyle/>
          <a:p>
            <a:r>
              <a:rPr lang="ru-RU" dirty="0" smtClean="0"/>
              <a:t>Управление карьерой и преемственностью – один из элементов группы процессов «Управление персоналом»</a:t>
            </a:r>
            <a:endParaRPr lang="ru-RU" dirty="0"/>
          </a:p>
        </p:txBody>
      </p:sp>
      <p:graphicFrame>
        <p:nvGraphicFramePr>
          <p:cNvPr id="32" name="Схема 31"/>
          <p:cNvGraphicFramePr/>
          <p:nvPr>
            <p:extLst>
              <p:ext uri="{D42A27DB-BD31-4B8C-83A1-F6EECF244321}">
                <p14:modId xmlns:p14="http://schemas.microsoft.com/office/powerpoint/2010/main" val="3635106491"/>
              </p:ext>
            </p:extLst>
          </p:nvPr>
        </p:nvGraphicFramePr>
        <p:xfrm>
          <a:off x="234438" y="842356"/>
          <a:ext cx="8586034" cy="765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Скругленный прямоугольник 32"/>
          <p:cNvSpPr/>
          <p:nvPr/>
        </p:nvSpPr>
        <p:spPr>
          <a:xfrm>
            <a:off x="247168" y="2168882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60000"/>
                <a:lumOff val="4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Привлечение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54064" y="1620634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60000"/>
                <a:lumOff val="4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Партнерство с </a:t>
            </a: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УЗами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47168" y="3265378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60000"/>
                <a:lumOff val="4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Оценка и отбор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34438" y="3813626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60000"/>
                <a:lumOff val="4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Адаптация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368163" y="2174737"/>
            <a:ext cx="1931486" cy="487885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Оценка по Ценностям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368163" y="1623493"/>
            <a:ext cx="1931486" cy="490881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Оценка по КПЭ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368163" y="2717130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Итоговая оценка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368163" y="3265378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Разработка  ИПР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Обратная связь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389507" y="1626489"/>
            <a:ext cx="1931486" cy="487885"/>
          </a:xfrm>
          <a:prstGeom prst="roundRect">
            <a:avLst/>
          </a:prstGeom>
          <a:noFill/>
          <a:ln w="38100" cap="flat" cmpd="sng" algn="ctr">
            <a:solidFill>
              <a:srgbClr val="BD92DE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Карьерные маршруты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389507" y="3265378"/>
            <a:ext cx="1931486" cy="490881"/>
          </a:xfrm>
          <a:prstGeom prst="roundRect">
            <a:avLst/>
          </a:prstGeom>
          <a:noFill/>
          <a:ln w="38100" cap="flat" cmpd="sng" algn="ctr">
            <a:solidFill>
              <a:srgbClr val="BD92DE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Разработка ИПР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390176" y="2174737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BD92DE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Планы преемственности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389507" y="2717130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BD92DE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Отбор в УКР </a:t>
            </a:r>
            <a:b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из преемников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515706" y="1632765"/>
            <a:ext cx="1989939" cy="483377"/>
          </a:xfrm>
          <a:prstGeom prst="roundRect">
            <a:avLst/>
          </a:prstGeom>
          <a:noFill/>
          <a:ln w="38100" cap="flat" cmpd="sng" algn="ctr">
            <a:solidFill>
              <a:srgbClr val="FE980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Планирование обучения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515706" y="2717130"/>
            <a:ext cx="1931486" cy="483377"/>
          </a:xfrm>
          <a:prstGeom prst="roundRect">
            <a:avLst/>
          </a:prstGeom>
          <a:noFill/>
          <a:ln w="38100" cap="flat" cmpd="sng" algn="ctr">
            <a:solidFill>
              <a:srgbClr val="FE980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Программы развития УКР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515706" y="3270559"/>
            <a:ext cx="1931486" cy="483377"/>
          </a:xfrm>
          <a:prstGeom prst="roundRect">
            <a:avLst/>
          </a:prstGeom>
          <a:noFill/>
          <a:ln w="38100" cap="flat" cmpd="sng" algn="ctr">
            <a:solidFill>
              <a:srgbClr val="FE980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Менторинг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и наставничество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515707" y="2168882"/>
            <a:ext cx="1989938" cy="493740"/>
          </a:xfrm>
          <a:prstGeom prst="roundRect">
            <a:avLst/>
          </a:prstGeom>
          <a:noFill/>
          <a:ln w="38100" cap="flat" cmpd="sng" algn="ctr">
            <a:solidFill>
              <a:srgbClr val="FE980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Обучение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54064" y="2717130"/>
            <a:ext cx="1931486" cy="493740"/>
          </a:xfrm>
          <a:prstGeom prst="roundRect">
            <a:avLst/>
          </a:prstGeom>
          <a:noFill/>
          <a:ln w="38100" cap="flat" cmpd="sng" algn="ctr">
            <a:solidFill>
              <a:srgbClr val="4596D1">
                <a:lumMod val="60000"/>
                <a:lumOff val="4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Внутренний подбор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515707" y="3813626"/>
            <a:ext cx="1931486" cy="483377"/>
          </a:xfrm>
          <a:prstGeom prst="roundRect">
            <a:avLst/>
          </a:prstGeom>
          <a:noFill/>
          <a:ln w="38100" cap="flat" cmpd="sng" algn="ctr">
            <a:solidFill>
              <a:srgbClr val="FE9802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Оценка эффективности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aphicFrame>
        <p:nvGraphicFramePr>
          <p:cNvPr id="52" name="Схема 51"/>
          <p:cNvGraphicFramePr/>
          <p:nvPr>
            <p:extLst>
              <p:ext uri="{D42A27DB-BD31-4B8C-83A1-F6EECF244321}">
                <p14:modId xmlns:p14="http://schemas.microsoft.com/office/powerpoint/2010/main" val="2820147005"/>
              </p:ext>
            </p:extLst>
          </p:nvPr>
        </p:nvGraphicFramePr>
        <p:xfrm>
          <a:off x="174053" y="4416099"/>
          <a:ext cx="8737034" cy="423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89378" y="819150"/>
            <a:ext cx="4550707" cy="3581400"/>
            <a:chOff x="89378" y="819150"/>
            <a:chExt cx="4550707" cy="3581400"/>
          </a:xfrm>
        </p:grpSpPr>
        <p:sp>
          <p:nvSpPr>
            <p:cNvPr id="2" name="Прямоугольник 1"/>
            <p:cNvSpPr/>
            <p:nvPr/>
          </p:nvSpPr>
          <p:spPr bwMode="auto">
            <a:xfrm>
              <a:off x="89378" y="819150"/>
              <a:ext cx="4240272" cy="3581400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" name="Равнобедренный треугольник 3"/>
            <p:cNvSpPr/>
            <p:nvPr/>
          </p:nvSpPr>
          <p:spPr bwMode="auto">
            <a:xfrm rot="5400000">
              <a:off x="4141178" y="1068498"/>
              <a:ext cx="687377" cy="310436"/>
            </a:xfrm>
            <a:prstGeom prst="triangle">
              <a:avLst/>
            </a:prstGeom>
            <a:solidFill>
              <a:schemeClr val="bg1"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305596" y="819150"/>
            <a:ext cx="2663900" cy="3581400"/>
            <a:chOff x="6305596" y="819150"/>
            <a:chExt cx="2663900" cy="3581400"/>
          </a:xfrm>
        </p:grpSpPr>
        <p:sp>
          <p:nvSpPr>
            <p:cNvPr id="27" name="Прямоугольник 26"/>
            <p:cNvSpPr/>
            <p:nvPr/>
          </p:nvSpPr>
          <p:spPr bwMode="auto">
            <a:xfrm>
              <a:off x="6677680" y="819150"/>
              <a:ext cx="2291816" cy="3581400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Равнобедренный треугольник 27"/>
            <p:cNvSpPr/>
            <p:nvPr/>
          </p:nvSpPr>
          <p:spPr bwMode="auto">
            <a:xfrm rot="16200000">
              <a:off x="6319615" y="860982"/>
              <a:ext cx="371257" cy="354209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 bwMode="auto">
            <a:xfrm>
              <a:off x="6364768" y="1587054"/>
              <a:ext cx="312912" cy="2813496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Равнобедренный треугольник 29"/>
            <p:cNvSpPr/>
            <p:nvPr/>
          </p:nvSpPr>
          <p:spPr bwMode="auto">
            <a:xfrm>
              <a:off x="6305596" y="1242532"/>
              <a:ext cx="371257" cy="354209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711202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Регламентирующие отраслевые документы</a:t>
            </a:r>
            <a:endParaRPr lang="ru-RU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76200" y="895350"/>
            <a:ext cx="8993864" cy="765830"/>
            <a:chOff x="186648" y="1720571"/>
            <a:chExt cx="8993864" cy="765830"/>
          </a:xfrm>
        </p:grpSpPr>
        <p:sp>
          <p:nvSpPr>
            <p:cNvPr id="17" name="Полилиния 16"/>
            <p:cNvSpPr/>
            <p:nvPr/>
          </p:nvSpPr>
          <p:spPr>
            <a:xfrm>
              <a:off x="6489390" y="1720571"/>
              <a:ext cx="2691122" cy="765830"/>
            </a:xfrm>
            <a:custGeom>
              <a:avLst/>
              <a:gdLst>
                <a:gd name="connsiteX0" fmla="*/ 0 w 2523824"/>
                <a:gd name="connsiteY0" fmla="*/ 0 h 765830"/>
                <a:gd name="connsiteX1" fmla="*/ 2140909 w 2523824"/>
                <a:gd name="connsiteY1" fmla="*/ 0 h 765830"/>
                <a:gd name="connsiteX2" fmla="*/ 2523824 w 2523824"/>
                <a:gd name="connsiteY2" fmla="*/ 382915 h 765830"/>
                <a:gd name="connsiteX3" fmla="*/ 2140909 w 2523824"/>
                <a:gd name="connsiteY3" fmla="*/ 765830 h 765830"/>
                <a:gd name="connsiteX4" fmla="*/ 0 w 2523824"/>
                <a:gd name="connsiteY4" fmla="*/ 765830 h 765830"/>
                <a:gd name="connsiteX5" fmla="*/ 382915 w 2523824"/>
                <a:gd name="connsiteY5" fmla="*/ 382915 h 765830"/>
                <a:gd name="connsiteX6" fmla="*/ 0 w 2523824"/>
                <a:gd name="connsiteY6" fmla="*/ 0 h 76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3824" h="765830">
                  <a:moveTo>
                    <a:pt x="0" y="0"/>
                  </a:moveTo>
                  <a:lnTo>
                    <a:pt x="2140909" y="0"/>
                  </a:lnTo>
                  <a:lnTo>
                    <a:pt x="2523824" y="382915"/>
                  </a:lnTo>
                  <a:lnTo>
                    <a:pt x="2140909" y="765830"/>
                  </a:lnTo>
                  <a:lnTo>
                    <a:pt x="0" y="765830"/>
                  </a:lnTo>
                  <a:lnTo>
                    <a:pt x="382915" y="3829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96D1">
                <a:lumMod val="60000"/>
                <a:lumOff val="4000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42672" rIns="212793" bIns="4267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dirty="0" smtClean="0">
                  <a:solidFill>
                    <a:srgbClr val="FFFFFF"/>
                  </a:solidFill>
                  <a:latin typeface="Arial"/>
                  <a:cs typeface="Arial"/>
                </a:rPr>
                <a:t>Подбор </a:t>
              </a:r>
              <a:br>
                <a:rPr lang="ru-RU" sz="1600" dirty="0" smtClean="0">
                  <a:solidFill>
                    <a:srgbClr val="FFFFFF"/>
                  </a:solidFill>
                  <a:latin typeface="Arial"/>
                  <a:cs typeface="Arial"/>
                </a:rPr>
              </a:br>
              <a:r>
                <a:rPr lang="ru-RU" sz="1600" dirty="0" smtClean="0">
                  <a:solidFill>
                    <a:srgbClr val="FFFFFF"/>
                  </a:solidFill>
                  <a:latin typeface="Arial"/>
                  <a:cs typeface="Arial"/>
                </a:rPr>
                <a:t>и адаптация</a:t>
              </a:r>
              <a:endParaRPr lang="ru-RU" sz="16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86648" y="1720571"/>
              <a:ext cx="2523824" cy="765830"/>
            </a:xfrm>
            <a:custGeom>
              <a:avLst/>
              <a:gdLst>
                <a:gd name="connsiteX0" fmla="*/ 0 w 2523824"/>
                <a:gd name="connsiteY0" fmla="*/ 0 h 765830"/>
                <a:gd name="connsiteX1" fmla="*/ 2140909 w 2523824"/>
                <a:gd name="connsiteY1" fmla="*/ 0 h 765830"/>
                <a:gd name="connsiteX2" fmla="*/ 2523824 w 2523824"/>
                <a:gd name="connsiteY2" fmla="*/ 382915 h 765830"/>
                <a:gd name="connsiteX3" fmla="*/ 2140909 w 2523824"/>
                <a:gd name="connsiteY3" fmla="*/ 765830 h 765830"/>
                <a:gd name="connsiteX4" fmla="*/ 0 w 2523824"/>
                <a:gd name="connsiteY4" fmla="*/ 765830 h 765830"/>
                <a:gd name="connsiteX5" fmla="*/ 0 w 2523824"/>
                <a:gd name="connsiteY5" fmla="*/ 0 h 76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23824" h="765830">
                  <a:moveTo>
                    <a:pt x="0" y="0"/>
                  </a:moveTo>
                  <a:lnTo>
                    <a:pt x="2140909" y="0"/>
                  </a:lnTo>
                  <a:lnTo>
                    <a:pt x="2523824" y="382915"/>
                  </a:lnTo>
                  <a:lnTo>
                    <a:pt x="2140909" y="765830"/>
                  </a:lnTo>
                  <a:lnTo>
                    <a:pt x="0" y="765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96D1">
                <a:lumMod val="7500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6923" tIns="42672" rIns="404251" bIns="4267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dirty="0" smtClean="0">
                  <a:solidFill>
                    <a:srgbClr val="FFFFFF"/>
                  </a:solidFill>
                  <a:latin typeface="Arial"/>
                  <a:cs typeface="Arial"/>
                </a:rPr>
                <a:t>Управление эффективностью деятельности</a:t>
              </a:r>
              <a:endParaRPr lang="ru-RU" sz="16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2329712" y="1720571"/>
              <a:ext cx="2523824" cy="765830"/>
            </a:xfrm>
            <a:custGeom>
              <a:avLst/>
              <a:gdLst>
                <a:gd name="connsiteX0" fmla="*/ 0 w 2523824"/>
                <a:gd name="connsiteY0" fmla="*/ 0 h 765830"/>
                <a:gd name="connsiteX1" fmla="*/ 2140909 w 2523824"/>
                <a:gd name="connsiteY1" fmla="*/ 0 h 765830"/>
                <a:gd name="connsiteX2" fmla="*/ 2523824 w 2523824"/>
                <a:gd name="connsiteY2" fmla="*/ 382915 h 765830"/>
                <a:gd name="connsiteX3" fmla="*/ 2140909 w 2523824"/>
                <a:gd name="connsiteY3" fmla="*/ 765830 h 765830"/>
                <a:gd name="connsiteX4" fmla="*/ 0 w 2523824"/>
                <a:gd name="connsiteY4" fmla="*/ 765830 h 765830"/>
                <a:gd name="connsiteX5" fmla="*/ 382915 w 2523824"/>
                <a:gd name="connsiteY5" fmla="*/ 382915 h 765830"/>
                <a:gd name="connsiteX6" fmla="*/ 0 w 2523824"/>
                <a:gd name="connsiteY6" fmla="*/ 0 h 76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3824" h="765830">
                  <a:moveTo>
                    <a:pt x="0" y="0"/>
                  </a:moveTo>
                  <a:lnTo>
                    <a:pt x="2140909" y="0"/>
                  </a:lnTo>
                  <a:lnTo>
                    <a:pt x="2523824" y="382915"/>
                  </a:lnTo>
                  <a:lnTo>
                    <a:pt x="2140909" y="765830"/>
                  </a:lnTo>
                  <a:lnTo>
                    <a:pt x="0" y="765830"/>
                  </a:lnTo>
                  <a:lnTo>
                    <a:pt x="382915" y="3829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92DE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6923" tIns="42672" rIns="404251" bIns="4267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FFFFFF"/>
                  </a:solidFill>
                  <a:latin typeface="Arial"/>
                  <a:ea typeface="+mn-ea"/>
                  <a:cs typeface="Arial"/>
                </a:rPr>
                <a:t>Карьера и преемственность</a:t>
              </a:r>
              <a:endParaRPr lang="ru-RU" sz="1600" kern="1200" dirty="0">
                <a:solidFill>
                  <a:srgbClr val="FFFFFF"/>
                </a:solidFill>
                <a:latin typeface="Arial"/>
                <a:ea typeface="+mn-ea"/>
                <a:cs typeface="Arial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4348772" y="1720571"/>
              <a:ext cx="2523824" cy="765830"/>
            </a:xfrm>
            <a:custGeom>
              <a:avLst/>
              <a:gdLst>
                <a:gd name="connsiteX0" fmla="*/ 0 w 2523824"/>
                <a:gd name="connsiteY0" fmla="*/ 0 h 765830"/>
                <a:gd name="connsiteX1" fmla="*/ 2140909 w 2523824"/>
                <a:gd name="connsiteY1" fmla="*/ 0 h 765830"/>
                <a:gd name="connsiteX2" fmla="*/ 2523824 w 2523824"/>
                <a:gd name="connsiteY2" fmla="*/ 382915 h 765830"/>
                <a:gd name="connsiteX3" fmla="*/ 2140909 w 2523824"/>
                <a:gd name="connsiteY3" fmla="*/ 765830 h 765830"/>
                <a:gd name="connsiteX4" fmla="*/ 0 w 2523824"/>
                <a:gd name="connsiteY4" fmla="*/ 765830 h 765830"/>
                <a:gd name="connsiteX5" fmla="*/ 382915 w 2523824"/>
                <a:gd name="connsiteY5" fmla="*/ 382915 h 765830"/>
                <a:gd name="connsiteX6" fmla="*/ 0 w 2523824"/>
                <a:gd name="connsiteY6" fmla="*/ 0 h 76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3824" h="765830">
                  <a:moveTo>
                    <a:pt x="0" y="0"/>
                  </a:moveTo>
                  <a:lnTo>
                    <a:pt x="2140909" y="0"/>
                  </a:lnTo>
                  <a:lnTo>
                    <a:pt x="2523824" y="382915"/>
                  </a:lnTo>
                  <a:lnTo>
                    <a:pt x="2140909" y="765830"/>
                  </a:lnTo>
                  <a:lnTo>
                    <a:pt x="0" y="765830"/>
                  </a:lnTo>
                  <a:lnTo>
                    <a:pt x="382915" y="3829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D07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6923" tIns="42672" rIns="404251" bIns="4267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FFFFFF"/>
                  </a:solidFill>
                  <a:latin typeface="Arial"/>
                  <a:ea typeface="+mn-ea"/>
                  <a:cs typeface="Arial"/>
                </a:rPr>
                <a:t>Обучение и развитие</a:t>
              </a:r>
              <a:endParaRPr lang="ru-RU" sz="1600" kern="1200" dirty="0">
                <a:solidFill>
                  <a:srgbClr val="FFFFFF"/>
                </a:solidFill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422" y="1677272"/>
            <a:ext cx="25366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2972A7"/>
                </a:solidFill>
              </a:rPr>
              <a:t>ЕДИНЫЙ ОТРАСЛЕВОЙ ПОРЯДОК </a:t>
            </a:r>
          </a:p>
          <a:p>
            <a:r>
              <a:rPr lang="ru-RU" sz="1400" dirty="0" smtClean="0">
                <a:solidFill>
                  <a:srgbClr val="2972A7"/>
                </a:solidFill>
              </a:rPr>
              <a:t>процесса «Управление эффективностью деятельности» </a:t>
            </a:r>
            <a:br>
              <a:rPr lang="ru-RU" sz="1400" dirty="0" smtClean="0">
                <a:solidFill>
                  <a:srgbClr val="2972A7"/>
                </a:solidFill>
              </a:rPr>
            </a:br>
            <a:r>
              <a:rPr lang="ru-RU" sz="1400" dirty="0" smtClean="0">
                <a:solidFill>
                  <a:srgbClr val="2972A7"/>
                </a:solidFill>
              </a:rPr>
              <a:t>в </a:t>
            </a:r>
            <a:r>
              <a:rPr lang="ru-RU" sz="1400" dirty="0" err="1" smtClean="0">
                <a:solidFill>
                  <a:srgbClr val="2972A7"/>
                </a:solidFill>
              </a:rPr>
              <a:t>Госкорпорации</a:t>
            </a:r>
            <a:r>
              <a:rPr lang="ru-RU" sz="1400" dirty="0" smtClean="0">
                <a:solidFill>
                  <a:srgbClr val="2972A7"/>
                </a:solidFill>
              </a:rPr>
              <a:t> «</a:t>
            </a:r>
            <a:r>
              <a:rPr lang="ru-RU" sz="1400" dirty="0" err="1" smtClean="0">
                <a:solidFill>
                  <a:srgbClr val="2972A7"/>
                </a:solidFill>
              </a:rPr>
              <a:t>Росатом</a:t>
            </a:r>
            <a:r>
              <a:rPr lang="ru-RU" sz="1400" dirty="0">
                <a:solidFill>
                  <a:srgbClr val="2972A7"/>
                </a:solidFill>
              </a:rPr>
              <a:t>» и её </a:t>
            </a:r>
            <a:r>
              <a:rPr lang="ru-RU" sz="1400" dirty="0" smtClean="0">
                <a:solidFill>
                  <a:srgbClr val="2972A7"/>
                </a:solidFill>
              </a:rPr>
              <a:t>организациях</a:t>
            </a:r>
            <a:endParaRPr lang="ru-RU" sz="1400" dirty="0">
              <a:solidFill>
                <a:srgbClr val="2972A7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50508" y="3273919"/>
            <a:ext cx="32809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BD92DE"/>
                </a:solidFill>
              </a:rPr>
              <a:t>ЕДИНЫЙ ОТРАСЛЕВОЙ </a:t>
            </a:r>
            <a:r>
              <a:rPr lang="ru-RU" sz="1400" b="1" dirty="0">
                <a:solidFill>
                  <a:srgbClr val="BD92DE"/>
                </a:solidFill>
              </a:rPr>
              <a:t>ПОРЯДОК </a:t>
            </a:r>
            <a:r>
              <a:rPr lang="ru-RU" sz="1400" b="1" dirty="0" smtClean="0">
                <a:solidFill>
                  <a:srgbClr val="BD92DE"/>
                </a:solidFill>
              </a:rPr>
              <a:t/>
            </a:r>
            <a:br>
              <a:rPr lang="ru-RU" sz="1400" b="1" dirty="0" smtClean="0">
                <a:solidFill>
                  <a:srgbClr val="BD92DE"/>
                </a:solidFill>
              </a:rPr>
            </a:br>
            <a:r>
              <a:rPr lang="ru-RU" sz="1400" b="1" dirty="0" smtClean="0">
                <a:solidFill>
                  <a:srgbClr val="BD92DE"/>
                </a:solidFill>
              </a:rPr>
              <a:t>управления </a:t>
            </a:r>
            <a:r>
              <a:rPr lang="ru-RU" sz="1400" b="1" dirty="0">
                <a:solidFill>
                  <a:srgbClr val="BD92DE"/>
                </a:solidFill>
              </a:rPr>
              <a:t>карьерой </a:t>
            </a:r>
            <a:r>
              <a:rPr lang="ru-RU" sz="1400" b="1" dirty="0" smtClean="0">
                <a:solidFill>
                  <a:srgbClr val="BD92DE"/>
                </a:solidFill>
              </a:rPr>
              <a:t/>
            </a:r>
            <a:br>
              <a:rPr lang="ru-RU" sz="1400" b="1" dirty="0" smtClean="0">
                <a:solidFill>
                  <a:srgbClr val="BD92DE"/>
                </a:solidFill>
              </a:rPr>
            </a:br>
            <a:r>
              <a:rPr lang="ru-RU" sz="1400" b="1" dirty="0" smtClean="0">
                <a:solidFill>
                  <a:srgbClr val="BD92DE"/>
                </a:solidFill>
              </a:rPr>
              <a:t>и </a:t>
            </a:r>
            <a:r>
              <a:rPr lang="ru-RU" sz="1400" b="1" dirty="0">
                <a:solidFill>
                  <a:srgbClr val="BD92DE"/>
                </a:solidFill>
              </a:rPr>
              <a:t>преемственностью </a:t>
            </a:r>
            <a:r>
              <a:rPr lang="ru-RU" sz="1400" b="1" dirty="0" smtClean="0">
                <a:solidFill>
                  <a:srgbClr val="BD92DE"/>
                </a:solidFill>
              </a:rPr>
              <a:t/>
            </a:r>
            <a:br>
              <a:rPr lang="ru-RU" sz="1400" b="1" dirty="0" smtClean="0">
                <a:solidFill>
                  <a:srgbClr val="BD92DE"/>
                </a:solidFill>
              </a:rPr>
            </a:br>
            <a:r>
              <a:rPr lang="ru-RU" sz="1400" b="1" dirty="0" smtClean="0">
                <a:solidFill>
                  <a:srgbClr val="BD92DE"/>
                </a:solidFill>
              </a:rPr>
              <a:t>в </a:t>
            </a:r>
            <a:r>
              <a:rPr lang="ru-RU" sz="1400" b="1" dirty="0" err="1" smtClean="0">
                <a:solidFill>
                  <a:srgbClr val="BD92DE"/>
                </a:solidFill>
              </a:rPr>
              <a:t>Госкорпорации</a:t>
            </a:r>
            <a:r>
              <a:rPr lang="ru-RU" sz="1400" b="1" dirty="0" smtClean="0">
                <a:solidFill>
                  <a:srgbClr val="BD92DE"/>
                </a:solidFill>
              </a:rPr>
              <a:t> </a:t>
            </a:r>
            <a:r>
              <a:rPr lang="ru-RU" sz="1400" b="1" dirty="0">
                <a:solidFill>
                  <a:srgbClr val="BD92DE"/>
                </a:solidFill>
              </a:rPr>
              <a:t>«</a:t>
            </a:r>
            <a:r>
              <a:rPr lang="ru-RU" sz="1400" b="1" dirty="0" err="1">
                <a:solidFill>
                  <a:srgbClr val="BD92DE"/>
                </a:solidFill>
              </a:rPr>
              <a:t>Росатом</a:t>
            </a:r>
            <a:r>
              <a:rPr lang="ru-RU" sz="1400" b="1" dirty="0">
                <a:solidFill>
                  <a:srgbClr val="BD92DE"/>
                </a:solidFill>
              </a:rPr>
              <a:t>» </a:t>
            </a:r>
            <a:r>
              <a:rPr lang="ru-RU" sz="1400" b="1" dirty="0" smtClean="0">
                <a:solidFill>
                  <a:srgbClr val="BD92DE"/>
                </a:solidFill>
              </a:rPr>
              <a:t/>
            </a:r>
            <a:br>
              <a:rPr lang="ru-RU" sz="1400" b="1" dirty="0" smtClean="0">
                <a:solidFill>
                  <a:srgbClr val="BD92DE"/>
                </a:solidFill>
              </a:rPr>
            </a:br>
            <a:r>
              <a:rPr lang="ru-RU" sz="1400" b="1" dirty="0" smtClean="0">
                <a:solidFill>
                  <a:srgbClr val="BD92DE"/>
                </a:solidFill>
              </a:rPr>
              <a:t>и </a:t>
            </a:r>
            <a:r>
              <a:rPr lang="ru-RU" sz="1400" b="1" dirty="0">
                <a:solidFill>
                  <a:srgbClr val="BD92DE"/>
                </a:solidFill>
              </a:rPr>
              <a:t>её </a:t>
            </a:r>
            <a:r>
              <a:rPr lang="ru-RU" sz="1400" b="1" dirty="0" smtClean="0">
                <a:solidFill>
                  <a:srgbClr val="BD92DE"/>
                </a:solidFill>
              </a:rPr>
              <a:t>организациях</a:t>
            </a:r>
          </a:p>
          <a:p>
            <a:r>
              <a:rPr lang="ru-RU" sz="1400" i="1" dirty="0" smtClean="0">
                <a:solidFill>
                  <a:srgbClr val="002060"/>
                </a:solidFill>
              </a:rPr>
              <a:t>(приказ </a:t>
            </a:r>
            <a:r>
              <a:rPr lang="ru-RU" sz="1400" i="1" dirty="0" err="1" smtClean="0">
                <a:solidFill>
                  <a:srgbClr val="002060"/>
                </a:solidFill>
              </a:rPr>
              <a:t>Госкорпорации</a:t>
            </a:r>
            <a:r>
              <a:rPr lang="ru-RU" sz="1400" i="1" dirty="0" smtClean="0">
                <a:solidFill>
                  <a:srgbClr val="002060"/>
                </a:solidFill>
              </a:rPr>
              <a:t> «</a:t>
            </a:r>
            <a:r>
              <a:rPr lang="ru-RU" sz="1400" i="1" dirty="0" err="1" smtClean="0">
                <a:solidFill>
                  <a:srgbClr val="002060"/>
                </a:solidFill>
              </a:rPr>
              <a:t>Росатом</a:t>
            </a:r>
            <a:r>
              <a:rPr lang="ru-RU" sz="1400" i="1" dirty="0" smtClean="0">
                <a:solidFill>
                  <a:srgbClr val="002060"/>
                </a:solidFill>
              </a:rPr>
              <a:t>» от 18.07.2017 №1/668-П)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10632" y="1677272"/>
            <a:ext cx="2638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37D07"/>
                </a:solidFill>
              </a:rPr>
              <a:t>ЕДИНЫЙ ОТРАСЛЕВОЙ </a:t>
            </a:r>
            <a:r>
              <a:rPr lang="ru-RU" sz="1400" dirty="0">
                <a:solidFill>
                  <a:srgbClr val="F37D07"/>
                </a:solidFill>
              </a:rPr>
              <a:t>ПОРЯДОК </a:t>
            </a:r>
            <a:endParaRPr lang="ru-RU" sz="1400" dirty="0" smtClean="0">
              <a:solidFill>
                <a:srgbClr val="F37D07"/>
              </a:solidFill>
            </a:endParaRPr>
          </a:p>
          <a:p>
            <a:r>
              <a:rPr lang="ru-RU" sz="1400" dirty="0" smtClean="0">
                <a:solidFill>
                  <a:srgbClr val="F37D07"/>
                </a:solidFill>
              </a:rPr>
              <a:t>управления обучением </a:t>
            </a:r>
            <a:br>
              <a:rPr lang="ru-RU" sz="1400" dirty="0" smtClean="0">
                <a:solidFill>
                  <a:srgbClr val="F37D07"/>
                </a:solidFill>
              </a:rPr>
            </a:br>
            <a:r>
              <a:rPr lang="ru-RU" sz="1400" dirty="0" smtClean="0">
                <a:solidFill>
                  <a:srgbClr val="F37D07"/>
                </a:solidFill>
              </a:rPr>
              <a:t>в </a:t>
            </a:r>
            <a:r>
              <a:rPr lang="ru-RU" sz="1400" dirty="0" err="1" smtClean="0">
                <a:solidFill>
                  <a:srgbClr val="F37D07"/>
                </a:solidFill>
              </a:rPr>
              <a:t>Госкорпорации</a:t>
            </a:r>
            <a:r>
              <a:rPr lang="ru-RU" sz="1400" dirty="0" smtClean="0">
                <a:solidFill>
                  <a:srgbClr val="F37D07"/>
                </a:solidFill>
              </a:rPr>
              <a:t> </a:t>
            </a:r>
            <a:br>
              <a:rPr lang="ru-RU" sz="1400" dirty="0" smtClean="0">
                <a:solidFill>
                  <a:srgbClr val="F37D07"/>
                </a:solidFill>
              </a:rPr>
            </a:br>
            <a:r>
              <a:rPr lang="ru-RU" sz="1400" dirty="0" smtClean="0">
                <a:solidFill>
                  <a:srgbClr val="F37D07"/>
                </a:solidFill>
              </a:rPr>
              <a:t>«</a:t>
            </a:r>
            <a:r>
              <a:rPr lang="ru-RU" sz="1400" dirty="0" err="1">
                <a:solidFill>
                  <a:srgbClr val="F37D07"/>
                </a:solidFill>
              </a:rPr>
              <a:t>Росатом</a:t>
            </a:r>
            <a:r>
              <a:rPr lang="ru-RU" sz="1400" dirty="0">
                <a:solidFill>
                  <a:srgbClr val="F37D07"/>
                </a:solidFill>
              </a:rPr>
              <a:t>» и её </a:t>
            </a:r>
            <a:r>
              <a:rPr lang="ru-RU" sz="1400" dirty="0" smtClean="0">
                <a:solidFill>
                  <a:srgbClr val="F37D07"/>
                </a:solidFill>
              </a:rPr>
              <a:t>организациях</a:t>
            </a:r>
            <a:endParaRPr lang="ru-RU" sz="1400" dirty="0">
              <a:solidFill>
                <a:srgbClr val="F37D07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94182" y="3273919"/>
            <a:ext cx="26758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8FC0E3"/>
                </a:solidFill>
              </a:rPr>
              <a:t>ЕДИНЫЙ ОТРАСЛЕВОЙ </a:t>
            </a:r>
            <a:r>
              <a:rPr lang="ru-RU" sz="1400" dirty="0">
                <a:solidFill>
                  <a:srgbClr val="8FC0E3"/>
                </a:solidFill>
              </a:rPr>
              <a:t>ПОРЯДОК </a:t>
            </a:r>
            <a:endParaRPr lang="ru-RU" sz="1400" dirty="0" smtClean="0">
              <a:solidFill>
                <a:srgbClr val="8FC0E3"/>
              </a:solidFill>
            </a:endParaRPr>
          </a:p>
          <a:p>
            <a:r>
              <a:rPr lang="ru-RU" sz="1400" dirty="0" smtClean="0">
                <a:solidFill>
                  <a:srgbClr val="8FC0E3"/>
                </a:solidFill>
              </a:rPr>
              <a:t>подбора, найма и адаптации персонала </a:t>
            </a:r>
            <a:br>
              <a:rPr lang="ru-RU" sz="1400" dirty="0" smtClean="0">
                <a:solidFill>
                  <a:srgbClr val="8FC0E3"/>
                </a:solidFill>
              </a:rPr>
            </a:br>
            <a:r>
              <a:rPr lang="ru-RU" sz="1400" dirty="0" smtClean="0">
                <a:solidFill>
                  <a:srgbClr val="8FC0E3"/>
                </a:solidFill>
              </a:rPr>
              <a:t>в </a:t>
            </a:r>
            <a:r>
              <a:rPr lang="ru-RU" sz="1400" dirty="0" err="1" smtClean="0">
                <a:solidFill>
                  <a:srgbClr val="8FC0E3"/>
                </a:solidFill>
              </a:rPr>
              <a:t>Госкорпорации</a:t>
            </a:r>
            <a:r>
              <a:rPr lang="ru-RU" sz="1400" dirty="0" smtClean="0">
                <a:solidFill>
                  <a:srgbClr val="8FC0E3"/>
                </a:solidFill>
              </a:rPr>
              <a:t> </a:t>
            </a:r>
            <a:r>
              <a:rPr lang="ru-RU" sz="1400" dirty="0">
                <a:solidFill>
                  <a:srgbClr val="8FC0E3"/>
                </a:solidFill>
              </a:rPr>
              <a:t>«</a:t>
            </a:r>
            <a:r>
              <a:rPr lang="ru-RU" sz="1400" dirty="0" err="1">
                <a:solidFill>
                  <a:srgbClr val="8FC0E3"/>
                </a:solidFill>
              </a:rPr>
              <a:t>Росатом</a:t>
            </a:r>
            <a:r>
              <a:rPr lang="ru-RU" sz="1400" dirty="0">
                <a:solidFill>
                  <a:srgbClr val="8FC0E3"/>
                </a:solidFill>
              </a:rPr>
              <a:t>» </a:t>
            </a:r>
            <a:r>
              <a:rPr lang="ru-RU" sz="1400" dirty="0" smtClean="0">
                <a:solidFill>
                  <a:srgbClr val="8FC0E3"/>
                </a:solidFill>
              </a:rPr>
              <a:t/>
            </a:r>
            <a:br>
              <a:rPr lang="ru-RU" sz="1400" dirty="0" smtClean="0">
                <a:solidFill>
                  <a:srgbClr val="8FC0E3"/>
                </a:solidFill>
              </a:rPr>
            </a:br>
            <a:r>
              <a:rPr lang="ru-RU" sz="1400" dirty="0" smtClean="0">
                <a:solidFill>
                  <a:srgbClr val="8FC0E3"/>
                </a:solidFill>
              </a:rPr>
              <a:t>и </a:t>
            </a:r>
            <a:r>
              <a:rPr lang="ru-RU" sz="1400" dirty="0">
                <a:solidFill>
                  <a:srgbClr val="8FC0E3"/>
                </a:solidFill>
              </a:rPr>
              <a:t>её организациях</a:t>
            </a:r>
          </a:p>
        </p:txBody>
      </p:sp>
    </p:spTree>
    <p:extLst>
      <p:ext uri="{BB962C8B-B14F-4D97-AF65-F5344CB8AC3E}">
        <p14:creationId xmlns:p14="http://schemas.microsoft.com/office/powerpoint/2010/main" val="2698348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199" y="205979"/>
            <a:ext cx="7394265" cy="592931"/>
          </a:xfrm>
        </p:spPr>
        <p:txBody>
          <a:bodyPr/>
          <a:lstStyle/>
          <a:p>
            <a:r>
              <a:rPr lang="ru-RU" dirty="0" smtClean="0"/>
              <a:t>Инструменты управления карьерой </a:t>
            </a:r>
            <a:br>
              <a:rPr lang="ru-RU" dirty="0" smtClean="0"/>
            </a:br>
            <a:r>
              <a:rPr lang="ru-RU" dirty="0" smtClean="0"/>
              <a:t>и преемственностью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3143" y="955652"/>
            <a:ext cx="8325851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Планирование карьеры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18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карьерные маршруты, планы преемственности, самооценка, </a:t>
            </a:r>
            <a:r>
              <a:rPr lang="ru-RU" sz="1600" dirty="0">
                <a:solidFill>
                  <a:srgbClr val="002060"/>
                </a:solidFill>
              </a:rPr>
              <a:t>индивидуальные планы развития (ИПР)</a:t>
            </a:r>
            <a:r>
              <a:rPr lang="ru-RU" sz="1600" dirty="0" smtClean="0">
                <a:solidFill>
                  <a:srgbClr val="002060"/>
                </a:solidFill>
              </a:rPr>
              <a:t>.</a:t>
            </a:r>
            <a:endParaRPr lang="ru-RU" sz="1600" dirty="0">
              <a:solidFill>
                <a:srgbClr val="002060"/>
              </a:solidFill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управленческого кадрового резерва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Росатома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(УКР)</a:t>
            </a:r>
          </a:p>
          <a:p>
            <a:pPr>
              <a:spcAft>
                <a:spcPts val="18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оценка РЕКОРД, круглые столы, отраслевой отбор </a:t>
            </a:r>
            <a:r>
              <a:rPr lang="ru-RU" sz="1600" dirty="0">
                <a:solidFill>
                  <a:srgbClr val="002060"/>
                </a:solidFill>
              </a:rPr>
              <a:t>и обратная связь.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Планирование обучения</a:t>
            </a:r>
          </a:p>
          <a:p>
            <a:pPr>
              <a:spcAft>
                <a:spcPts val="18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профессиональное </a:t>
            </a:r>
            <a:r>
              <a:rPr lang="ru-RU" sz="1600" dirty="0">
                <a:solidFill>
                  <a:srgbClr val="002060"/>
                </a:solidFill>
              </a:rPr>
              <a:t>обучение, обучение бизнес навыкам, </a:t>
            </a:r>
            <a:r>
              <a:rPr lang="ru-RU" sz="1600" dirty="0" smtClean="0">
                <a:solidFill>
                  <a:srgbClr val="002060"/>
                </a:solidFill>
              </a:rPr>
              <a:t>принцип 70-20-10</a:t>
            </a:r>
            <a:r>
              <a:rPr lang="ru-RU" sz="1600" dirty="0">
                <a:solidFill>
                  <a:srgbClr val="002060"/>
                </a:solidFill>
              </a:rPr>
              <a:t>, </a:t>
            </a:r>
            <a:r>
              <a:rPr lang="ru-RU" sz="1600" dirty="0" smtClean="0">
                <a:solidFill>
                  <a:srgbClr val="002060"/>
                </a:solidFill>
              </a:rPr>
              <a:t>наставничество</a:t>
            </a:r>
            <a:r>
              <a:rPr lang="ru-RU" sz="1600" dirty="0">
                <a:solidFill>
                  <a:srgbClr val="002060"/>
                </a:solidFill>
              </a:rPr>
              <a:t>, </a:t>
            </a:r>
            <a:r>
              <a:rPr lang="ru-RU" sz="1600" dirty="0" smtClean="0">
                <a:solidFill>
                  <a:srgbClr val="002060"/>
                </a:solidFill>
              </a:rPr>
              <a:t>проекты</a:t>
            </a:r>
            <a:r>
              <a:rPr lang="ru-RU" sz="1600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Оценка эффективности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оценка потенциала преемников, </a:t>
            </a:r>
            <a:r>
              <a:rPr lang="ru-RU" sz="1600" dirty="0">
                <a:solidFill>
                  <a:srgbClr val="002060"/>
                </a:solidFill>
              </a:rPr>
              <a:t>опросы </a:t>
            </a:r>
            <a:r>
              <a:rPr lang="ru-RU" sz="1600" dirty="0" smtClean="0">
                <a:solidFill>
                  <a:srgbClr val="002060"/>
                </a:solidFill>
              </a:rPr>
              <a:t>вовлеченности, рейтинги резервистов УКР.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507" y="955652"/>
            <a:ext cx="320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1</a:t>
            </a:r>
            <a:endParaRPr lang="ru-RU" sz="2800" b="1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507" y="1980055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2</a:t>
            </a:r>
            <a:endParaRPr lang="ru-RU" sz="2800" b="1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507" y="2818829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3</a:t>
            </a:r>
            <a:endParaRPr lang="ru-RU" sz="2800" b="1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507" y="374010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4</a:t>
            </a:r>
            <a:endParaRPr lang="ru-RU" sz="2800" b="1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42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9613" y="1232786"/>
            <a:ext cx="836477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Преемник</a:t>
            </a:r>
            <a:r>
              <a:rPr lang="ru-RU" dirty="0" smtClean="0">
                <a:solidFill>
                  <a:srgbClr val="002060"/>
                </a:solidFill>
              </a:rPr>
              <a:t> – работник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который соответствует корпоративным ценностям, профессионально-техническим знаниям, умениям и навыкам к текущей или планируемой/целевой должности и включен в план преемственности. </a:t>
            </a:r>
            <a:endParaRPr lang="ru-RU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Резервист</a:t>
            </a:r>
            <a:r>
              <a:rPr lang="ru-RU" dirty="0" smtClean="0">
                <a:solidFill>
                  <a:srgbClr val="002060"/>
                </a:solidFill>
              </a:rPr>
              <a:t> – работник из числа преемников, </a:t>
            </a:r>
            <a:r>
              <a:rPr lang="ru-RU" dirty="0">
                <a:solidFill>
                  <a:srgbClr val="002060"/>
                </a:solidFill>
              </a:rPr>
              <a:t>рекомендованный к зачислению в УКР </a:t>
            </a:r>
            <a:r>
              <a:rPr lang="ru-RU" dirty="0" smtClean="0">
                <a:solidFill>
                  <a:srgbClr val="002060"/>
                </a:solidFill>
              </a:rPr>
              <a:t>руководителем и успешно </a:t>
            </a:r>
            <a:r>
              <a:rPr lang="ru-RU" dirty="0">
                <a:solidFill>
                  <a:srgbClr val="002060"/>
                </a:solidFill>
              </a:rPr>
              <a:t>прошедший </a:t>
            </a:r>
            <a:r>
              <a:rPr lang="ru-RU" dirty="0" smtClean="0">
                <a:solidFill>
                  <a:srgbClr val="002060"/>
                </a:solidFill>
              </a:rPr>
              <a:t>процедуру оценки. Резервист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обладает преимуществом при назначении на целевую </a:t>
            </a:r>
            <a:r>
              <a:rPr lang="ru-RU" dirty="0" smtClean="0">
                <a:solidFill>
                  <a:srgbClr val="002060"/>
                </a:solidFill>
              </a:rPr>
              <a:t>должность.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63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карьеры.</a:t>
            </a:r>
            <a:br>
              <a:rPr lang="ru-RU" dirty="0" smtClean="0"/>
            </a:br>
            <a:r>
              <a:rPr lang="ru-RU" dirty="0" smtClean="0"/>
              <a:t>Карьерные маршруты.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08823" y="1402536"/>
            <a:ext cx="1773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Руководитель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8823" y="3786298"/>
            <a:ext cx="1416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Эксперт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68253" y="916899"/>
            <a:ext cx="4413870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Включение в план преемственности</a:t>
            </a:r>
          </a:p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Анализ соответствия целевой должности</a:t>
            </a:r>
          </a:p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Формирование ИПР</a:t>
            </a: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Оценочные мероприятия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b="1" dirty="0" smtClean="0">
                <a:solidFill>
                  <a:srgbClr val="00B050"/>
                </a:solidFill>
              </a:rPr>
              <a:t>КОНКУРЕНТНОЕ ПРЕИМУЩЕСТВО 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Управленческий кадровый резерв </a:t>
            </a:r>
            <a:r>
              <a:rPr lang="ru-RU" sz="1400" b="1" dirty="0" err="1" smtClean="0">
                <a:solidFill>
                  <a:srgbClr val="002060"/>
                </a:solidFill>
              </a:rPr>
              <a:t>Росатома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8253" y="2800350"/>
            <a:ext cx="447574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Двухстороннее наставничество по передаче ключевых знаний и навыков</a:t>
            </a:r>
          </a:p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Развитие компетенций 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300" i="1" dirty="0" smtClean="0">
                <a:solidFill>
                  <a:srgbClr val="002060"/>
                </a:solidFill>
              </a:rPr>
              <a:t>(научные исследования, НТС, смежные проекты)</a:t>
            </a:r>
          </a:p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</a:rPr>
              <a:t>Повышение уровня признания 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300" i="1" dirty="0" smtClean="0">
                <a:solidFill>
                  <a:srgbClr val="002060"/>
                </a:solidFill>
              </a:rPr>
              <a:t>(статьи, патенты, изобретения)</a:t>
            </a:r>
          </a:p>
          <a:p>
            <a:pPr marL="179388" indent="-179388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ru-RU" sz="1300" i="1" dirty="0" smtClean="0">
              <a:solidFill>
                <a:srgbClr val="002060"/>
              </a:solidFill>
            </a:endParaRPr>
          </a:p>
          <a:p>
            <a:r>
              <a:rPr lang="ru-RU" sz="1400" b="1" dirty="0">
                <a:solidFill>
                  <a:srgbClr val="00B050"/>
                </a:solidFill>
              </a:rPr>
              <a:t>КОНКУРЕНТНОЕ ПРЕИМУЩЕСТВО 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Ученая степень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4038" y="2274203"/>
            <a:ext cx="7024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F37D07"/>
                </a:solidFill>
              </a:rPr>
              <a:t>?</a:t>
            </a:r>
            <a:endParaRPr lang="ru-RU" sz="6600" b="1" dirty="0">
              <a:solidFill>
                <a:srgbClr val="F37D07"/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 bwMode="auto">
          <a:xfrm>
            <a:off x="1378475" y="1388786"/>
            <a:ext cx="1258159" cy="816666"/>
          </a:xfrm>
          <a:prstGeom prst="bentArrow">
            <a:avLst>
              <a:gd name="adj1" fmla="val 20791"/>
              <a:gd name="adj2" fmla="val 25000"/>
              <a:gd name="adj3" fmla="val 32577"/>
              <a:gd name="adj4" fmla="val 43750"/>
            </a:avLst>
          </a:prstGeom>
          <a:ln>
            <a:headEnd type="none" w="lg" len="lg"/>
            <a:tailEnd type="none" w="lg" len="lg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Стрелка углом 11"/>
          <p:cNvSpPr/>
          <p:nvPr/>
        </p:nvSpPr>
        <p:spPr bwMode="auto">
          <a:xfrm rot="10800000" flipH="1">
            <a:off x="1378475" y="3352096"/>
            <a:ext cx="1258159" cy="816666"/>
          </a:xfrm>
          <a:prstGeom prst="bentArrow">
            <a:avLst>
              <a:gd name="adj1" fmla="val 20791"/>
              <a:gd name="adj2" fmla="val 25000"/>
              <a:gd name="adj3" fmla="val 32577"/>
              <a:gd name="adj4" fmla="val 43750"/>
            </a:avLst>
          </a:prstGeom>
          <a:ln>
            <a:headEnd type="none" w="lg" len="lg"/>
            <a:tailEnd type="none" w="lg" len="lg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4668253" y="2647950"/>
            <a:ext cx="403283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37206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Выгнутая вниз стрелка 41"/>
          <p:cNvSpPr/>
          <p:nvPr/>
        </p:nvSpPr>
        <p:spPr bwMode="auto">
          <a:xfrm>
            <a:off x="1813561" y="2000379"/>
            <a:ext cx="5722446" cy="2793563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карьеры.</a:t>
            </a:r>
            <a:br>
              <a:rPr lang="ru-RU" dirty="0" smtClean="0"/>
            </a:br>
            <a:r>
              <a:rPr lang="ru-RU" dirty="0" smtClean="0"/>
              <a:t>Планы преемственности.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00158" y="4379776"/>
            <a:ext cx="1595712" cy="414167"/>
          </a:xfrm>
          <a:prstGeom prst="rect">
            <a:avLst/>
          </a:prstGeom>
          <a:gradFill rotWithShape="1">
            <a:gsLst>
              <a:gs pos="0">
                <a:srgbClr val="4596D1">
                  <a:tint val="50000"/>
                  <a:satMod val="300000"/>
                </a:srgbClr>
              </a:gs>
              <a:gs pos="35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7925" tIns="38963" rIns="77925" bIns="38963" rtlCol="0" anchor="t"/>
          <a:lstStyle/>
          <a:p>
            <a:pPr algn="ctr" defTabSz="779252" fontAlgn="auto">
              <a:spcBef>
                <a:spcPts val="0"/>
              </a:spcBef>
              <a:spcAft>
                <a:spcPts val="600"/>
              </a:spcAft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Профиль преемника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965" y="3453483"/>
            <a:ext cx="1748749" cy="565914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Включение </a:t>
            </a: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в </a:t>
            </a: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преемники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  <a:p>
            <a:pPr algn="ctr" defTabSz="779252">
              <a:defRPr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Отбор в УКР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98014" y="1017778"/>
            <a:ext cx="2527335" cy="941069"/>
          </a:xfrm>
          <a:prstGeom prst="rect">
            <a:avLst/>
          </a:prstGeom>
          <a:gradFill rotWithShape="1">
            <a:gsLst>
              <a:gs pos="0">
                <a:schemeClr val="tx1">
                  <a:lumMod val="20000"/>
                  <a:lumOff val="80000"/>
                </a:schemeClr>
              </a:gs>
              <a:gs pos="89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7925" tIns="38963" rIns="77925" bIns="38963" rtlCol="0" anchor="ctr"/>
          <a:lstStyle/>
          <a:p>
            <a:pPr algn="ctr" defTabSz="7792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ПЛАН </a:t>
            </a:r>
            <a:r>
              <a:rPr lang="ru-RU" sz="1200" b="1" kern="0" dirty="0" smtClean="0">
                <a:solidFill>
                  <a:srgbClr val="002060"/>
                </a:solidFill>
                <a:latin typeface="Arial"/>
                <a:cs typeface="+mn-cs"/>
              </a:rPr>
              <a:t>ПРЕЕМСТВЕННОСТИ</a:t>
            </a:r>
            <a:endParaRPr lang="ru-RU" sz="1200" b="1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965" y="2679038"/>
            <a:ext cx="1748750" cy="673345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Протокол «Круглого стола» с перечнем утвержденных оценок и решений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25685" y="3260711"/>
            <a:ext cx="1927324" cy="1533232"/>
          </a:xfrm>
          <a:prstGeom prst="rect">
            <a:avLst/>
          </a:prstGeom>
          <a:gradFill rotWithShape="1">
            <a:gsLst>
              <a:gs pos="0">
                <a:srgbClr val="4596D1">
                  <a:tint val="50000"/>
                  <a:satMod val="300000"/>
                </a:srgbClr>
              </a:gs>
              <a:gs pos="35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7925" tIns="38963" rIns="77925" bIns="38963" rtlCol="0" anchor="t"/>
          <a:lstStyle/>
          <a:p>
            <a:pPr defTabSz="779252" fontAlgn="auto">
              <a:spcBef>
                <a:spcPts val="0"/>
              </a:spcBef>
              <a:spcAft>
                <a:spcPts val="600"/>
              </a:spcAft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Период подготовки преемника: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1 год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2 года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3 года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4 года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5 лет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0138" y="2000380"/>
            <a:ext cx="1736576" cy="594066"/>
          </a:xfrm>
          <a:prstGeom prst="rect">
            <a:avLst/>
          </a:prstGeom>
          <a:solidFill>
            <a:srgbClr val="4596D1">
              <a:lumMod val="40000"/>
              <a:lumOff val="6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lvl="0" algn="ctr">
              <a:defRPr/>
            </a:pPr>
            <a:r>
              <a:rPr lang="ru-RU" sz="1400" kern="0" dirty="0">
                <a:solidFill>
                  <a:srgbClr val="002060"/>
                </a:solidFill>
                <a:latin typeface="Arial"/>
                <a:cs typeface="+mn-cs"/>
              </a:rPr>
              <a:t>Оценка на «Круглом столе» (РЕКОРД)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13157" y="860352"/>
            <a:ext cx="3904751" cy="5232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Определение кандидатов для 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включения в План преемственности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404330" y="2005635"/>
            <a:ext cx="1913577" cy="594066"/>
          </a:xfrm>
          <a:prstGeom prst="rect">
            <a:avLst/>
          </a:prstGeom>
          <a:solidFill>
            <a:srgbClr val="4596D1">
              <a:lumMod val="40000"/>
              <a:lumOff val="6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lvl="0" algn="ctr">
              <a:defRPr/>
            </a:pPr>
            <a:r>
              <a:rPr lang="ru-RU" sz="1400" kern="0" dirty="0">
                <a:solidFill>
                  <a:srgbClr val="002060"/>
                </a:solidFill>
                <a:latin typeface="Arial"/>
                <a:cs typeface="+mn-cs"/>
              </a:rPr>
              <a:t>Выдвижение кандидатуры руководителем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404330" y="3150293"/>
            <a:ext cx="1913577" cy="402303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Протокол комиссии по оценке преемников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13157" y="4146029"/>
            <a:ext cx="3904751" cy="70788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Определение карьерного </a:t>
            </a:r>
            <a:b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</a:b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плана работника</a:t>
            </a:r>
          </a:p>
          <a:p>
            <a:pPr lvl="0">
              <a:defRPr/>
            </a:pPr>
            <a:r>
              <a:rPr lang="ru-RU" sz="1200" i="1" kern="0" dirty="0" smtClean="0">
                <a:solidFill>
                  <a:srgbClr val="002060"/>
                </a:solidFill>
                <a:latin typeface="Arial"/>
              </a:rPr>
              <a:t>промежуточная и целевая должность</a:t>
            </a:r>
            <a:endParaRPr kumimoji="0" lang="ru-RU" sz="1200" i="1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413157" y="874883"/>
            <a:ext cx="4039573" cy="321208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Овал 2"/>
          <p:cNvSpPr/>
          <p:nvPr/>
        </p:nvSpPr>
        <p:spPr bwMode="auto">
          <a:xfrm>
            <a:off x="22861" y="969562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6" name="Овал 15"/>
          <p:cNvSpPr/>
          <p:nvPr/>
        </p:nvSpPr>
        <p:spPr bwMode="auto">
          <a:xfrm>
            <a:off x="22861" y="4227376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404330" y="2679038"/>
            <a:ext cx="1913577" cy="395156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/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Характеристика кандидата в преемники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4809897" y="3133420"/>
            <a:ext cx="3846423" cy="1771955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5259230" y="1335913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054" y="1359304"/>
            <a:ext cx="169382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Работник, имеющий карту КПЭ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04330" y="1359304"/>
            <a:ext cx="191357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Работник, </a:t>
            </a:r>
            <a:b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НЕ имеющий карту КПЭ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04330" y="3617094"/>
            <a:ext cx="1913577" cy="402303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Включение в преемники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510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карьеры.</a:t>
            </a:r>
            <a:br>
              <a:rPr lang="ru-RU" dirty="0" smtClean="0"/>
            </a:br>
            <a:r>
              <a:rPr lang="ru-RU" dirty="0" smtClean="0"/>
              <a:t>Планы преемственности. ИПР.</a:t>
            </a:r>
            <a:endParaRPr lang="ru-RU" dirty="0"/>
          </a:p>
        </p:txBody>
      </p:sp>
      <p:sp>
        <p:nvSpPr>
          <p:cNvPr id="53" name="Выгнутая вниз стрелка 52"/>
          <p:cNvSpPr/>
          <p:nvPr/>
        </p:nvSpPr>
        <p:spPr bwMode="auto">
          <a:xfrm>
            <a:off x="1813561" y="2000379"/>
            <a:ext cx="5722446" cy="2793563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900158" y="4379776"/>
            <a:ext cx="1595712" cy="414167"/>
          </a:xfrm>
          <a:prstGeom prst="rect">
            <a:avLst/>
          </a:prstGeom>
          <a:gradFill rotWithShape="1">
            <a:gsLst>
              <a:gs pos="0">
                <a:srgbClr val="4596D1">
                  <a:tint val="50000"/>
                  <a:satMod val="300000"/>
                </a:srgbClr>
              </a:gs>
              <a:gs pos="35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7925" tIns="38963" rIns="77925" bIns="38963" rtlCol="0" anchor="t"/>
          <a:lstStyle/>
          <a:p>
            <a:pPr algn="ctr" defTabSz="779252" fontAlgn="auto">
              <a:spcBef>
                <a:spcPts val="0"/>
              </a:spcBef>
              <a:spcAft>
                <a:spcPts val="600"/>
              </a:spcAft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Профиль преемника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467965" y="3453483"/>
            <a:ext cx="1748749" cy="565914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Включение </a:t>
            </a: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в </a:t>
            </a: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преемники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  <a:p>
            <a:pPr algn="ctr" defTabSz="779252">
              <a:defRPr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Отбор в УКР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5698014" y="1017778"/>
            <a:ext cx="2527335" cy="941069"/>
          </a:xfrm>
          <a:prstGeom prst="rect">
            <a:avLst/>
          </a:prstGeom>
          <a:gradFill rotWithShape="1">
            <a:gsLst>
              <a:gs pos="0">
                <a:schemeClr val="tx1">
                  <a:lumMod val="20000"/>
                  <a:lumOff val="80000"/>
                </a:schemeClr>
              </a:gs>
              <a:gs pos="89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7925" tIns="38963" rIns="77925" bIns="38963" rtlCol="0" anchor="ctr"/>
          <a:lstStyle/>
          <a:p>
            <a:pPr algn="ctr" defTabSz="7792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ПЛАН </a:t>
            </a:r>
            <a:r>
              <a:rPr lang="ru-RU" sz="1200" b="1" kern="0" dirty="0" smtClean="0">
                <a:solidFill>
                  <a:srgbClr val="002060"/>
                </a:solidFill>
                <a:latin typeface="Arial"/>
                <a:cs typeface="+mn-cs"/>
              </a:rPr>
              <a:t>ПРЕЕМСТВЕННОСТИ</a:t>
            </a:r>
            <a:endParaRPr lang="ru-RU" sz="1200" b="1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7965" y="2679038"/>
            <a:ext cx="1748750" cy="673345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Протокол «Круглого стола» с перечнем утвержденных оценок и решений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625685" y="3260711"/>
            <a:ext cx="1927324" cy="1533232"/>
          </a:xfrm>
          <a:prstGeom prst="rect">
            <a:avLst/>
          </a:prstGeom>
          <a:gradFill rotWithShape="1">
            <a:gsLst>
              <a:gs pos="0">
                <a:srgbClr val="4596D1">
                  <a:tint val="50000"/>
                  <a:satMod val="300000"/>
                </a:srgbClr>
              </a:gs>
              <a:gs pos="35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7925" tIns="38963" rIns="77925" bIns="38963" rtlCol="0" anchor="t"/>
          <a:lstStyle/>
          <a:p>
            <a:pPr defTabSz="779252" fontAlgn="auto">
              <a:spcBef>
                <a:spcPts val="0"/>
              </a:spcBef>
              <a:spcAft>
                <a:spcPts val="600"/>
              </a:spcAft>
            </a:pPr>
            <a:r>
              <a:rPr lang="ru-RU" sz="1200" b="1" kern="0" dirty="0">
                <a:solidFill>
                  <a:srgbClr val="002060"/>
                </a:solidFill>
                <a:latin typeface="Arial"/>
                <a:cs typeface="+mn-cs"/>
              </a:rPr>
              <a:t>Период подготовки преемника: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1 год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2 года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3 года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4 года</a:t>
            </a:r>
          </a:p>
          <a:p>
            <a:pPr marL="171450" indent="-171450" defTabSz="77925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kern="0" dirty="0">
                <a:solidFill>
                  <a:srgbClr val="002060"/>
                </a:solidFill>
                <a:latin typeface="Arial"/>
                <a:cs typeface="+mn-cs"/>
              </a:rPr>
              <a:t>Готов через 5 лет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80138" y="2000380"/>
            <a:ext cx="1736576" cy="594066"/>
          </a:xfrm>
          <a:prstGeom prst="rect">
            <a:avLst/>
          </a:prstGeom>
          <a:solidFill>
            <a:srgbClr val="4596D1">
              <a:lumMod val="40000"/>
              <a:lumOff val="6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lvl="0" algn="ctr">
              <a:defRPr/>
            </a:pPr>
            <a:r>
              <a:rPr lang="ru-RU" sz="1400" kern="0" dirty="0">
                <a:solidFill>
                  <a:srgbClr val="002060"/>
                </a:solidFill>
                <a:latin typeface="Arial"/>
                <a:cs typeface="+mn-cs"/>
              </a:rPr>
              <a:t>Оценка на «Круглом столе» (РЕКОРД)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13157" y="860352"/>
            <a:ext cx="3904751" cy="5232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Определение кандидатов для 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включения в План преемственности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404330" y="2005635"/>
            <a:ext cx="1913577" cy="594066"/>
          </a:xfrm>
          <a:prstGeom prst="rect">
            <a:avLst/>
          </a:prstGeom>
          <a:solidFill>
            <a:srgbClr val="4596D1">
              <a:lumMod val="40000"/>
              <a:lumOff val="6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lvl="0" algn="ctr">
              <a:defRPr/>
            </a:pPr>
            <a:r>
              <a:rPr lang="ru-RU" sz="1400" kern="0" dirty="0">
                <a:solidFill>
                  <a:srgbClr val="002060"/>
                </a:solidFill>
                <a:latin typeface="Arial"/>
                <a:cs typeface="+mn-cs"/>
              </a:rPr>
              <a:t>Выдвижение кандидатуры руководителем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404330" y="3150293"/>
            <a:ext cx="1913577" cy="402303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Протокол комиссии по оценке преемников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13157" y="4146029"/>
            <a:ext cx="3904751" cy="70788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Определение карьерного </a:t>
            </a:r>
            <a:b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</a:b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плана работника</a:t>
            </a:r>
          </a:p>
          <a:p>
            <a:pPr lvl="0">
              <a:defRPr/>
            </a:pPr>
            <a:r>
              <a:rPr lang="ru-RU" sz="1200" i="1" kern="0" dirty="0" smtClean="0">
                <a:solidFill>
                  <a:srgbClr val="002060"/>
                </a:solidFill>
                <a:latin typeface="Arial"/>
              </a:rPr>
              <a:t>промежуточная и целевая должность</a:t>
            </a:r>
            <a:endParaRPr kumimoji="0" lang="ru-RU" sz="1200" i="1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413157" y="874883"/>
            <a:ext cx="4039573" cy="321208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Овал 64"/>
          <p:cNvSpPr/>
          <p:nvPr/>
        </p:nvSpPr>
        <p:spPr bwMode="auto">
          <a:xfrm>
            <a:off x="22861" y="969562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66" name="Овал 65"/>
          <p:cNvSpPr/>
          <p:nvPr/>
        </p:nvSpPr>
        <p:spPr bwMode="auto">
          <a:xfrm>
            <a:off x="22861" y="4227376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2404330" y="2679038"/>
            <a:ext cx="1913577" cy="395156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/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Характеристика кандидата в преемники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68" name="Прямоугольник 67"/>
          <p:cNvSpPr/>
          <p:nvPr/>
        </p:nvSpPr>
        <p:spPr bwMode="auto">
          <a:xfrm>
            <a:off x="4809897" y="3133420"/>
            <a:ext cx="3846423" cy="1771955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Овал 68"/>
          <p:cNvSpPr/>
          <p:nvPr/>
        </p:nvSpPr>
        <p:spPr bwMode="auto">
          <a:xfrm>
            <a:off x="5259230" y="1335913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81054" y="1359304"/>
            <a:ext cx="169382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Работник, имеющий карту КПЭ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04330" y="1359304"/>
            <a:ext cx="191357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Работник, </a:t>
            </a:r>
            <a:b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НЕ имеющий карту КПЭ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404330" y="3617094"/>
            <a:ext cx="1913577" cy="402303"/>
          </a:xfrm>
          <a:prstGeom prst="rect">
            <a:avLst/>
          </a:prstGeom>
          <a:solidFill>
            <a:srgbClr val="4596D1">
              <a:lumMod val="20000"/>
              <a:lumOff val="80000"/>
            </a:srgbClr>
          </a:solidFill>
          <a:ln w="6350" cap="flat" cmpd="sng" algn="ctr">
            <a:solidFill>
              <a:srgbClr val="002060"/>
            </a:solidFill>
            <a:prstDash val="solid"/>
          </a:ln>
          <a:effectLst/>
        </p:spPr>
        <p:txBody>
          <a:bodyPr lIns="77925" tIns="38963" rIns="77925" bIns="38963" rtlCol="0" anchor="ctr"/>
          <a:lstStyle/>
          <a:p>
            <a:pPr algn="ctr" defTabSz="779252">
              <a:defRPr/>
            </a:pPr>
            <a:r>
              <a:rPr lang="ru-RU" sz="1100" kern="0" dirty="0" smtClean="0">
                <a:solidFill>
                  <a:srgbClr val="002060"/>
                </a:solidFill>
                <a:latin typeface="Arial"/>
                <a:cs typeface="+mn-cs"/>
              </a:rPr>
              <a:t>Включение в преемники</a:t>
            </a:r>
            <a:endParaRPr lang="ru-RU" sz="1100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-349316" y="794188"/>
            <a:ext cx="9829800" cy="4135040"/>
          </a:xfrm>
          <a:prstGeom prst="rect">
            <a:avLst/>
          </a:prstGeom>
          <a:solidFill>
            <a:schemeClr val="bg1">
              <a:alpha val="67000"/>
            </a:schemeClr>
          </a:solidFill>
          <a:ln w="9525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96705" y="1696267"/>
            <a:ext cx="1927324" cy="756084"/>
          </a:xfrm>
          <a:prstGeom prst="rect">
            <a:avLst/>
          </a:prstGeom>
          <a:gradFill rotWithShape="1">
            <a:gsLst>
              <a:gs pos="0">
                <a:srgbClr val="4596D1">
                  <a:tint val="50000"/>
                  <a:satMod val="300000"/>
                </a:srgbClr>
              </a:gs>
              <a:gs pos="35000">
                <a:srgbClr val="4596D1">
                  <a:tint val="37000"/>
                  <a:satMod val="300000"/>
                </a:srgbClr>
              </a:gs>
              <a:gs pos="100000">
                <a:srgbClr val="4596D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596D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7925" tIns="38963" rIns="77925" bIns="38963" rtlCol="0" anchor="ctr"/>
          <a:lstStyle/>
          <a:p>
            <a:pPr algn="ctr" defTabSz="7792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srgbClr val="002060"/>
                </a:solidFill>
                <a:latin typeface="Arial"/>
                <a:cs typeface="+mn-cs"/>
              </a:rPr>
              <a:t>Индивидуальный план развития (ИПР) преемника</a:t>
            </a:r>
            <a:endParaRPr lang="ru-RU" sz="1400" b="1" kern="0" dirty="0">
              <a:solidFill>
                <a:srgbClr val="00206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834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6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4y4EO5IPE6bjrbl2roe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5Z7qSAWdkKrKYtesOUD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blank 3">
      <a:dk1>
        <a:srgbClr val="414142"/>
      </a:dk1>
      <a:lt1>
        <a:srgbClr val="FFFFFF"/>
      </a:lt1>
      <a:dk2>
        <a:srgbClr val="FFFFFF"/>
      </a:dk2>
      <a:lt2>
        <a:srgbClr val="808080"/>
      </a:lt2>
      <a:accent1>
        <a:srgbClr val="4595D1"/>
      </a:accent1>
      <a:accent2>
        <a:srgbClr val="003274"/>
      </a:accent2>
      <a:accent3>
        <a:srgbClr val="FFFFFF"/>
      </a:accent3>
      <a:accent4>
        <a:srgbClr val="363637"/>
      </a:accent4>
      <a:accent5>
        <a:srgbClr val="B0C8E5"/>
      </a:accent5>
      <a:accent6>
        <a:srgbClr val="002C68"/>
      </a:accent6>
      <a:hlink>
        <a:srgbClr val="045FA3"/>
      </a:hlink>
      <a:folHlink>
        <a:srgbClr val="6CAEDF"/>
      </a:folHlink>
    </a:clrScheme>
    <a:fontScheme name="blan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Rosatom</Template>
  <TotalTime>0</TotalTime>
  <Words>1437</Words>
  <Application>Microsoft Office PowerPoint</Application>
  <PresentationFormat>Экран (16:9)</PresentationFormat>
  <Paragraphs>294</Paragraphs>
  <Slides>16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blank</vt:lpstr>
      <vt:lpstr>think-cell Slide</vt:lpstr>
      <vt:lpstr> Управление карьерой и преемственностью  в Госкорпорации «Росатом» и РФЯЦ-ВНИИЭФ </vt:lpstr>
      <vt:lpstr>Определение</vt:lpstr>
      <vt:lpstr>Управление карьерой и преемственностью – один из элементов группы процессов «Управление персоналом»</vt:lpstr>
      <vt:lpstr>Регламентирующие отраслевые документы</vt:lpstr>
      <vt:lpstr>Инструменты управления карьерой  и преемственностью</vt:lpstr>
      <vt:lpstr>Определения</vt:lpstr>
      <vt:lpstr>Планирование карьеры. Карьерные маршруты.</vt:lpstr>
      <vt:lpstr>Планирование карьеры. Планы преемственности.</vt:lpstr>
      <vt:lpstr>Планирование карьеры. Планы преемственности. ИПР.</vt:lpstr>
      <vt:lpstr>Планирование карьеры. Индивидуальный план развития (ИПР)</vt:lpstr>
      <vt:lpstr>Планирование обучения. Анализ соответствия. Принцип 70-20-10</vt:lpstr>
      <vt:lpstr>Оценка эффективности. Оценка потенциала преемников.</vt:lpstr>
      <vt:lpstr>Формирование УКР. Структура УКР ГК «Росатом» и ее организаций</vt:lpstr>
      <vt:lpstr>Формирование УКР. Ключевые критерии отбора</vt:lpstr>
      <vt:lpstr>Оценка эффективности. Тестирование резервистов и итоговый рейтинг УКР.</vt:lpstr>
      <vt:lpstr>Назначения на руководящие должности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/>
  <dc:description>A4 Blank templ v1.pot</dc:description>
  <cp:lastModifiedBy/>
  <cp:revision>83</cp:revision>
  <dcterms:created xsi:type="dcterms:W3CDTF">2007-06-21T16:40:55Z</dcterms:created>
  <dcterms:modified xsi:type="dcterms:W3CDTF">2019-10-25T03:47:59Z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20041127</vt:lpwstr>
  </property>
  <property fmtid="{D5CDD505-2E9C-101B-9397-08002B2CF9AE}" pid="3" name="Reference">
    <vt:lpwstr>BCGTemplateNew</vt:lpwstr>
  </property>
  <property fmtid="{D5CDD505-2E9C-101B-9397-08002B2CF9AE}" pid="4" name="BCG 2007 Template">
    <vt:bool>true</vt:bool>
  </property>
  <property fmtid="{D5CDD505-2E9C-101B-9397-08002B2CF9AE}" pid="5" name="BCG Format Name">
    <vt:lpwstr>xxxxxx-xx Format</vt:lpwstr>
  </property>
</Properties>
</file>