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7" r:id="rId3"/>
    <p:sldId id="490" r:id="rId4"/>
    <p:sldId id="502" r:id="rId5"/>
    <p:sldId id="499" r:id="rId6"/>
    <p:sldId id="268" r:id="rId7"/>
    <p:sldId id="264" r:id="rId8"/>
    <p:sldId id="549" r:id="rId9"/>
    <p:sldId id="257" r:id="rId10"/>
    <p:sldId id="266" r:id="rId11"/>
    <p:sldId id="258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20" autoAdjust="0"/>
    <p:restoredTop sz="94660"/>
  </p:normalViewPr>
  <p:slideViewPr>
    <p:cSldViewPr snapToGrid="0">
      <p:cViewPr varScale="1">
        <p:scale>
          <a:sx n="66" d="100"/>
          <a:sy n="66" d="100"/>
        </p:scale>
        <p:origin x="14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FF31B-4886-41E2-AEF3-E9F766B89C1E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CD710-3AB0-443A-B1F5-693F97955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772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62EB3-0D18-4B75-8344-7B25CFFC39F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7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64EA-E2BA-462C-B7ED-7C83C7D48462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C585-7BAA-485F-BAA5-959664F5A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959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64EA-E2BA-462C-B7ED-7C83C7D48462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C585-7BAA-485F-BAA5-959664F5A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487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64EA-E2BA-462C-B7ED-7C83C7D48462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C585-7BAA-485F-BAA5-959664F5A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362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405384"/>
            <a:ext cx="1243074" cy="490600"/>
          </a:xfrm>
          <a:prstGeom prst="rect">
            <a:avLst/>
          </a:prstGeom>
        </p:spPr>
      </p:pic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271774" cy="365125"/>
          </a:xfrm>
        </p:spPr>
        <p:txBody>
          <a:bodyPr/>
          <a:lstStyle>
            <a:lvl1pPr>
              <a:defRPr>
                <a:solidFill>
                  <a:srgbClr val="FEBF40"/>
                </a:solidFill>
                <a:latin typeface="Arial Black" panose="020B0A04020102020204" pitchFamily="34" charset="0"/>
              </a:defRPr>
            </a:lvl1pPr>
          </a:lstStyle>
          <a:p>
            <a:fld id="{37E6EB0C-1F4D-3146-B084-BBE1506231A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335757" y="405384"/>
            <a:ext cx="6865144" cy="833978"/>
          </a:xfrm>
        </p:spPr>
        <p:txBody>
          <a:bodyPr anchor="t"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13" hasCustomPrompt="1"/>
          </p:nvPr>
        </p:nvSpPr>
        <p:spPr>
          <a:xfrm>
            <a:off x="335757" y="1239838"/>
            <a:ext cx="6865144" cy="715962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bg1">
                    <a:lumMod val="50000"/>
                  </a:schemeClr>
                </a:solidFill>
                <a:latin typeface="Arial "/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  <a:latin typeface="Arial "/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  <a:latin typeface="Arial "/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  <a:latin typeface="Arial "/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  <a:latin typeface="Arial "/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27" name="Прямая соединительная линия 26"/>
          <p:cNvCxnSpPr/>
          <p:nvPr userDrawn="1"/>
        </p:nvCxnSpPr>
        <p:spPr>
          <a:xfrm>
            <a:off x="335756" y="1219132"/>
            <a:ext cx="517667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Текст 28"/>
          <p:cNvSpPr>
            <a:spLocks noGrp="1"/>
          </p:cNvSpPr>
          <p:nvPr>
            <p:ph type="body" sz="quarter" idx="14"/>
          </p:nvPr>
        </p:nvSpPr>
        <p:spPr>
          <a:xfrm>
            <a:off x="335757" y="2209800"/>
            <a:ext cx="3979069" cy="3289300"/>
          </a:xfrm>
        </p:spPr>
        <p:txBody>
          <a:bodyPr/>
          <a:lstStyle>
            <a:lvl1pPr>
              <a:defRPr>
                <a:latin typeface="Arial "/>
              </a:defRPr>
            </a:lvl1pPr>
            <a:lvl2pPr>
              <a:defRPr>
                <a:latin typeface="Arial "/>
              </a:defRPr>
            </a:lvl2pPr>
            <a:lvl3pPr>
              <a:defRPr>
                <a:latin typeface="Arial "/>
              </a:defRPr>
            </a:lvl3pPr>
            <a:lvl4pPr>
              <a:defRPr>
                <a:latin typeface="Arial "/>
              </a:defRPr>
            </a:lvl4pPr>
            <a:lvl5pPr>
              <a:defRPr>
                <a:latin typeface="Arial 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2" name="Текст 28"/>
          <p:cNvSpPr>
            <a:spLocks noGrp="1"/>
          </p:cNvSpPr>
          <p:nvPr>
            <p:ph type="body" sz="quarter" idx="15"/>
          </p:nvPr>
        </p:nvSpPr>
        <p:spPr>
          <a:xfrm>
            <a:off x="4750656" y="2209800"/>
            <a:ext cx="3979069" cy="3289300"/>
          </a:xfrm>
        </p:spPr>
        <p:txBody>
          <a:bodyPr/>
          <a:lstStyle>
            <a:lvl1pPr>
              <a:defRPr>
                <a:latin typeface="Arial "/>
              </a:defRPr>
            </a:lvl1pPr>
            <a:lvl2pPr>
              <a:defRPr>
                <a:latin typeface="Arial "/>
              </a:defRPr>
            </a:lvl2pPr>
            <a:lvl3pPr>
              <a:defRPr>
                <a:latin typeface="Arial "/>
              </a:defRPr>
            </a:lvl3pPr>
            <a:lvl4pPr>
              <a:defRPr>
                <a:latin typeface="Arial "/>
              </a:defRPr>
            </a:lvl4pPr>
            <a:lvl5pPr>
              <a:defRPr>
                <a:latin typeface="Arial 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7301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64EA-E2BA-462C-B7ED-7C83C7D48462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C585-7BAA-485F-BAA5-959664F5A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36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64EA-E2BA-462C-B7ED-7C83C7D48462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C585-7BAA-485F-BAA5-959664F5A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122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64EA-E2BA-462C-B7ED-7C83C7D48462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C585-7BAA-485F-BAA5-959664F5A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84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64EA-E2BA-462C-B7ED-7C83C7D48462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C585-7BAA-485F-BAA5-959664F5A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619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64EA-E2BA-462C-B7ED-7C83C7D48462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C585-7BAA-485F-BAA5-959664F5A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696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64EA-E2BA-462C-B7ED-7C83C7D48462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C585-7BAA-485F-BAA5-959664F5A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960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64EA-E2BA-462C-B7ED-7C83C7D48462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C585-7BAA-485F-BAA5-959664F5A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478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64EA-E2BA-462C-B7ED-7C83C7D48462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C585-7BAA-485F-BAA5-959664F5A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553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064EA-E2BA-462C-B7ED-7C83C7D48462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9C585-7BAA-485F-BAA5-959664F5A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534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6" y="0"/>
            <a:ext cx="8963478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68D0011-A6E8-40D0-9DCB-B17F8C432573}"/>
              </a:ext>
            </a:extLst>
          </p:cNvPr>
          <p:cNvSpPr/>
          <p:nvPr/>
        </p:nvSpPr>
        <p:spPr>
          <a:xfrm>
            <a:off x="5588148" y="4829859"/>
            <a:ext cx="35558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Роль инженеров в стратегическом управлении талантами в Республике Татарстан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47867F-62AC-43F2-A26F-4F5BB52159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175" y="0"/>
            <a:ext cx="1694048" cy="202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379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5814"/>
            <a:ext cx="9144000" cy="68579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01" y="-207014"/>
            <a:ext cx="8814349" cy="62342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9311" y="185445"/>
            <a:ext cx="81544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 «Инженер года Республики Татарстан»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6349770"/>
            <a:ext cx="9096375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Постановление Кабинета Министров Республики Татарстан №325 от 22.04.2019</a:t>
            </a:r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CFE96B67-C7EE-430A-8412-C8402E7374B2}"/>
              </a:ext>
            </a:extLst>
          </p:cNvPr>
          <p:cNvSpPr/>
          <p:nvPr/>
        </p:nvSpPr>
        <p:spPr>
          <a:xfrm>
            <a:off x="209311" y="2020048"/>
            <a:ext cx="3495913" cy="3361577"/>
          </a:xfrm>
          <a:prstGeom prst="rightArrow">
            <a:avLst>
              <a:gd name="adj1" fmla="val 74865"/>
              <a:gd name="adj2" fmla="val 33132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общественного признания, поощрения и распространения положительного опыта лучших инженеров предприятий и организаций Республики Татарстан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A1990154-5F98-460F-A92D-C8D3174803F6}"/>
              </a:ext>
            </a:extLst>
          </p:cNvPr>
          <p:cNvSpPr txBox="1">
            <a:spLocks/>
          </p:cNvSpPr>
          <p:nvPr/>
        </p:nvSpPr>
        <p:spPr>
          <a:xfrm>
            <a:off x="209311" y="1249924"/>
            <a:ext cx="2314735" cy="76585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r>
              <a:rPr lang="ru-RU" sz="18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Цель конкурса </a:t>
            </a:r>
            <a:endParaRPr lang="en-US" sz="18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45DA4F3D-DFB0-4A63-8B48-78DE88A16C56}"/>
              </a:ext>
            </a:extLst>
          </p:cNvPr>
          <p:cNvSpPr/>
          <p:nvPr/>
        </p:nvSpPr>
        <p:spPr>
          <a:xfrm>
            <a:off x="3030280" y="1348431"/>
            <a:ext cx="5704238" cy="1031480"/>
          </a:xfrm>
          <a:prstGeom prst="rightArrow">
            <a:avLst>
              <a:gd name="adj1" fmla="val 74865"/>
              <a:gd name="adj2" fmla="val 33132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привлекательности труда и профессионализма инженерных работников</a:t>
            </a: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1B9692E3-FC77-4A36-BE99-C258F9D94EC0}"/>
              </a:ext>
            </a:extLst>
          </p:cNvPr>
          <p:cNvSpPr txBox="1">
            <a:spLocks/>
          </p:cNvSpPr>
          <p:nvPr/>
        </p:nvSpPr>
        <p:spPr>
          <a:xfrm>
            <a:off x="2982655" y="799499"/>
            <a:ext cx="4501437" cy="76585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r>
              <a:rPr lang="ru-RU" sz="18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Задачи образовательной программы </a:t>
            </a:r>
            <a:endParaRPr lang="en-US" sz="18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Стрелка: вправо 17">
            <a:extLst>
              <a:ext uri="{FF2B5EF4-FFF2-40B4-BE49-F238E27FC236}">
                <a16:creationId xmlns:a16="http://schemas.microsoft.com/office/drawing/2014/main" id="{C67E6FDF-D084-422A-91B8-4AC0DC3FC1AE}"/>
              </a:ext>
            </a:extLst>
          </p:cNvPr>
          <p:cNvSpPr/>
          <p:nvPr/>
        </p:nvSpPr>
        <p:spPr>
          <a:xfrm>
            <a:off x="3431752" y="2279564"/>
            <a:ext cx="5528520" cy="1012672"/>
          </a:xfrm>
          <a:prstGeom prst="rightArrow">
            <a:avLst>
              <a:gd name="adj1" fmla="val 74865"/>
              <a:gd name="adj2" fmla="val 33132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Знакомство участников с  основными трендами инженерии будущего</a:t>
            </a:r>
          </a:p>
        </p:txBody>
      </p:sp>
      <p:sp>
        <p:nvSpPr>
          <p:cNvPr id="19" name="Стрелка: вправо 18">
            <a:extLst>
              <a:ext uri="{FF2B5EF4-FFF2-40B4-BE49-F238E27FC236}">
                <a16:creationId xmlns:a16="http://schemas.microsoft.com/office/drawing/2014/main" id="{67869903-BA40-4B42-9BF0-6DCBE6557885}"/>
              </a:ext>
            </a:extLst>
          </p:cNvPr>
          <p:cNvSpPr/>
          <p:nvPr/>
        </p:nvSpPr>
        <p:spPr>
          <a:xfrm>
            <a:off x="3561908" y="4078773"/>
            <a:ext cx="5372782" cy="1012672"/>
          </a:xfrm>
          <a:prstGeom prst="rightArrow">
            <a:avLst>
              <a:gd name="adj1" fmla="val 74865"/>
              <a:gd name="adj2" fmla="val 33132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участников к защите проектов на финале конкурса</a:t>
            </a:r>
          </a:p>
        </p:txBody>
      </p:sp>
      <p:sp>
        <p:nvSpPr>
          <p:cNvPr id="20" name="Стрелка: вправо 19">
            <a:extLst>
              <a:ext uri="{FF2B5EF4-FFF2-40B4-BE49-F238E27FC236}">
                <a16:creationId xmlns:a16="http://schemas.microsoft.com/office/drawing/2014/main" id="{60FABA27-3289-4621-9248-2217752EC320}"/>
              </a:ext>
            </a:extLst>
          </p:cNvPr>
          <p:cNvSpPr/>
          <p:nvPr/>
        </p:nvSpPr>
        <p:spPr>
          <a:xfrm>
            <a:off x="3030280" y="4988156"/>
            <a:ext cx="5656520" cy="1011608"/>
          </a:xfrm>
          <a:prstGeom prst="rightArrow">
            <a:avLst>
              <a:gd name="adj1" fmla="val 74865"/>
              <a:gd name="adj2" fmla="val 33132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Представление возможностей поддержки развития талантливых инженеров республики</a:t>
            </a:r>
          </a:p>
        </p:txBody>
      </p:sp>
      <p:sp>
        <p:nvSpPr>
          <p:cNvPr id="21" name="Стрелка: вправо 20">
            <a:extLst>
              <a:ext uri="{FF2B5EF4-FFF2-40B4-BE49-F238E27FC236}">
                <a16:creationId xmlns:a16="http://schemas.microsoft.com/office/drawing/2014/main" id="{DF4316A9-A903-437F-8308-2C8A9990A5DA}"/>
              </a:ext>
            </a:extLst>
          </p:cNvPr>
          <p:cNvSpPr/>
          <p:nvPr/>
        </p:nvSpPr>
        <p:spPr>
          <a:xfrm>
            <a:off x="3767483" y="3178229"/>
            <a:ext cx="5328892" cy="1011608"/>
          </a:xfrm>
          <a:prstGeom prst="rightArrow">
            <a:avLst>
              <a:gd name="adj1" fmla="val 74865"/>
              <a:gd name="adj2" fmla="val 33132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актуальных для инженеров компетенций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3BC2851-6A90-4C0D-925F-B034C5756A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7" y="-3810"/>
            <a:ext cx="918287" cy="115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330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49" y="-168568"/>
            <a:ext cx="8367827" cy="64640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3383" y="76152"/>
            <a:ext cx="81544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образовательной программы</a:t>
            </a:r>
          </a:p>
          <a:p>
            <a:pPr algn="ctr"/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конкурса «Инженер года»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C941E935-493F-4DFE-BDBA-3D1EE78E7437}"/>
              </a:ext>
            </a:extLst>
          </p:cNvPr>
          <p:cNvSpPr/>
          <p:nvPr/>
        </p:nvSpPr>
        <p:spPr>
          <a:xfrm>
            <a:off x="334473" y="5900348"/>
            <a:ext cx="7615496" cy="79023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Годовая программа поддержки развития победителей конкурса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рамках государственной программы «Стратегическое управление талантами в Республике Татарстан на 2015-2022 годы»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0AEAAF70-067A-43B5-8818-FD4EF06910B9}"/>
              </a:ext>
            </a:extLst>
          </p:cNvPr>
          <p:cNvSpPr/>
          <p:nvPr/>
        </p:nvSpPr>
        <p:spPr>
          <a:xfrm>
            <a:off x="1199717" y="5022664"/>
            <a:ext cx="6750252" cy="79023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Подготовка презентации и публичных выступлений по своим проектам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D79917C7-B90E-4033-B23B-6AD022D202F7}"/>
              </a:ext>
            </a:extLst>
          </p:cNvPr>
          <p:cNvSpPr/>
          <p:nvPr/>
        </p:nvSpPr>
        <p:spPr>
          <a:xfrm>
            <a:off x="1166004" y="4002617"/>
            <a:ext cx="6750252" cy="86216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Описание и внедрение процессной модели инжинирингового предприятия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2BA1AC2A-184C-4C62-A185-A35821C4EB25}"/>
              </a:ext>
            </a:extLst>
          </p:cNvPr>
          <p:cNvSpPr/>
          <p:nvPr/>
        </p:nvSpPr>
        <p:spPr>
          <a:xfrm>
            <a:off x="1160293" y="3038385"/>
            <a:ext cx="6750252" cy="79023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Когнитивность. Системный подход в работе инженера будущего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B4FDC3D5-89F0-4259-9C67-B88163815E06}"/>
              </a:ext>
            </a:extLst>
          </p:cNvPr>
          <p:cNvSpPr/>
          <p:nvPr/>
        </p:nvSpPr>
        <p:spPr>
          <a:xfrm>
            <a:off x="361788" y="2962185"/>
            <a:ext cx="754961" cy="288881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Тренинги и мастер-классы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 актуальным для инженеров компетенциям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84993EB6-1F94-4BB8-AD70-D30AC18D1F70}"/>
              </a:ext>
            </a:extLst>
          </p:cNvPr>
          <p:cNvSpPr/>
          <p:nvPr/>
        </p:nvSpPr>
        <p:spPr>
          <a:xfrm>
            <a:off x="335581" y="2088413"/>
            <a:ext cx="7574964" cy="79023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Проектная сессия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тему «Образ и компетенции инженера будущего»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1EC99794-61C6-4B49-B892-4033539579AE}"/>
              </a:ext>
            </a:extLst>
          </p:cNvPr>
          <p:cNvSpPr/>
          <p:nvPr/>
        </p:nvSpPr>
        <p:spPr>
          <a:xfrm>
            <a:off x="335580" y="1143119"/>
            <a:ext cx="6947721" cy="79023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Пленарная сессия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«Инженерия будущего. Основные тренды. Роль инженеров в стратегии развития Татарстана 2030»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6BB570A-3D0C-4A97-A8DA-343C8B6090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7" y="-3810"/>
            <a:ext cx="918287" cy="115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76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88" y="-196469"/>
            <a:ext cx="9144000" cy="64674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6005" y="37783"/>
            <a:ext cx="81544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Годовая программа поддержки развития </a:t>
            </a:r>
          </a:p>
          <a:p>
            <a:pPr algn="ctr"/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финалистов и победителей. Архитектура</a:t>
            </a: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7DD4AAFA-C801-477C-888E-E0BDB7A95921}"/>
              </a:ext>
            </a:extLst>
          </p:cNvPr>
          <p:cNvSpPr/>
          <p:nvPr/>
        </p:nvSpPr>
        <p:spPr>
          <a:xfrm>
            <a:off x="266701" y="2297403"/>
            <a:ext cx="8659794" cy="921439"/>
          </a:xfrm>
          <a:prstGeom prst="rightArrow">
            <a:avLst>
              <a:gd name="adj1" fmla="val 74865"/>
              <a:gd name="adj2" fmla="val 33132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Образовательная программа для финалистов – модуль развития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компетенций и школа наставников</a:t>
            </a:r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FBE1A160-0688-4B33-A63D-4BC5B31FC303}"/>
              </a:ext>
            </a:extLst>
          </p:cNvPr>
          <p:cNvSpPr/>
          <p:nvPr/>
        </p:nvSpPr>
        <p:spPr>
          <a:xfrm>
            <a:off x="266701" y="1454828"/>
            <a:ext cx="8659794" cy="921439"/>
          </a:xfrm>
          <a:prstGeom prst="rightArrow">
            <a:avLst>
              <a:gd name="adj1" fmla="val 74865"/>
              <a:gd name="adj2" fmla="val 33132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Диагностика и развитие потенциала и компетенций.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и сопровождение ИПР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F92E4E05-5231-4C15-B367-8F32A575BA27}"/>
              </a:ext>
            </a:extLst>
          </p:cNvPr>
          <p:cNvSpPr/>
          <p:nvPr/>
        </p:nvSpPr>
        <p:spPr>
          <a:xfrm>
            <a:off x="266701" y="3160137"/>
            <a:ext cx="8659794" cy="921439"/>
          </a:xfrm>
          <a:prstGeom prst="rightArrow">
            <a:avLst>
              <a:gd name="adj1" fmla="val 74865"/>
              <a:gd name="adj2" fmla="val 33132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Обучение и стажировки для победителей конкурса - модуль развития </a:t>
            </a:r>
          </a:p>
          <a:p>
            <a:pPr algn="just">
              <a:lnSpc>
                <a:spcPct val="107000"/>
              </a:lnSpc>
            </a:pP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-компетенций</a:t>
            </a:r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BC2C224E-5BB9-4B2A-ADE3-3D8D6A77C19B}"/>
              </a:ext>
            </a:extLst>
          </p:cNvPr>
          <p:cNvSpPr/>
          <p:nvPr/>
        </p:nvSpPr>
        <p:spPr>
          <a:xfrm>
            <a:off x="266701" y="4021970"/>
            <a:ext cx="8659794" cy="921439"/>
          </a:xfrm>
          <a:prstGeom prst="rightArrow">
            <a:avLst>
              <a:gd name="adj1" fmla="val 74865"/>
              <a:gd name="adj2" fmla="val 33132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Республиканская проектная олимпиада и акселератор – площадки реализации проектов и развития компетенций</a:t>
            </a:r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DD85CD80-5E7F-49A3-887E-7D771AC08CE5}"/>
              </a:ext>
            </a:extLst>
          </p:cNvPr>
          <p:cNvSpPr/>
          <p:nvPr/>
        </p:nvSpPr>
        <p:spPr>
          <a:xfrm>
            <a:off x="256005" y="4846349"/>
            <a:ext cx="8659794" cy="921439"/>
          </a:xfrm>
          <a:prstGeom prst="rightArrow">
            <a:avLst>
              <a:gd name="adj1" fmla="val 74865"/>
              <a:gd name="adj2" fmla="val 33132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Каскадная модель наставничества</a:t>
            </a:r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9317E7FF-8E29-42E5-B424-204070F6C396}"/>
              </a:ext>
            </a:extLst>
          </p:cNvPr>
          <p:cNvSpPr/>
          <p:nvPr/>
        </p:nvSpPr>
        <p:spPr>
          <a:xfrm>
            <a:off x="276488" y="5660051"/>
            <a:ext cx="8659794" cy="921439"/>
          </a:xfrm>
          <a:prstGeom prst="rightArrow">
            <a:avLst>
              <a:gd name="adj1" fmla="val 74865"/>
              <a:gd name="adj2" fmla="val 33132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Оценка эффективности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DEB6B69-5223-4FD2-8668-7E247AC012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7" y="-3810"/>
            <a:ext cx="918287" cy="115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847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5814"/>
            <a:ext cx="9144000" cy="68579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79" y="-265814"/>
            <a:ext cx="9144000" cy="64674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2085" y="265815"/>
            <a:ext cx="81544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Нормативно-правовая основа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85ACE53-BD00-4E1E-9359-28A9D51059EF}"/>
              </a:ext>
            </a:extLst>
          </p:cNvPr>
          <p:cNvSpPr/>
          <p:nvPr/>
        </p:nvSpPr>
        <p:spPr>
          <a:xfrm>
            <a:off x="297679" y="1435716"/>
            <a:ext cx="86266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1600" dirty="0">
                <a:ln w="0">
                  <a:solidFill>
                    <a:srgbClr val="A90123"/>
                  </a:solidFill>
                </a:ln>
                <a:solidFill>
                  <a:srgbClr val="A901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октября 2012 года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Президент Республики Татарстан утвердил Концепцию развития и реализации интеллектуально-творческого потенциала детей и молодёжи Республики Татарстан «Перспектива»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4381170-8A0B-4F9E-A6C9-1F0407E645F5}"/>
              </a:ext>
            </a:extLst>
          </p:cNvPr>
          <p:cNvSpPr txBox="1"/>
          <p:nvPr/>
        </p:nvSpPr>
        <p:spPr>
          <a:xfrm>
            <a:off x="1057983" y="4170481"/>
            <a:ext cx="7866340" cy="1077218"/>
          </a:xfrm>
          <a:prstGeom prst="rect">
            <a:avLst/>
          </a:prstGeom>
          <a:solidFill>
            <a:schemeClr val="bg1"/>
          </a:solidFill>
          <a:ln w="38100">
            <a:solidFill>
              <a:srgbClr val="A90123"/>
            </a:solidFill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госпрограммы </a:t>
            </a:r>
            <a:r>
              <a:rPr lang="tt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обеспечить развёртывание преемственной системы развития интеллектуально-творческого потенциала детей, молодёжи и стратегическое управление талантами в интересах инновационного развития Республики Татарстан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13DF853-BF02-42C1-9C32-BE51C911A022}"/>
              </a:ext>
            </a:extLst>
          </p:cNvPr>
          <p:cNvSpPr txBox="1"/>
          <p:nvPr/>
        </p:nvSpPr>
        <p:spPr>
          <a:xfrm>
            <a:off x="1057983" y="2282033"/>
            <a:ext cx="7866340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A90123"/>
            </a:solidFill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Концепции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создание единой республиканской системы эффективного развития и реализации интеллектуально-творческого потенциала детей и молодежи как основы роста конкурентных преимуществ Республики Татарстан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3D27C7D-5284-4F1A-B84B-ADB3E8AECE66}"/>
              </a:ext>
            </a:extLst>
          </p:cNvPr>
          <p:cNvSpPr/>
          <p:nvPr/>
        </p:nvSpPr>
        <p:spPr>
          <a:xfrm>
            <a:off x="297679" y="5294127"/>
            <a:ext cx="8626644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1600" dirty="0">
                <a:ln w="0">
                  <a:solidFill>
                    <a:srgbClr val="A90123"/>
                  </a:solidFill>
                </a:ln>
                <a:solidFill>
                  <a:srgbClr val="A901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апреля 2015 года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учрежден </a:t>
            </a:r>
            <a:r>
              <a:rPr lang="tt-RU" sz="1600" dirty="0">
                <a:latin typeface="Arial" panose="020B0604020202020204" pitchFamily="34" charset="0"/>
                <a:cs typeface="Arial" panose="020B0604020202020204" pitchFamily="34" charset="0"/>
              </a:rPr>
              <a:t>Университет Талантов –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уполномоченный орган по реализации Концепции «Перспектива» и госпрограммы</a:t>
            </a:r>
          </a:p>
          <a:p>
            <a:pPr algn="just">
              <a:spcBef>
                <a:spcPts val="600"/>
              </a:spcBef>
            </a:pPr>
            <a:r>
              <a:rPr lang="ru-RU" sz="1600" dirty="0">
                <a:ln w="0">
                  <a:solidFill>
                    <a:srgbClr val="A90123"/>
                  </a:solidFill>
                </a:ln>
                <a:solidFill>
                  <a:srgbClr val="A901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30 ноября 2018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года внедряется каскадная («поколенческая») модель наставничества и Программа поддержки развития молодых специалистов и наставников предприятий как стратегия внедрения каскадной модели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D39F2D9-60F4-4225-AE31-1D1547618B16}"/>
              </a:ext>
            </a:extLst>
          </p:cNvPr>
          <p:cNvSpPr/>
          <p:nvPr/>
        </p:nvSpPr>
        <p:spPr>
          <a:xfrm>
            <a:off x="297679" y="3239731"/>
            <a:ext cx="86266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1600" dirty="0">
                <a:ln w="0">
                  <a:solidFill>
                    <a:srgbClr val="A90123"/>
                  </a:solidFill>
                </a:ln>
                <a:solidFill>
                  <a:srgbClr val="A901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декабря 2014 года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Кабинет Министров Республики Татарстан принял государственную программу «Стратегическое управление талантами в Республике Татарстан на 2015-2022 годы»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8E7961F-CB62-4561-B80A-393A10D9A1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7" y="-3810"/>
            <a:ext cx="918287" cy="115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765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7979153-2785-4791-B1B9-A6E867CE33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56" y="-172681"/>
            <a:ext cx="9144000" cy="64674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534" y="65469"/>
            <a:ext cx="8850982" cy="790886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Профессиональные пробы, стажировки,</a:t>
            </a:r>
            <a:b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конкурсы</a:t>
            </a:r>
            <a:endParaRPr lang="en-US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041DC5A4-5821-45B0-AB1E-8A50BB1EF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86217" y="5564469"/>
            <a:ext cx="2057400" cy="273844"/>
          </a:xfrm>
        </p:spPr>
        <p:txBody>
          <a:bodyPr/>
          <a:lstStyle/>
          <a:p>
            <a:fld id="{A0401640-4874-4B9F-9698-79C75AA32A8A}" type="slidenum">
              <a:rPr lang="en-US"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en-US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8EEAF83-35EA-4811-9948-E968B07D93D5}"/>
              </a:ext>
            </a:extLst>
          </p:cNvPr>
          <p:cNvSpPr txBox="1"/>
          <p:nvPr/>
        </p:nvSpPr>
        <p:spPr>
          <a:xfrm>
            <a:off x="137412" y="1528445"/>
            <a:ext cx="2960189" cy="7155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350" dirty="0"/>
              <a:t>Многопрофильный практико-ориентированный </a:t>
            </a:r>
          </a:p>
          <a:p>
            <a:r>
              <a:rPr lang="ru-RU" sz="1350" b="1" dirty="0">
                <a:solidFill>
                  <a:srgbClr val="002060"/>
                </a:solidFill>
              </a:rPr>
              <a:t>«Кампус профессиональных проб»</a:t>
            </a:r>
            <a:endParaRPr lang="ru-RU" sz="135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8297B03-2EFE-4889-B710-0E726EF855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078" y="1650981"/>
            <a:ext cx="2333804" cy="1312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16A4B3A-1E14-4F75-81F0-334E9EFB78D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3294" y="2458630"/>
            <a:ext cx="2134881" cy="1423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259848BA-2055-4D5F-B8AE-28BCBC29CCB9}"/>
              </a:ext>
            </a:extLst>
          </p:cNvPr>
          <p:cNvSpPr txBox="1"/>
          <p:nvPr/>
        </p:nvSpPr>
        <p:spPr>
          <a:xfrm>
            <a:off x="2908175" y="3536943"/>
            <a:ext cx="323395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350" b="1" dirty="0">
                <a:solidFill>
                  <a:srgbClr val="002060"/>
                </a:solidFill>
              </a:rPr>
              <a:t>Квест в технопарке «</a:t>
            </a:r>
            <a:r>
              <a:rPr lang="ru-RU" sz="1350" b="1" dirty="0" err="1">
                <a:solidFill>
                  <a:srgbClr val="002060"/>
                </a:solidFill>
              </a:rPr>
              <a:t>Кванториум</a:t>
            </a:r>
            <a:r>
              <a:rPr lang="ru-RU" sz="1350" b="1" dirty="0">
                <a:solidFill>
                  <a:srgbClr val="002060"/>
                </a:solidFill>
              </a:rPr>
              <a:t>» - </a:t>
            </a:r>
            <a:r>
              <a:rPr lang="ru-RU" sz="1350" dirty="0"/>
              <a:t>знакомство с направлениями работы технопарка для развития идей и проектов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290DEF1-5190-4D96-BFC1-A3E4177726F2}"/>
              </a:ext>
            </a:extLst>
          </p:cNvPr>
          <p:cNvSpPr txBox="1"/>
          <p:nvPr/>
        </p:nvSpPr>
        <p:spPr>
          <a:xfrm>
            <a:off x="5777785" y="1320696"/>
            <a:ext cx="278544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350" b="1" dirty="0">
                <a:solidFill>
                  <a:schemeClr val="accent5">
                    <a:lumMod val="50000"/>
                  </a:schemeClr>
                </a:solidFill>
              </a:rPr>
              <a:t>Республиканский химический хакатон </a:t>
            </a:r>
            <a:r>
              <a:rPr lang="ru-RU" sz="1350" dirty="0"/>
              <a:t>по решению кейсов химического завода им. </a:t>
            </a:r>
            <a:r>
              <a:rPr lang="ru-RU" sz="1350" dirty="0" err="1"/>
              <a:t>Л.Я.Карпова</a:t>
            </a:r>
            <a:endParaRPr lang="ru-RU" sz="1350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2EC9D57-5412-4587-BFC4-2FC24E81BF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981" y="2271112"/>
            <a:ext cx="2065589" cy="1377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F86C0B8-CDB1-4FA0-B374-3B2B10D80206}"/>
              </a:ext>
            </a:extLst>
          </p:cNvPr>
          <p:cNvSpPr txBox="1"/>
          <p:nvPr/>
        </p:nvSpPr>
        <p:spPr>
          <a:xfrm>
            <a:off x="88534" y="5605063"/>
            <a:ext cx="296018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350" dirty="0"/>
              <a:t>Проведение игр по профессиям будущего для участников смены ДОЛ «Костер», форумов «</a:t>
            </a:r>
            <a:r>
              <a:rPr lang="ru-RU" sz="1350" dirty="0" err="1"/>
              <a:t>Сэлэт</a:t>
            </a:r>
            <a:r>
              <a:rPr lang="ru-RU" sz="1350" dirty="0"/>
              <a:t>»</a:t>
            </a:r>
          </a:p>
          <a:p>
            <a:r>
              <a:rPr lang="ru-RU" sz="1350" b="1" dirty="0">
                <a:solidFill>
                  <a:srgbClr val="002060"/>
                </a:solidFill>
              </a:rPr>
              <a:t>«Атлас новых профессий»</a:t>
            </a:r>
            <a:endParaRPr lang="ru-RU" sz="1350" dirty="0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41E8D68-B3B4-40C0-B481-123F10F2CBC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3834" y="4124508"/>
            <a:ext cx="2080497" cy="1386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8F35002-0D0B-4DD5-97CE-68734FA8029C}"/>
              </a:ext>
            </a:extLst>
          </p:cNvPr>
          <p:cNvSpPr txBox="1"/>
          <p:nvPr/>
        </p:nvSpPr>
        <p:spPr>
          <a:xfrm>
            <a:off x="6142132" y="3744692"/>
            <a:ext cx="2749812" cy="7155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350" b="1" dirty="0">
                <a:solidFill>
                  <a:srgbClr val="002060"/>
                </a:solidFill>
              </a:rPr>
              <a:t>Профессиональный форум «Территория успеха» </a:t>
            </a:r>
          </a:p>
          <a:p>
            <a:r>
              <a:rPr lang="ru-RU" sz="1350" dirty="0"/>
              <a:t>в г. Набережные Челны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6007D96-B412-46C2-B283-D00972977C93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17726" y="4581194"/>
            <a:ext cx="2126339" cy="1417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3AD29A1-A440-402D-80B1-500ACD279C0E}"/>
              </a:ext>
            </a:extLst>
          </p:cNvPr>
          <p:cNvSpPr txBox="1"/>
          <p:nvPr/>
        </p:nvSpPr>
        <p:spPr>
          <a:xfrm>
            <a:off x="3119949" y="6180429"/>
            <a:ext cx="2904101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350" b="1" dirty="0">
                <a:solidFill>
                  <a:srgbClr val="002060"/>
                </a:solidFill>
              </a:rPr>
              <a:t>Республиканский </a:t>
            </a:r>
            <a:r>
              <a:rPr lang="en-US" sz="1350" b="1" dirty="0">
                <a:solidFill>
                  <a:srgbClr val="002060"/>
                </a:solidFill>
              </a:rPr>
              <a:t>IT</a:t>
            </a:r>
            <a:r>
              <a:rPr lang="ru-RU" sz="1350" b="1" dirty="0">
                <a:solidFill>
                  <a:srgbClr val="002060"/>
                </a:solidFill>
              </a:rPr>
              <a:t>-</a:t>
            </a:r>
            <a:r>
              <a:rPr lang="ru-RU" sz="1350" b="1" dirty="0" err="1">
                <a:solidFill>
                  <a:srgbClr val="002060"/>
                </a:solidFill>
              </a:rPr>
              <a:t>хакатон</a:t>
            </a:r>
            <a:r>
              <a:rPr lang="ru-RU" sz="1350" b="1" dirty="0">
                <a:solidFill>
                  <a:srgbClr val="002060"/>
                </a:solidFill>
              </a:rPr>
              <a:t> </a:t>
            </a:r>
            <a:r>
              <a:rPr lang="ru-RU" sz="1350" dirty="0"/>
              <a:t>– совместно с ИТ-парком Казани 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3A03C36-6C2C-430E-A4C6-E6D21105F84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r="9765"/>
          <a:stretch/>
        </p:blipFill>
        <p:spPr>
          <a:xfrm>
            <a:off x="6493113" y="4477886"/>
            <a:ext cx="2225109" cy="1387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C1B4ED2-B936-4257-92A2-E63636D3074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852"/>
            <a:ext cx="861195" cy="108468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2376866-3640-4D4E-AA0D-8FB25E1A276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7" y="-3810"/>
            <a:ext cx="918287" cy="115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077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F2B5C96-C07F-4067-A3C4-D6A911542B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27" y="-235256"/>
            <a:ext cx="9144000" cy="6467453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DAB62E-F579-4CD4-8881-94BE8F3C6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543724"/>
            <a:ext cx="2057400" cy="273844"/>
          </a:xfrm>
        </p:spPr>
        <p:txBody>
          <a:bodyPr/>
          <a:lstStyle/>
          <a:p>
            <a:fld id="{A0401640-4874-4B9F-9698-79C75AA32A8A}" type="slidenum">
              <a:rPr lang="en-US"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en-US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BB2B62A0-F603-48E9-8F8F-D0CC0DF94BF0}"/>
              </a:ext>
            </a:extLst>
          </p:cNvPr>
          <p:cNvSpPr txBox="1">
            <a:spLocks/>
          </p:cNvSpPr>
          <p:nvPr/>
        </p:nvSpPr>
        <p:spPr>
          <a:xfrm>
            <a:off x="17307" y="165334"/>
            <a:ext cx="8688802" cy="574394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Карта возможностей для профессиональной самореализации в республике</a:t>
            </a:r>
            <a:endParaRPr lang="en-US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Объект 2">
            <a:extLst>
              <a:ext uri="{FF2B5EF4-FFF2-40B4-BE49-F238E27FC236}">
                <a16:creationId xmlns:a16="http://schemas.microsoft.com/office/drawing/2014/main" id="{682A9585-FDF4-468F-9013-75EFC56C5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312" y="1273303"/>
            <a:ext cx="4140215" cy="470675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Информация о предприятии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Описание деятельности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Перспективные профессии на предприятии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Для каких профессий формируется кадровый резерв, механизмы развития специалистов кадрового резерва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Технологии диагностики потенциала молодых специалистов предприятия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Система наставничества на предприятии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Социальная политика, в том числе меры поддержки молодых специалистов, студентов профильных ВУЗов и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СУЗов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талантливых и одарённых школьников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Приоритетные ВУЗы и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СУЗы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Фото, видеоматериалы о предприятии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Группы, форумы в социальных сетях для молодежи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Тематические мероприятия, направленные на профессиональную ориентацию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Логотип предприятия </a:t>
            </a:r>
          </a:p>
          <a:p>
            <a:pPr algn="just"/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Объект 2">
            <a:extLst>
              <a:ext uri="{FF2B5EF4-FFF2-40B4-BE49-F238E27FC236}">
                <a16:creationId xmlns:a16="http://schemas.microsoft.com/office/drawing/2014/main" id="{2BB2886E-BEF1-4DF5-ADD5-EDC5E3E30589}"/>
              </a:ext>
            </a:extLst>
          </p:cNvPr>
          <p:cNvSpPr txBox="1">
            <a:spLocks/>
          </p:cNvSpPr>
          <p:nvPr/>
        </p:nvSpPr>
        <p:spPr>
          <a:xfrm>
            <a:off x="4626500" y="1543050"/>
            <a:ext cx="4187429" cy="423932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Направления для сотрудничества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Организация экскурсий для школьников и студентов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профессиональных проб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практик и стажировок для студентов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кейсовых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заданий для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хакатонов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проектных конкурсов по решению реальных задач предприятий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Участие в экспертизе проектов школьников, студентов и молодых специалистов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Участие в профильных сменах, мероприятиях для школьников, студентов и молодых специалистов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временного трудоустройства на летние каникулы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проектных лабораторий (МШТ), проектных смены в РЦ Сириус, участие в проектной олимпиаде</a:t>
            </a:r>
          </a:p>
          <a:p>
            <a:pPr algn="just"/>
            <a:endParaRPr lang="ru-RU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1DC0CCE-3E21-4C84-A607-12EE3BF89E07}"/>
              </a:ext>
            </a:extLst>
          </p:cNvPr>
          <p:cNvSpPr/>
          <p:nvPr/>
        </p:nvSpPr>
        <p:spPr>
          <a:xfrm>
            <a:off x="289126" y="5951467"/>
            <a:ext cx="8524802" cy="4540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Карта будет функционировать в онлайн формате на портале Университета Талантов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utalents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который ежемесячно посещают около 5 000 пользователей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BB831FE-3AA5-4FCD-A86F-4F9C8B109F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7" y="-3810"/>
            <a:ext cx="918287" cy="115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923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F102FD18-9E4F-4FE1-87A9-36CBD47FC8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40" y="-206730"/>
            <a:ext cx="9144000" cy="6467453"/>
          </a:xfrm>
          <a:prstGeom prst="rect">
            <a:avLst/>
          </a:prstGeom>
        </p:spPr>
      </p:pic>
      <p:sp>
        <p:nvSpPr>
          <p:cNvPr id="113" name="Стрелка вверх 112"/>
          <p:cNvSpPr/>
          <p:nvPr/>
        </p:nvSpPr>
        <p:spPr>
          <a:xfrm>
            <a:off x="3057386" y="1470872"/>
            <a:ext cx="4141871" cy="1073820"/>
          </a:xfrm>
          <a:prstGeom prst="upArrow">
            <a:avLst>
              <a:gd name="adj1" fmla="val 74401"/>
              <a:gd name="adj2" fmla="val 40932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rgbClr val="282974"/>
                </a:solidFill>
              </a:rPr>
              <a:t>Реализация приоритетных для Татарстана задач и проектов </a:t>
            </a:r>
          </a:p>
          <a:p>
            <a:pPr algn="ctr">
              <a:buFontTx/>
              <a:buChar char="-"/>
            </a:pPr>
            <a:endParaRPr lang="ru-RU" sz="1350" dirty="0"/>
          </a:p>
        </p:txBody>
      </p:sp>
      <p:sp>
        <p:nvSpPr>
          <p:cNvPr id="118" name="Прямоугольник 117"/>
          <p:cNvSpPr/>
          <p:nvPr/>
        </p:nvSpPr>
        <p:spPr>
          <a:xfrm>
            <a:off x="3589778" y="2436394"/>
            <a:ext cx="3113171" cy="29507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12" name="Прямоугольник 111"/>
          <p:cNvSpPr/>
          <p:nvPr/>
        </p:nvSpPr>
        <p:spPr>
          <a:xfrm>
            <a:off x="2822758" y="2310699"/>
            <a:ext cx="4764506" cy="26168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b"/>
          <a:lstStyle/>
          <a:p>
            <a:r>
              <a:rPr lang="ru-RU" sz="1050" b="1" dirty="0">
                <a:solidFill>
                  <a:srgbClr val="0070C0"/>
                </a:solidFill>
              </a:rPr>
              <a:t>Работа наставника со студентом</a:t>
            </a:r>
          </a:p>
        </p:txBody>
      </p:sp>
      <p:pic>
        <p:nvPicPr>
          <p:cNvPr id="96" name="Рисунок 95" descr="resiz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" y="1395665"/>
            <a:ext cx="688809" cy="688809"/>
          </a:xfrm>
          <a:prstGeom prst="rect">
            <a:avLst/>
          </a:prstGeom>
        </p:spPr>
      </p:pic>
      <p:cxnSp>
        <p:nvCxnSpPr>
          <p:cNvPr id="87" name="Прямая соединительная линия 86"/>
          <p:cNvCxnSpPr/>
          <p:nvPr/>
        </p:nvCxnSpPr>
        <p:spPr>
          <a:xfrm flipV="1">
            <a:off x="135355" y="3566318"/>
            <a:ext cx="8699360" cy="15942"/>
          </a:xfrm>
          <a:prstGeom prst="line">
            <a:avLst/>
          </a:prstGeom>
          <a:ln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" y="310317"/>
            <a:ext cx="8501063" cy="425813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Архитектура программы </a:t>
            </a:r>
            <a:endParaRPr lang="en-US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041DC5A4-5821-45B0-AB1E-8A50BB1EF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8896" y="6426436"/>
            <a:ext cx="2057400" cy="273844"/>
          </a:xfrm>
        </p:spPr>
        <p:txBody>
          <a:bodyPr/>
          <a:lstStyle/>
          <a:p>
            <a:fld id="{A0401640-4874-4B9F-9698-79C75AA32A8A}" type="slidenum">
              <a:rPr lang="en-US"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en-US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Нашивка 40"/>
          <p:cNvSpPr/>
          <p:nvPr/>
        </p:nvSpPr>
        <p:spPr>
          <a:xfrm>
            <a:off x="1583761" y="3328747"/>
            <a:ext cx="1494290" cy="475142"/>
          </a:xfrm>
          <a:prstGeom prst="chevron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</a:rPr>
              <a:t>Формирование пары «студент-наставник» на портале</a:t>
            </a:r>
          </a:p>
        </p:txBody>
      </p:sp>
      <p:sp>
        <p:nvSpPr>
          <p:cNvPr id="42" name="Нашивка 41"/>
          <p:cNvSpPr/>
          <p:nvPr/>
        </p:nvSpPr>
        <p:spPr>
          <a:xfrm>
            <a:off x="2905574" y="3319720"/>
            <a:ext cx="1494290" cy="475142"/>
          </a:xfrm>
          <a:prstGeom prst="chevron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</a:rPr>
              <a:t>Планирование развития студента (ИПР) на портале</a:t>
            </a:r>
          </a:p>
        </p:txBody>
      </p:sp>
      <p:sp>
        <p:nvSpPr>
          <p:cNvPr id="43" name="Нашивка 42"/>
          <p:cNvSpPr/>
          <p:nvPr/>
        </p:nvSpPr>
        <p:spPr>
          <a:xfrm>
            <a:off x="6228164" y="3311970"/>
            <a:ext cx="1494290" cy="475142"/>
          </a:xfrm>
          <a:prstGeom prst="chevron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</a:rPr>
              <a:t>Оценка результатов по  ИПР</a:t>
            </a:r>
          </a:p>
        </p:txBody>
      </p:sp>
      <p:sp>
        <p:nvSpPr>
          <p:cNvPr id="45" name="Нашивка 44"/>
          <p:cNvSpPr/>
          <p:nvPr/>
        </p:nvSpPr>
        <p:spPr>
          <a:xfrm>
            <a:off x="4482674" y="2371022"/>
            <a:ext cx="1494290" cy="475142"/>
          </a:xfrm>
          <a:prstGeom prst="chevron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</a:rPr>
              <a:t>Развитие студента:</a:t>
            </a:r>
          </a:p>
        </p:txBody>
      </p:sp>
      <p:grpSp>
        <p:nvGrpSpPr>
          <p:cNvPr id="4" name="Группа 45"/>
          <p:cNvGrpSpPr/>
          <p:nvPr/>
        </p:nvGrpSpPr>
        <p:grpSpPr>
          <a:xfrm>
            <a:off x="4661558" y="2859349"/>
            <a:ext cx="1367700" cy="1369592"/>
            <a:chOff x="3635896" y="1844824"/>
            <a:chExt cx="1872208" cy="192802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7" name="Круговая стрелка 46"/>
            <p:cNvSpPr/>
            <p:nvPr/>
          </p:nvSpPr>
          <p:spPr>
            <a:xfrm>
              <a:off x="3635896" y="1844824"/>
              <a:ext cx="1872208" cy="1872208"/>
            </a:xfrm>
            <a:prstGeom prst="circularArrow">
              <a:avLst>
                <a:gd name="adj1" fmla="val 17717"/>
                <a:gd name="adj2" fmla="val 999591"/>
                <a:gd name="adj3" fmla="val 20567858"/>
                <a:gd name="adj4" fmla="val 10846137"/>
                <a:gd name="adj5" fmla="val 17857"/>
              </a:avLst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schemeClr val="tx1"/>
                </a:solidFill>
              </a:endParaRPr>
            </a:p>
          </p:txBody>
        </p:sp>
        <p:sp>
          <p:nvSpPr>
            <p:cNvPr id="48" name="Круговая стрелка 47"/>
            <p:cNvSpPr/>
            <p:nvPr/>
          </p:nvSpPr>
          <p:spPr>
            <a:xfrm rot="10800000">
              <a:off x="3635896" y="1900640"/>
              <a:ext cx="1872208" cy="1872208"/>
            </a:xfrm>
            <a:prstGeom prst="circularArrow">
              <a:avLst>
                <a:gd name="adj1" fmla="val 17717"/>
                <a:gd name="adj2" fmla="val 999591"/>
                <a:gd name="adj3" fmla="val 20567858"/>
                <a:gd name="adj4" fmla="val 10846137"/>
                <a:gd name="adj5" fmla="val 17857"/>
              </a:avLst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schemeClr val="tx1"/>
                </a:solidFill>
              </a:endParaRPr>
            </a:p>
          </p:txBody>
        </p:sp>
      </p:grpSp>
      <p:sp>
        <p:nvSpPr>
          <p:cNvPr id="72" name="Нашивка 71"/>
          <p:cNvSpPr/>
          <p:nvPr/>
        </p:nvSpPr>
        <p:spPr>
          <a:xfrm>
            <a:off x="1310029" y="3903253"/>
            <a:ext cx="1494290" cy="475142"/>
          </a:xfrm>
          <a:prstGeom prst="chevron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</a:rPr>
              <a:t>Обучение и сертификация наставника КУПТ</a:t>
            </a:r>
          </a:p>
        </p:txBody>
      </p:sp>
      <p:sp>
        <p:nvSpPr>
          <p:cNvPr id="73" name="Нашивка 72"/>
          <p:cNvSpPr/>
          <p:nvPr/>
        </p:nvSpPr>
        <p:spPr>
          <a:xfrm>
            <a:off x="1782603" y="2522168"/>
            <a:ext cx="1494290" cy="475142"/>
          </a:xfrm>
          <a:prstGeom prst="chevron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</a:rPr>
              <a:t>Оценка  компетенций студента</a:t>
            </a:r>
          </a:p>
        </p:txBody>
      </p:sp>
      <p:sp>
        <p:nvSpPr>
          <p:cNvPr id="74" name="Нашивка 73"/>
          <p:cNvSpPr/>
          <p:nvPr/>
        </p:nvSpPr>
        <p:spPr>
          <a:xfrm>
            <a:off x="590893" y="1993246"/>
            <a:ext cx="1494290" cy="475142"/>
          </a:xfrm>
          <a:prstGeom prst="chevron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</a:rPr>
              <a:t>Выявление студента</a:t>
            </a:r>
          </a:p>
          <a:p>
            <a:pPr algn="ctr"/>
            <a:r>
              <a:rPr lang="ru-RU" sz="900" b="1" dirty="0">
                <a:solidFill>
                  <a:schemeClr val="tx1"/>
                </a:solidFill>
              </a:rPr>
              <a:t>Регистрация на портале</a:t>
            </a:r>
          </a:p>
        </p:txBody>
      </p:sp>
      <p:sp>
        <p:nvSpPr>
          <p:cNvPr id="75" name="Нашивка 74"/>
          <p:cNvSpPr/>
          <p:nvPr/>
        </p:nvSpPr>
        <p:spPr>
          <a:xfrm>
            <a:off x="831784" y="5058281"/>
            <a:ext cx="1494290" cy="475142"/>
          </a:xfrm>
          <a:prstGeom prst="chevron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</a:rPr>
              <a:t>Выявление наставника. Включение в сообщество.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61692" y="1714515"/>
            <a:ext cx="392415" cy="194009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1350" dirty="0"/>
              <a:t>Трек студента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03800" y="3426063"/>
            <a:ext cx="392415" cy="194009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1350" dirty="0"/>
              <a:t>Трек наставника</a:t>
            </a:r>
          </a:p>
        </p:txBody>
      </p:sp>
      <p:sp>
        <p:nvSpPr>
          <p:cNvPr id="79" name="Нашивка 78"/>
          <p:cNvSpPr/>
          <p:nvPr/>
        </p:nvSpPr>
        <p:spPr>
          <a:xfrm>
            <a:off x="1117528" y="4486785"/>
            <a:ext cx="1494290" cy="475142"/>
          </a:xfrm>
          <a:prstGeom prst="chevron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</a:rPr>
              <a:t>3 </a:t>
            </a:r>
            <a:r>
              <a:rPr lang="en-US" sz="1050" b="1" dirty="0">
                <a:solidFill>
                  <a:schemeClr val="tx1"/>
                </a:solidFill>
              </a:rPr>
              <a:t>D </a:t>
            </a:r>
            <a:r>
              <a:rPr lang="ru-RU" sz="1050" b="1" dirty="0">
                <a:solidFill>
                  <a:schemeClr val="tx1"/>
                </a:solidFill>
              </a:rPr>
              <a:t>оценка компетенций наставника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4172505" y="2807736"/>
            <a:ext cx="266572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5000" lvl="1" indent="-135000">
              <a:buFont typeface="Wingdings" panose="05000000000000000000" pitchFamily="2" charset="2"/>
              <a:buChar char="ü"/>
              <a:tabLst>
                <a:tab pos="200025" algn="l"/>
                <a:tab pos="607219" algn="l"/>
              </a:tabLst>
            </a:pPr>
            <a:r>
              <a:rPr lang="ru-RU" sz="1050" b="1" i="1" dirty="0"/>
              <a:t>Модуль  по развитию надпредметных компетенций</a:t>
            </a:r>
          </a:p>
          <a:p>
            <a:pPr marL="135000" lvl="1" indent="-135000">
              <a:buFont typeface="Wingdings" panose="05000000000000000000" pitchFamily="2" charset="2"/>
              <a:buChar char="ü"/>
              <a:tabLst>
                <a:tab pos="200025" algn="l"/>
                <a:tab pos="607219" algn="l"/>
              </a:tabLst>
            </a:pPr>
            <a:r>
              <a:rPr lang="ru-RU" sz="1050" b="1" i="1" dirty="0"/>
              <a:t>Модуль по развитию профессиональных компетенций</a:t>
            </a:r>
          </a:p>
          <a:p>
            <a:pPr marL="135000" lvl="1" indent="-135000">
              <a:buFont typeface="Wingdings" panose="05000000000000000000" pitchFamily="2" charset="2"/>
              <a:buChar char="ü"/>
              <a:tabLst>
                <a:tab pos="200025" algn="l"/>
                <a:tab pos="607219" algn="l"/>
              </a:tabLst>
            </a:pPr>
            <a:r>
              <a:rPr lang="ru-RU" sz="1050" b="1" i="1" dirty="0"/>
              <a:t>Образовательная программа  «Карьерная навигация» </a:t>
            </a:r>
          </a:p>
          <a:p>
            <a:pPr marL="135000" lvl="1" indent="-135000">
              <a:buFont typeface="Wingdings" panose="05000000000000000000" pitchFamily="2" charset="2"/>
              <a:buChar char="ü"/>
              <a:tabLst>
                <a:tab pos="200025" algn="l"/>
                <a:tab pos="607219" algn="l"/>
              </a:tabLst>
            </a:pPr>
            <a:r>
              <a:rPr lang="ru-RU" sz="1050" b="1" i="1" dirty="0"/>
              <a:t>Сопровождение проектной деятельности</a:t>
            </a:r>
          </a:p>
          <a:p>
            <a:pPr marL="135000" lvl="1" indent="-135000">
              <a:buFont typeface="Wingdings" panose="05000000000000000000" pitchFamily="2" charset="2"/>
              <a:buChar char="ü"/>
              <a:tabLst>
                <a:tab pos="200025" algn="l"/>
                <a:tab pos="607219" algn="l"/>
              </a:tabLst>
            </a:pPr>
            <a:r>
              <a:rPr lang="ru-RU" sz="1050" b="1" i="1" dirty="0"/>
              <a:t>Наставническое, экспертное  сопровождение</a:t>
            </a:r>
          </a:p>
          <a:p>
            <a:pPr marL="135000" lvl="1" indent="-135000">
              <a:buFont typeface="Wingdings" panose="05000000000000000000" pitchFamily="2" charset="2"/>
              <a:buChar char="ü"/>
              <a:tabLst>
                <a:tab pos="200025" algn="l"/>
                <a:tab pos="607219" algn="l"/>
              </a:tabLst>
            </a:pPr>
            <a:r>
              <a:rPr lang="ru-RU" sz="1050" b="1" i="1" dirty="0" err="1">
                <a:ea typeface="Times New Roman" panose="02020603050405020304" pitchFamily="18" charset="0"/>
              </a:rPr>
              <a:t>Профпробы</a:t>
            </a:r>
            <a:r>
              <a:rPr lang="ru-RU" sz="1050" b="1" i="1" dirty="0">
                <a:ea typeface="Times New Roman" panose="02020603050405020304" pitchFamily="18" charset="0"/>
              </a:rPr>
              <a:t>, статусные собеседования</a:t>
            </a:r>
            <a:endParaRPr lang="ru-RU" sz="750" b="1" i="1" dirty="0">
              <a:ea typeface="Times New Roman" panose="02020603050405020304" pitchFamily="18" charset="0"/>
            </a:endParaRPr>
          </a:p>
        </p:txBody>
      </p:sp>
      <p:cxnSp>
        <p:nvCxnSpPr>
          <p:cNvPr id="85" name="Прямая со стрелкой 84"/>
          <p:cNvCxnSpPr>
            <a:stCxn id="74" idx="2"/>
            <a:endCxn id="41" idx="0"/>
          </p:cNvCxnSpPr>
          <p:nvPr/>
        </p:nvCxnSpPr>
        <p:spPr>
          <a:xfrm rot="16200000" flipH="1">
            <a:off x="1285507" y="2402133"/>
            <a:ext cx="860359" cy="9928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613601" y="1705477"/>
            <a:ext cx="102784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b="1" u="sng" dirty="0"/>
              <a:t>Студент 1.0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8064413" y="2038657"/>
            <a:ext cx="102784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b="1" u="sng" dirty="0"/>
              <a:t>Студент 2.0</a:t>
            </a:r>
          </a:p>
        </p:txBody>
      </p:sp>
      <p:pic>
        <p:nvPicPr>
          <p:cNvPr id="100" name="Рисунок 99" descr="4829548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88182" y="1582216"/>
            <a:ext cx="691808" cy="901609"/>
          </a:xfrm>
          <a:prstGeom prst="rect">
            <a:avLst/>
          </a:prstGeom>
        </p:spPr>
      </p:pic>
      <p:pic>
        <p:nvPicPr>
          <p:cNvPr id="106" name="Рисунок 105" descr="resiz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8840" y="5173709"/>
            <a:ext cx="688809" cy="688809"/>
          </a:xfrm>
          <a:prstGeom prst="rect">
            <a:avLst/>
          </a:prstGeom>
        </p:spPr>
      </p:pic>
      <p:sp>
        <p:nvSpPr>
          <p:cNvPr id="107" name="TextBox 106"/>
          <p:cNvSpPr txBox="1"/>
          <p:nvPr/>
        </p:nvSpPr>
        <p:spPr>
          <a:xfrm>
            <a:off x="773021" y="5609857"/>
            <a:ext cx="12250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b="1" u="sng" dirty="0"/>
              <a:t>Наставник 1.0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7622933" y="5679037"/>
            <a:ext cx="12250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b="1" u="sng" dirty="0"/>
              <a:t>Наставник 2.0</a:t>
            </a:r>
          </a:p>
        </p:txBody>
      </p:sp>
      <p:pic>
        <p:nvPicPr>
          <p:cNvPr id="109" name="Рисунок 108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7173" y="5052703"/>
            <a:ext cx="704411" cy="704411"/>
          </a:xfrm>
          <a:prstGeom prst="rect">
            <a:avLst/>
          </a:prstGeom>
        </p:spPr>
      </p:pic>
      <p:sp>
        <p:nvSpPr>
          <p:cNvPr id="110" name="Нашивка 109"/>
          <p:cNvSpPr/>
          <p:nvPr/>
        </p:nvSpPr>
        <p:spPr>
          <a:xfrm>
            <a:off x="7540729" y="2504452"/>
            <a:ext cx="1603271" cy="475142"/>
          </a:xfrm>
          <a:prstGeom prst="chevron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</a:rPr>
              <a:t>Профессиональное развитие</a:t>
            </a:r>
          </a:p>
        </p:txBody>
      </p:sp>
      <p:sp>
        <p:nvSpPr>
          <p:cNvPr id="111" name="Нашивка 110"/>
          <p:cNvSpPr/>
          <p:nvPr/>
        </p:nvSpPr>
        <p:spPr>
          <a:xfrm>
            <a:off x="7430868" y="4574017"/>
            <a:ext cx="1494290" cy="475142"/>
          </a:xfrm>
          <a:prstGeom prst="chevron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</a:rPr>
              <a:t>Оценка компетенций наставника</a:t>
            </a:r>
          </a:p>
        </p:txBody>
      </p:sp>
      <p:sp>
        <p:nvSpPr>
          <p:cNvPr id="117" name="Стрелка вверх 116"/>
          <p:cNvSpPr/>
          <p:nvPr/>
        </p:nvSpPr>
        <p:spPr>
          <a:xfrm>
            <a:off x="3126559" y="5013340"/>
            <a:ext cx="4018544" cy="966356"/>
          </a:xfrm>
          <a:prstGeom prst="upArrow">
            <a:avLst>
              <a:gd name="adj1" fmla="val 77451"/>
              <a:gd name="adj2" fmla="val 40932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rgbClr val="282974"/>
                </a:solidFill>
              </a:rPr>
              <a:t>Проектная олимпиада, основанная на </a:t>
            </a:r>
          </a:p>
          <a:p>
            <a:pPr algn="ctr"/>
            <a:r>
              <a:rPr lang="ru-RU" sz="1350" dirty="0">
                <a:solidFill>
                  <a:srgbClr val="282974"/>
                </a:solidFill>
              </a:rPr>
              <a:t>самых актуальных тематиках для развития предприятий республики</a:t>
            </a:r>
          </a:p>
          <a:p>
            <a:pPr algn="ctr">
              <a:buFontTx/>
              <a:buChar char="-"/>
            </a:pPr>
            <a:endParaRPr lang="ru-RU" sz="1350" dirty="0"/>
          </a:p>
        </p:txBody>
      </p:sp>
      <p:cxnSp>
        <p:nvCxnSpPr>
          <p:cNvPr id="50" name="Прямая со стрелкой 49"/>
          <p:cNvCxnSpPr>
            <a:stCxn id="41" idx="0"/>
            <a:endCxn id="73" idx="2"/>
          </p:cNvCxnSpPr>
          <p:nvPr/>
        </p:nvCxnSpPr>
        <p:spPr>
          <a:xfrm rot="5400000" flipH="1" flipV="1">
            <a:off x="2145823" y="3063607"/>
            <a:ext cx="331437" cy="1988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stCxn id="75" idx="0"/>
            <a:endCxn id="79" idx="2"/>
          </p:cNvCxnSpPr>
          <p:nvPr/>
        </p:nvCxnSpPr>
        <p:spPr>
          <a:xfrm rot="5400000" flipH="1" flipV="1">
            <a:off x="1554839" y="4867232"/>
            <a:ext cx="96355" cy="2857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stCxn id="79" idx="0"/>
            <a:endCxn id="72" idx="2"/>
          </p:cNvCxnSpPr>
          <p:nvPr/>
        </p:nvCxnSpPr>
        <p:spPr>
          <a:xfrm rot="5400000" flipH="1" flipV="1">
            <a:off x="1787943" y="4336341"/>
            <a:ext cx="108391" cy="192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stCxn id="72" idx="0"/>
            <a:endCxn id="41" idx="2"/>
          </p:cNvCxnSpPr>
          <p:nvPr/>
        </p:nvCxnSpPr>
        <p:spPr>
          <a:xfrm rot="5400000" flipH="1" flipV="1">
            <a:off x="2025571" y="3716705"/>
            <a:ext cx="99365" cy="273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stCxn id="73" idx="2"/>
            <a:endCxn id="42" idx="0"/>
          </p:cNvCxnSpPr>
          <p:nvPr/>
        </p:nvCxnSpPr>
        <p:spPr>
          <a:xfrm rot="16200000" flipH="1">
            <a:off x="2811243" y="2597029"/>
            <a:ext cx="322411" cy="11229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rot="16200000" flipH="1">
            <a:off x="6972659" y="3786887"/>
            <a:ext cx="786906" cy="7873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74" idx="2"/>
            <a:endCxn id="73" idx="1"/>
          </p:cNvCxnSpPr>
          <p:nvPr/>
        </p:nvCxnSpPr>
        <p:spPr>
          <a:xfrm rot="16200000" flipH="1">
            <a:off x="1474037" y="2213603"/>
            <a:ext cx="291351" cy="8009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Нашивка 43"/>
          <p:cNvSpPr/>
          <p:nvPr/>
        </p:nvSpPr>
        <p:spPr>
          <a:xfrm>
            <a:off x="4522541" y="4608607"/>
            <a:ext cx="1577470" cy="532703"/>
          </a:xfrm>
          <a:prstGeom prst="chevron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</a:rPr>
              <a:t>Контроль, анализ</a:t>
            </a:r>
          </a:p>
        </p:txBody>
      </p:sp>
      <p:cxnSp>
        <p:nvCxnSpPr>
          <p:cNvPr id="59" name="Соединительная линия уступом 58"/>
          <p:cNvCxnSpPr>
            <a:stCxn id="43" idx="0"/>
            <a:endCxn id="73" idx="0"/>
          </p:cNvCxnSpPr>
          <p:nvPr/>
        </p:nvCxnSpPr>
        <p:spPr>
          <a:xfrm rot="16200000" flipV="1">
            <a:off x="4238843" y="694289"/>
            <a:ext cx="789802" cy="4445561"/>
          </a:xfrm>
          <a:prstGeom prst="bentConnector3">
            <a:avLst>
              <a:gd name="adj1" fmla="val 12782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" name="Рисунок 102" descr="depositphotos_4549914-stock-photo-two-3d-business-man-i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6741" y="3230481"/>
            <a:ext cx="649706" cy="649706"/>
          </a:xfrm>
          <a:prstGeom prst="rect">
            <a:avLst/>
          </a:prstGeom>
        </p:spPr>
      </p:pic>
      <p:cxnSp>
        <p:nvCxnSpPr>
          <p:cNvPr id="57" name="Прямая со стрелкой 56"/>
          <p:cNvCxnSpPr>
            <a:cxnSpLocks/>
            <a:stCxn id="43" idx="0"/>
            <a:endCxn id="110" idx="1"/>
          </p:cNvCxnSpPr>
          <p:nvPr/>
        </p:nvCxnSpPr>
        <p:spPr>
          <a:xfrm flipV="1">
            <a:off x="6856524" y="2742024"/>
            <a:ext cx="921776" cy="5699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3D95FFF4-E1C5-4ED0-A949-E71F51EE95C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7" y="-3810"/>
            <a:ext cx="918287" cy="115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70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5814"/>
            <a:ext cx="9144000" cy="68579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48" y="-265814"/>
            <a:ext cx="9144000" cy="64674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832" y="219841"/>
            <a:ext cx="69749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Партнёры и проекты Программы</a:t>
            </a:r>
            <a:endParaRPr lang="en-US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86B3A544-BD05-4FAB-AB8A-B3D861AA62CD}"/>
              </a:ext>
            </a:extLst>
          </p:cNvPr>
          <p:cNvSpPr txBox="1">
            <a:spLocks/>
          </p:cNvSpPr>
          <p:nvPr/>
        </p:nvSpPr>
        <p:spPr>
          <a:xfrm>
            <a:off x="276448" y="874379"/>
            <a:ext cx="4202076" cy="49037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АО «ОЭЗ» Иннополис»</a:t>
            </a:r>
          </a:p>
          <a:p>
            <a:pPr marL="285750" indent="-28575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ПАО «АК БАРС» БАНК»</a:t>
            </a:r>
          </a:p>
          <a:p>
            <a:pPr marL="285750" indent="-28575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ОАО «Сетевая компания»</a:t>
            </a:r>
          </a:p>
          <a:p>
            <a:pPr marL="285750" indent="-28575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АО «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АйСиЭл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- КПО ВС»</a:t>
            </a:r>
          </a:p>
          <a:p>
            <a:pPr marL="285750" indent="-28575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АО «Управляющая Компания «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Унистрой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285750" indent="-28575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ПАО «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Таттелеком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285750" indent="-28575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Группа компаний «Современные технологии»</a:t>
            </a:r>
          </a:p>
          <a:p>
            <a:pPr marL="285750" indent="-28575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ПАО «Казанский вертолетный завод»</a:t>
            </a:r>
          </a:p>
          <a:p>
            <a:pPr marL="285750" indent="-28575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ПАО «Казанский электротехнический завод»</a:t>
            </a:r>
          </a:p>
          <a:p>
            <a:pPr marL="285750" indent="-28575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ООО «АК БАРС Девелопмент»</a:t>
            </a:r>
          </a:p>
          <a:p>
            <a:pPr marL="285750" indent="-28575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АО «Татэнерго»</a:t>
            </a:r>
          </a:p>
          <a:p>
            <a:pPr marL="285750" indent="-28575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ОАО «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Татнефтехиминвест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- холдинг»</a:t>
            </a:r>
          </a:p>
          <a:p>
            <a:pPr marL="285750" indent="-28575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ПАО «КАМАЗ»</a:t>
            </a:r>
          </a:p>
          <a:p>
            <a:pPr marL="285750" indent="-28575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285750" indent="-28575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+ предприятия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Закамья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и Юго-Востока (программа для этой зоны стартовала в сентябре 2019 г.)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CC8EA1F0-1BFC-4C7B-8EA4-8B25948F11E2}"/>
              </a:ext>
            </a:extLst>
          </p:cNvPr>
          <p:cNvSpPr txBox="1">
            <a:spLocks/>
          </p:cNvSpPr>
          <p:nvPr/>
        </p:nvSpPr>
        <p:spPr>
          <a:xfrm>
            <a:off x="4380615" y="1410096"/>
            <a:ext cx="4298376" cy="4737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Применение технологий «виртуальной реальности» при подготовке вновь принятого персонала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Апгрейд совета молодёжи до поколения Y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Проектирование обтекателей шасси на вертолет АНСАТ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Повышение надежности сетей 6-10кВ посредством применения средств объективного контроля и диспетчерского управления.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Информационное обеспечение объектов культурного наследия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стандарта обучения сотрудников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Автоматизация процессов ППР (планово-предупредительного ремонта) на предприятиях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Система обучения линейных сотрудников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Кадровый резерв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latin typeface="+mn-lt"/>
                <a:cs typeface="Calibri" panose="020F0502020204030204" pitchFamily="34" charset="0"/>
              </a:rPr>
              <a:t>…</a:t>
            </a:r>
          </a:p>
          <a:p>
            <a:pPr algn="just"/>
            <a:endParaRPr lang="ru-RU" sz="1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+mn-lt"/>
            </a:endParaRPr>
          </a:p>
          <a:p>
            <a:pPr algn="just"/>
            <a:r>
              <a:rPr lang="ru-RU" sz="1400" dirty="0">
                <a:latin typeface="+mn-lt"/>
              </a:rPr>
              <a:t>…</a:t>
            </a:r>
          </a:p>
          <a:p>
            <a:pPr algn="just"/>
            <a:endParaRPr lang="ru-RU" sz="1400" dirty="0">
              <a:latin typeface="+mn-lt"/>
              <a:cs typeface="Calibri" panose="020F0502020204030204" pitchFamily="34" charset="0"/>
            </a:endParaRPr>
          </a:p>
          <a:p>
            <a:pPr algn="just"/>
            <a:endParaRPr lang="ru-RU" sz="140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9" name="Скругленный прямоугольник 20">
            <a:extLst>
              <a:ext uri="{FF2B5EF4-FFF2-40B4-BE49-F238E27FC236}">
                <a16:creationId xmlns:a16="http://schemas.microsoft.com/office/drawing/2014/main" id="{BCC73651-D453-4FB7-8ED2-B93A618092BE}"/>
              </a:ext>
            </a:extLst>
          </p:cNvPr>
          <p:cNvSpPr/>
          <p:nvPr/>
        </p:nvSpPr>
        <p:spPr>
          <a:xfrm>
            <a:off x="276448" y="5613991"/>
            <a:ext cx="8415391" cy="116511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600" dirty="0">
                <a:ln>
                  <a:solidFill>
                    <a:srgbClr val="96000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25 ведущих предприятий республики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600" dirty="0">
                <a:ln>
                  <a:solidFill>
                    <a:srgbClr val="96000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130 наставников и молодых специалистов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600" dirty="0">
                <a:ln>
                  <a:solidFill>
                    <a:srgbClr val="96000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30 проектов проектной олимпиады</a:t>
            </a:r>
            <a:endParaRPr lang="ru-RU" sz="1400" dirty="0">
              <a:ln>
                <a:solidFill>
                  <a:srgbClr val="960000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BB265A0-6249-4F98-B122-EB80E37492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7" y="-3810"/>
            <a:ext cx="918287" cy="1156596"/>
          </a:xfrm>
          <a:prstGeom prst="rect">
            <a:avLst/>
          </a:prstGeom>
        </p:spPr>
      </p:pic>
      <p:sp>
        <p:nvSpPr>
          <p:cNvPr id="11" name="Номер слайда 7">
            <a:extLst>
              <a:ext uri="{FF2B5EF4-FFF2-40B4-BE49-F238E27FC236}">
                <a16:creationId xmlns:a16="http://schemas.microsoft.com/office/drawing/2014/main" id="{F2AD7D5D-3465-4206-B354-304BE262C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8896" y="6426436"/>
            <a:ext cx="2057400" cy="273844"/>
          </a:xfrm>
        </p:spPr>
        <p:txBody>
          <a:bodyPr/>
          <a:lstStyle/>
          <a:p>
            <a:fld id="{A0401640-4874-4B9F-9698-79C75AA32A8A}" type="slidenum">
              <a:rPr lang="en-US"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en-US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127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5814"/>
            <a:ext cx="9144000" cy="68579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91" y="-310957"/>
            <a:ext cx="9144000" cy="6467453"/>
          </a:xfrm>
          <a:prstGeom prst="rect">
            <a:avLst/>
          </a:prstGeom>
        </p:spPr>
      </p:pic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9A7FF451-9C1D-4B1C-A48E-3DD388383B1D}"/>
              </a:ext>
            </a:extLst>
          </p:cNvPr>
          <p:cNvSpPr txBox="1">
            <a:spLocks/>
          </p:cNvSpPr>
          <p:nvPr/>
        </p:nvSpPr>
        <p:spPr>
          <a:xfrm>
            <a:off x="332069" y="246418"/>
            <a:ext cx="8625840" cy="466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Цель</a:t>
            </a:r>
            <a:r>
              <a:rPr lang="ru-RU" sz="1400" dirty="0">
                <a:solidFill>
                  <a:srgbClr val="0034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замысел Программы</a:t>
            </a:r>
          </a:p>
        </p:txBody>
      </p:sp>
      <p:sp>
        <p:nvSpPr>
          <p:cNvPr id="23" name="Номер слайда 3">
            <a:extLst>
              <a:ext uri="{FF2B5EF4-FFF2-40B4-BE49-F238E27FC236}">
                <a16:creationId xmlns:a16="http://schemas.microsoft.com/office/drawing/2014/main" id="{E5FFBC7C-4234-4CF6-B673-2C2045126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0401640-4874-4B9F-9698-79C75AA32A8A}" type="slidenum"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8FD5296A-A69C-4D61-84B4-C397D243FF2D}"/>
              </a:ext>
            </a:extLst>
          </p:cNvPr>
          <p:cNvSpPr/>
          <p:nvPr/>
        </p:nvSpPr>
        <p:spPr>
          <a:xfrm>
            <a:off x="528035" y="4730252"/>
            <a:ext cx="287198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ЦЕЛЬ/РЕЗУЛЬТАТЫ Университета Талантов</a:t>
            </a:r>
          </a:p>
        </p:txBody>
      </p:sp>
      <p:sp>
        <p:nvSpPr>
          <p:cNvPr id="25" name="Скругленный прямоугольник 14">
            <a:extLst>
              <a:ext uri="{FF2B5EF4-FFF2-40B4-BE49-F238E27FC236}">
                <a16:creationId xmlns:a16="http://schemas.microsoft.com/office/drawing/2014/main" id="{B9D5384A-1542-4DA7-84F0-AD5BFBBA92DA}"/>
              </a:ext>
            </a:extLst>
          </p:cNvPr>
          <p:cNvSpPr/>
          <p:nvPr/>
        </p:nvSpPr>
        <p:spPr>
          <a:xfrm>
            <a:off x="3812146" y="4409202"/>
            <a:ext cx="5145763" cy="14672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и закрепление талантливой молодёжи республики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мотивированной на профессиональную самореализацию, с использованием механизмов государственной программы поддержки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предприятиях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составляющих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основу экономики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реализующих программу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инновационного развития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Республики Татарстан</a:t>
            </a: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B8C1491F-B4B0-4C81-91A4-6CFDB9FBE6D5}"/>
              </a:ext>
            </a:extLst>
          </p:cNvPr>
          <p:cNvSpPr/>
          <p:nvPr/>
        </p:nvSpPr>
        <p:spPr>
          <a:xfrm>
            <a:off x="487249" y="3255428"/>
            <a:ext cx="291277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ЗАМЫСЕЛ</a:t>
            </a:r>
          </a:p>
        </p:txBody>
      </p:sp>
      <p:sp>
        <p:nvSpPr>
          <p:cNvPr id="27" name="Скругленный прямоугольник 17">
            <a:extLst>
              <a:ext uri="{FF2B5EF4-FFF2-40B4-BE49-F238E27FC236}">
                <a16:creationId xmlns:a16="http://schemas.microsoft.com/office/drawing/2014/main" id="{9CD27F40-A525-4620-8288-DEECD7F9997A}"/>
              </a:ext>
            </a:extLst>
          </p:cNvPr>
          <p:cNvSpPr/>
          <p:nvPr/>
        </p:nvSpPr>
        <p:spPr>
          <a:xfrm>
            <a:off x="3812146" y="3056935"/>
            <a:ext cx="5145763" cy="12905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Использовать площадку и отработанный механизм Университета Талантов для усиления программы подготовки кадров на предприятиях республики (молодых специалистов и наставников) при реализации проектов, связанных с совершенствованием производства, научно-техническими разработками и внедрением инноваций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1D21192-0306-4148-B5CE-21BD4D88BE69}"/>
              </a:ext>
            </a:extLst>
          </p:cNvPr>
          <p:cNvSpPr/>
          <p:nvPr/>
        </p:nvSpPr>
        <p:spPr>
          <a:xfrm>
            <a:off x="528035" y="1713745"/>
            <a:ext cx="287198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ЦЕЛИ/РЕЗУЛЬТАТЫ предприятий</a:t>
            </a:r>
          </a:p>
        </p:txBody>
      </p:sp>
      <p:sp>
        <p:nvSpPr>
          <p:cNvPr id="29" name="Скругленный прямоугольник 19">
            <a:extLst>
              <a:ext uri="{FF2B5EF4-FFF2-40B4-BE49-F238E27FC236}">
                <a16:creationId xmlns:a16="http://schemas.microsoft.com/office/drawing/2014/main" id="{3926AE33-B6B3-421C-840D-F1D2A58ECB92}"/>
              </a:ext>
            </a:extLst>
          </p:cNvPr>
          <p:cNvSpPr/>
          <p:nvPr/>
        </p:nvSpPr>
        <p:spPr>
          <a:xfrm>
            <a:off x="3812146" y="1224948"/>
            <a:ext cx="5115708" cy="17702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Arial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эффективности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реализации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кадрового потенциала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Выявление, привлечение и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талантливой молодёжи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Выявление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наставников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них «специальных» наставнических компетенций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издержек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поиск, адаптацию и удержание высококвалифицированных молодых специалистов</a:t>
            </a: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Скругленный прямоугольник 20">
            <a:extLst>
              <a:ext uri="{FF2B5EF4-FFF2-40B4-BE49-F238E27FC236}">
                <a16:creationId xmlns:a16="http://schemas.microsoft.com/office/drawing/2014/main" id="{FDF6B640-C60D-4047-A635-7E8BB2B3B10E}"/>
              </a:ext>
            </a:extLst>
          </p:cNvPr>
          <p:cNvSpPr/>
          <p:nvPr/>
        </p:nvSpPr>
        <p:spPr>
          <a:xfrm>
            <a:off x="332069" y="5938221"/>
            <a:ext cx="8625841" cy="78325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ln>
                  <a:solidFill>
                    <a:srgbClr val="96000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Возможный формат  - Республиканская проектная олимпиада, включающая акселерацию проектов, компетенций наставников и молодых специалистов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5D4220E-E9BC-4ADF-9AC7-70AB354118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7" y="-3810"/>
            <a:ext cx="918287" cy="115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69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EB0C-1F4D-3146-B084-BBE1506231AF}" type="slidenum">
              <a:rPr lang="ru-RU" smtClean="0"/>
              <a:t>8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39970" y="250664"/>
            <a:ext cx="6865144" cy="625484"/>
          </a:xfrm>
        </p:spPr>
        <p:txBody>
          <a:bodyPr>
            <a:noAutofit/>
          </a:bodyPr>
          <a:lstStyle/>
          <a:p>
            <a:r>
              <a:rPr lang="ru-RU" sz="2100" dirty="0">
                <a:cs typeface="Arial" panose="020B0604020202020204" pitchFamily="34" charset="0"/>
              </a:rPr>
              <a:t>МОЛОДОЙ СОТРУДНИК: </a:t>
            </a:r>
            <a:br>
              <a:rPr lang="ru-RU" sz="2100" dirty="0">
                <a:cs typeface="Arial" panose="020B0604020202020204" pitchFamily="34" charset="0"/>
              </a:rPr>
            </a:br>
            <a:r>
              <a:rPr lang="ru-RU" sz="2100" dirty="0">
                <a:cs typeface="Arial" panose="020B0604020202020204" pitchFamily="34" charset="0"/>
              </a:rPr>
              <a:t>ОЖИДАНИЕ / РЕАЛЬНОСТЬ </a:t>
            </a:r>
            <a:endParaRPr lang="ru-RU" sz="2100" dirty="0"/>
          </a:p>
        </p:txBody>
      </p:sp>
      <p:sp>
        <p:nvSpPr>
          <p:cNvPr id="18" name="Заголовок 5"/>
          <p:cNvSpPr txBox="1">
            <a:spLocks/>
          </p:cNvSpPr>
          <p:nvPr/>
        </p:nvSpPr>
        <p:spPr>
          <a:xfrm>
            <a:off x="1925784" y="2957405"/>
            <a:ext cx="2518657" cy="162889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ru-RU" sz="1050" dirty="0">
                <a:cs typeface="Arial" panose="020B0604020202020204" pitchFamily="34" charset="0"/>
              </a:rPr>
              <a:t>УСЛОВИЯ ЭФФЕКТИВНОЙ РАБОТЫ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ru-RU" sz="1050" dirty="0">
                <a:latin typeface="Arial "/>
                <a:cs typeface="Arial" panose="020B0604020202020204" pitchFamily="34" charset="0"/>
              </a:rPr>
              <a:t>отсутствие барьеров при общении с руководством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ru-RU" sz="1050" dirty="0">
                <a:latin typeface="Arial "/>
                <a:cs typeface="Arial" panose="020B0604020202020204" pitchFamily="34" charset="0"/>
              </a:rPr>
              <a:t>свобода действий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ru-RU" sz="1050" dirty="0">
                <a:latin typeface="Arial "/>
                <a:cs typeface="Arial" panose="020B0604020202020204" pitchFamily="34" charset="0"/>
              </a:rPr>
              <a:t>понимание возможности карьерного роста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ru-RU" sz="1050" dirty="0">
                <a:latin typeface="Arial "/>
                <a:cs typeface="Arial" panose="020B0604020202020204" pitchFamily="34" charset="0"/>
              </a:rPr>
              <a:t>жизнь ≠ работа (баланс работы и личной жизни, работа по интересам)</a:t>
            </a:r>
          </a:p>
          <a:p>
            <a:endParaRPr lang="ru-RU" sz="1200" dirty="0">
              <a:latin typeface="Arial "/>
              <a:cs typeface="Arial" panose="020B0604020202020204" pitchFamily="34" charset="0"/>
            </a:endParaRPr>
          </a:p>
          <a:p>
            <a:endParaRPr lang="ru-RU" sz="1350" dirty="0"/>
          </a:p>
        </p:txBody>
      </p:sp>
      <p:sp>
        <p:nvSpPr>
          <p:cNvPr id="19" name="Заголовок 5"/>
          <p:cNvSpPr txBox="1">
            <a:spLocks/>
          </p:cNvSpPr>
          <p:nvPr/>
        </p:nvSpPr>
        <p:spPr>
          <a:xfrm>
            <a:off x="1584430" y="1886807"/>
            <a:ext cx="2961020" cy="1884443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ru-RU" sz="1050" dirty="0">
                <a:cs typeface="Arial" panose="020B0604020202020204" pitchFamily="34" charset="0"/>
              </a:rPr>
              <a:t>ОСОБЕННОСТИ ФУНКЦИОНИРОВАНИЯ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ru-RU" sz="1050" dirty="0">
                <a:latin typeface="Arial "/>
                <a:cs typeface="Arial" panose="020B0604020202020204" pitchFamily="34" charset="0"/>
              </a:rPr>
              <a:t>технологичность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ru-RU" sz="1050" dirty="0">
                <a:latin typeface="Arial "/>
                <a:cs typeface="Arial" panose="020B0604020202020204" pitchFamily="34" charset="0"/>
              </a:rPr>
              <a:t>хотят изменить мир своими достижениями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ru-RU" sz="1050" dirty="0">
                <a:latin typeface="Arial "/>
                <a:cs typeface="Arial" panose="020B0604020202020204" pitchFamily="34" charset="0"/>
              </a:rPr>
              <a:t>активно общаются в социальных сетях</a:t>
            </a:r>
            <a:endParaRPr lang="ru-RU" sz="1050" dirty="0">
              <a:latin typeface="Arial "/>
            </a:endParaRPr>
          </a:p>
        </p:txBody>
      </p:sp>
      <p:sp>
        <p:nvSpPr>
          <p:cNvPr id="20" name="Заголовок 5"/>
          <p:cNvSpPr txBox="1">
            <a:spLocks/>
          </p:cNvSpPr>
          <p:nvPr/>
        </p:nvSpPr>
        <p:spPr>
          <a:xfrm>
            <a:off x="1925785" y="4569408"/>
            <a:ext cx="2726352" cy="1193999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ru-RU" sz="1050" dirty="0">
                <a:cs typeface="Arial" panose="020B0604020202020204" pitchFamily="34" charset="0"/>
              </a:rPr>
              <a:t>МЕРЫ ПРЕДОСТОРОЖНОСТИ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ru-RU" sz="1050" dirty="0">
                <a:latin typeface="Arial "/>
                <a:cs typeface="Arial" panose="020B0604020202020204" pitchFamily="34" charset="0"/>
              </a:rPr>
              <a:t>не умеет планировать в долгосрочном горизонте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ru-RU" sz="1050" dirty="0">
                <a:latin typeface="Arial "/>
                <a:cs typeface="Arial" panose="020B0604020202020204" pitchFamily="34" charset="0"/>
              </a:rPr>
              <a:t>хочет быстрых результатов</a:t>
            </a:r>
            <a:endParaRPr lang="en-US" sz="1050" dirty="0">
              <a:latin typeface="Arial "/>
              <a:cs typeface="Arial" panose="020B0604020202020204" pitchFamily="34" charset="0"/>
            </a:endParaRP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ru-RU" sz="1050" dirty="0">
                <a:latin typeface="Arial "/>
                <a:cs typeface="Arial" panose="020B0604020202020204" pitchFamily="34" charset="0"/>
              </a:rPr>
              <a:t>не читает объемные документы, информацию воспринимает в формате  картинок, </a:t>
            </a:r>
            <a:r>
              <a:rPr lang="ru-RU" sz="1050" dirty="0" err="1">
                <a:latin typeface="Arial "/>
                <a:cs typeface="Arial" panose="020B0604020202020204" pitchFamily="34" charset="0"/>
              </a:rPr>
              <a:t>инфографики</a:t>
            </a:r>
            <a:endParaRPr lang="ru-RU" sz="1050" dirty="0">
              <a:latin typeface="Arial "/>
              <a:cs typeface="Arial" panose="020B0604020202020204" pitchFamily="34" charset="0"/>
            </a:endParaRP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ru-RU" sz="1050" dirty="0">
                <a:latin typeface="Arial "/>
                <a:cs typeface="Arial" panose="020B0604020202020204" pitchFamily="34" charset="0"/>
              </a:rPr>
              <a:t>инфантильны, требуется регулярная обратная связь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8" b="97286" l="9937" r="89945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19043" y="1886807"/>
            <a:ext cx="6030741" cy="4118787"/>
          </a:xfrm>
          <a:prstGeom prst="ellipse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 flipH="1">
            <a:off x="1048793" y="3443156"/>
            <a:ext cx="752469" cy="0"/>
          </a:xfrm>
          <a:prstGeom prst="line">
            <a:avLst/>
          </a:prstGeom>
          <a:ln w="38100">
            <a:solidFill>
              <a:srgbClr val="FEBF4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547812" y="4984210"/>
            <a:ext cx="1253450" cy="0"/>
          </a:xfrm>
          <a:prstGeom prst="line">
            <a:avLst/>
          </a:prstGeom>
          <a:ln w="38100">
            <a:solidFill>
              <a:srgbClr val="FEBF4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547812" y="2195177"/>
            <a:ext cx="877215" cy="0"/>
          </a:xfrm>
          <a:prstGeom prst="line">
            <a:avLst/>
          </a:prstGeom>
          <a:ln w="38100">
            <a:solidFill>
              <a:srgbClr val="FEBF4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Заголовок 5"/>
          <p:cNvSpPr txBox="1">
            <a:spLocks/>
          </p:cNvSpPr>
          <p:nvPr/>
        </p:nvSpPr>
        <p:spPr>
          <a:xfrm>
            <a:off x="4692696" y="1961572"/>
            <a:ext cx="2723188" cy="1884443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ru-RU" sz="1050" dirty="0">
                <a:solidFill>
                  <a:srgbClr val="C00000"/>
                </a:solidFill>
                <a:cs typeface="Arial" panose="020B0604020202020204" pitchFamily="34" charset="0"/>
              </a:rPr>
              <a:t>ФУНКЦИОНИРОВАНИЕ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ru-RU" sz="1050" dirty="0">
                <a:solidFill>
                  <a:srgbClr val="C00000"/>
                </a:solidFill>
                <a:latin typeface="Arial "/>
                <a:cs typeface="Arial" panose="020B0604020202020204" pitchFamily="34" charset="0"/>
              </a:rPr>
              <a:t>медленное технологическое переоснащение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ru-RU" sz="1050" dirty="0">
                <a:solidFill>
                  <a:srgbClr val="C00000"/>
                </a:solidFill>
                <a:latin typeface="Arial "/>
                <a:cs typeface="Arial" panose="020B0604020202020204" pitchFamily="34" charset="0"/>
              </a:rPr>
              <a:t>не рассказывают о том, что важно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ru-RU" sz="1050" dirty="0">
                <a:solidFill>
                  <a:srgbClr val="C00000"/>
                </a:solidFill>
                <a:latin typeface="Arial "/>
                <a:cs typeface="Arial" panose="020B0604020202020204" pitchFamily="34" charset="0"/>
              </a:rPr>
              <a:t>неразвитые бизнес-процессы, бюрократия </a:t>
            </a:r>
            <a:endParaRPr lang="ru-RU" sz="1050" dirty="0">
              <a:solidFill>
                <a:srgbClr val="C00000"/>
              </a:solidFill>
              <a:latin typeface="Arial 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6687444" y="2041771"/>
            <a:ext cx="2042281" cy="0"/>
          </a:xfrm>
          <a:prstGeom prst="line">
            <a:avLst/>
          </a:prstGeom>
          <a:ln w="38100">
            <a:solidFill>
              <a:srgbClr val="FEBF4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861693" y="3741836"/>
            <a:ext cx="968193" cy="0"/>
          </a:xfrm>
          <a:prstGeom prst="line">
            <a:avLst/>
          </a:prstGeom>
          <a:ln w="38100">
            <a:solidFill>
              <a:srgbClr val="FEBF4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529819" y="5451118"/>
            <a:ext cx="579033" cy="0"/>
          </a:xfrm>
          <a:prstGeom prst="line">
            <a:avLst/>
          </a:prstGeom>
          <a:ln w="38100">
            <a:solidFill>
              <a:srgbClr val="FEBF4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Заголовок 5"/>
          <p:cNvSpPr txBox="1">
            <a:spLocks/>
          </p:cNvSpPr>
          <p:nvPr/>
        </p:nvSpPr>
        <p:spPr>
          <a:xfrm>
            <a:off x="4816569" y="3045588"/>
            <a:ext cx="2518657" cy="162889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ru-RU" sz="1050" dirty="0">
                <a:solidFill>
                  <a:srgbClr val="C00000"/>
                </a:solidFill>
                <a:cs typeface="Arial" panose="020B0604020202020204" pitchFamily="34" charset="0"/>
              </a:rPr>
              <a:t>УСЛОВИЯ РАБОТЫ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ru-RU" sz="1050" dirty="0">
                <a:solidFill>
                  <a:srgbClr val="C00000"/>
                </a:solidFill>
                <a:latin typeface="Arial "/>
                <a:cs typeface="Arial" panose="020B0604020202020204" pitchFamily="34" charset="0"/>
              </a:rPr>
              <a:t>барьеры при общении с руководством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ru-RU" sz="1050" dirty="0">
                <a:solidFill>
                  <a:srgbClr val="C00000"/>
                </a:solidFill>
                <a:latin typeface="Arial "/>
                <a:cs typeface="Arial" panose="020B0604020202020204" pitchFamily="34" charset="0"/>
              </a:rPr>
              <a:t>отсутствие свободы действий, ресурсов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ru-RU" sz="1050" dirty="0">
                <a:solidFill>
                  <a:srgbClr val="C00000"/>
                </a:solidFill>
                <a:latin typeface="Arial "/>
                <a:cs typeface="Arial" panose="020B0604020202020204" pitchFamily="34" charset="0"/>
              </a:rPr>
              <a:t>отсутствие перспектив карьерного роста, непонятны карьерные траектории</a:t>
            </a:r>
          </a:p>
          <a:p>
            <a:endParaRPr lang="ru-RU" sz="1200" dirty="0">
              <a:latin typeface="Arial "/>
              <a:cs typeface="Arial" panose="020B0604020202020204" pitchFamily="34" charset="0"/>
            </a:endParaRPr>
          </a:p>
          <a:p>
            <a:endParaRPr lang="ru-RU" sz="1350" dirty="0"/>
          </a:p>
        </p:txBody>
      </p:sp>
      <p:sp>
        <p:nvSpPr>
          <p:cNvPr id="29" name="Заголовок 5"/>
          <p:cNvSpPr txBox="1">
            <a:spLocks/>
          </p:cNvSpPr>
          <p:nvPr/>
        </p:nvSpPr>
        <p:spPr>
          <a:xfrm>
            <a:off x="4867303" y="4551359"/>
            <a:ext cx="2471746" cy="1193999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ru-RU" sz="1050" dirty="0">
                <a:solidFill>
                  <a:srgbClr val="C00000"/>
                </a:solidFill>
                <a:cs typeface="Arial" panose="020B0604020202020204" pitchFamily="34" charset="0"/>
              </a:rPr>
              <a:t>КОРПОРАТИВНАЯ КУЛЬТУРА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ru-RU" sz="1050" dirty="0">
                <a:solidFill>
                  <a:srgbClr val="C00000"/>
                </a:solidFill>
                <a:latin typeface="Arial "/>
                <a:cs typeface="Arial" panose="020B0604020202020204" pitchFamily="34" charset="0"/>
              </a:rPr>
              <a:t>результат растянут во времени</a:t>
            </a:r>
            <a:endParaRPr lang="en-US" sz="1050" dirty="0">
              <a:solidFill>
                <a:srgbClr val="C00000"/>
              </a:solidFill>
              <a:latin typeface="Arial "/>
              <a:cs typeface="Arial" panose="020B0604020202020204" pitchFamily="34" charset="0"/>
            </a:endParaRP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ru-RU" sz="1050" dirty="0">
                <a:solidFill>
                  <a:srgbClr val="C00000"/>
                </a:solidFill>
                <a:latin typeface="Arial "/>
                <a:cs typeface="Arial" panose="020B0604020202020204" pitchFamily="34" charset="0"/>
              </a:rPr>
              <a:t>бюрократия, обилие лишнего документооборота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ru-RU" sz="1050" dirty="0">
                <a:solidFill>
                  <a:srgbClr val="C00000"/>
                </a:solidFill>
                <a:latin typeface="Arial "/>
                <a:cs typeface="Arial" panose="020B0604020202020204" pitchFamily="34" charset="0"/>
              </a:rPr>
              <a:t>культура силы, отсутствие обратной связи </a:t>
            </a:r>
          </a:p>
        </p:txBody>
      </p:sp>
      <p:pic>
        <p:nvPicPr>
          <p:cNvPr id="5" name="Picture 2" descr="https://blog.snapengage.com/wp-content/blogs.dir/3/files/2017/08/industrial-vector.png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431" y="1161289"/>
            <a:ext cx="5501066" cy="506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545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5814"/>
            <a:ext cx="9144000" cy="68579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966" y="-124969"/>
            <a:ext cx="8233413" cy="58234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5668" y="316241"/>
            <a:ext cx="81544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Каскадная</a:t>
            </a:r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</a:t>
            </a:r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наставничества в республике</a:t>
            </a:r>
            <a:endParaRPr lang="en-US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ятиугольник 30">
            <a:extLst>
              <a:ext uri="{FF2B5EF4-FFF2-40B4-BE49-F238E27FC236}">
                <a16:creationId xmlns:a16="http://schemas.microsoft.com/office/drawing/2014/main" id="{E0F6964A-65AE-404C-B531-5557E44D0FC9}"/>
              </a:ext>
            </a:extLst>
          </p:cNvPr>
          <p:cNvSpPr/>
          <p:nvPr/>
        </p:nvSpPr>
        <p:spPr>
          <a:xfrm rot="10800000">
            <a:off x="5894024" y="1774895"/>
            <a:ext cx="2745151" cy="2236118"/>
          </a:xfrm>
          <a:prstGeom prst="homePlate">
            <a:avLst>
              <a:gd name="adj" fmla="val 35833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Пятиугольник 32">
            <a:extLst>
              <a:ext uri="{FF2B5EF4-FFF2-40B4-BE49-F238E27FC236}">
                <a16:creationId xmlns:a16="http://schemas.microsoft.com/office/drawing/2014/main" id="{08C5C79C-C89E-41CD-BFBF-FDAF096450FF}"/>
              </a:ext>
            </a:extLst>
          </p:cNvPr>
          <p:cNvSpPr/>
          <p:nvPr/>
        </p:nvSpPr>
        <p:spPr>
          <a:xfrm rot="10800000">
            <a:off x="2889763" y="1774896"/>
            <a:ext cx="2438036" cy="2173710"/>
          </a:xfrm>
          <a:prstGeom prst="homePlate">
            <a:avLst>
              <a:gd name="adj" fmla="val 35833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Пятиугольник 43">
            <a:extLst>
              <a:ext uri="{FF2B5EF4-FFF2-40B4-BE49-F238E27FC236}">
                <a16:creationId xmlns:a16="http://schemas.microsoft.com/office/drawing/2014/main" id="{FF9A7E4C-4373-44BC-92B6-2F39EB5EE8C5}"/>
              </a:ext>
            </a:extLst>
          </p:cNvPr>
          <p:cNvSpPr/>
          <p:nvPr/>
        </p:nvSpPr>
        <p:spPr>
          <a:xfrm rot="10800000">
            <a:off x="346780" y="1715907"/>
            <a:ext cx="2479673" cy="2197774"/>
          </a:xfrm>
          <a:prstGeom prst="homePlate">
            <a:avLst>
              <a:gd name="adj" fmla="val 35833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7D3FF01-4D39-4E2E-A670-C111467B4D1E}"/>
              </a:ext>
            </a:extLst>
          </p:cNvPr>
          <p:cNvSpPr txBox="1"/>
          <p:nvPr/>
        </p:nvSpPr>
        <p:spPr>
          <a:xfrm>
            <a:off x="6820813" y="1251864"/>
            <a:ext cx="16750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Предприятия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5BEBE3E-1CB1-4C33-AD01-7394574CB16B}"/>
              </a:ext>
            </a:extLst>
          </p:cNvPr>
          <p:cNvSpPr txBox="1"/>
          <p:nvPr/>
        </p:nvSpPr>
        <p:spPr>
          <a:xfrm>
            <a:off x="4005646" y="1291053"/>
            <a:ext cx="12475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ВУЗ, </a:t>
            </a:r>
            <a:r>
              <a:rPr lang="ru-RU" sz="1600" b="1" dirty="0"/>
              <a:t>ССУЗ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90869A3-BD37-487A-875E-FCBC10532B62}"/>
              </a:ext>
            </a:extLst>
          </p:cNvPr>
          <p:cNvSpPr txBox="1"/>
          <p:nvPr/>
        </p:nvSpPr>
        <p:spPr>
          <a:xfrm>
            <a:off x="1505437" y="1284352"/>
            <a:ext cx="932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Школа</a:t>
            </a:r>
          </a:p>
        </p:txBody>
      </p:sp>
      <p:sp>
        <p:nvSpPr>
          <p:cNvPr id="29" name="Равнобедренный треугольник 28">
            <a:extLst>
              <a:ext uri="{FF2B5EF4-FFF2-40B4-BE49-F238E27FC236}">
                <a16:creationId xmlns:a16="http://schemas.microsoft.com/office/drawing/2014/main" id="{A654F3FF-502D-42B8-957D-E3C7EF1FF6E0}"/>
              </a:ext>
            </a:extLst>
          </p:cNvPr>
          <p:cNvSpPr/>
          <p:nvPr/>
        </p:nvSpPr>
        <p:spPr>
          <a:xfrm rot="10800000">
            <a:off x="8001329" y="2624653"/>
            <a:ext cx="432048" cy="343320"/>
          </a:xfrm>
          <a:prstGeom prst="triangl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i="1" dirty="0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D92CB7E0-50A4-4232-AA1B-966808637036}"/>
              </a:ext>
            </a:extLst>
          </p:cNvPr>
          <p:cNvSpPr/>
          <p:nvPr/>
        </p:nvSpPr>
        <p:spPr>
          <a:xfrm>
            <a:off x="8086019" y="2308471"/>
            <a:ext cx="287411" cy="252027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i="1" dirty="0"/>
          </a:p>
        </p:txBody>
      </p:sp>
      <p:sp>
        <p:nvSpPr>
          <p:cNvPr id="31" name="Равнобедренный треугольник 30">
            <a:extLst>
              <a:ext uri="{FF2B5EF4-FFF2-40B4-BE49-F238E27FC236}">
                <a16:creationId xmlns:a16="http://schemas.microsoft.com/office/drawing/2014/main" id="{E35D3212-5E4B-4426-9C0F-3836B402815D}"/>
              </a:ext>
            </a:extLst>
          </p:cNvPr>
          <p:cNvSpPr/>
          <p:nvPr/>
        </p:nvSpPr>
        <p:spPr>
          <a:xfrm rot="10800000">
            <a:off x="1197924" y="2634334"/>
            <a:ext cx="432048" cy="343320"/>
          </a:xfrm>
          <a:prstGeom prst="triangl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i="1" dirty="0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8A5C023C-FE3C-46F4-A9C9-646BFF04CE8B}"/>
              </a:ext>
            </a:extLst>
          </p:cNvPr>
          <p:cNvSpPr/>
          <p:nvPr/>
        </p:nvSpPr>
        <p:spPr>
          <a:xfrm>
            <a:off x="1270242" y="2318152"/>
            <a:ext cx="287411" cy="252027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i="1" dirty="0"/>
          </a:p>
        </p:txBody>
      </p:sp>
      <p:sp>
        <p:nvSpPr>
          <p:cNvPr id="33" name="Равнобедренный треугольник 32">
            <a:extLst>
              <a:ext uri="{FF2B5EF4-FFF2-40B4-BE49-F238E27FC236}">
                <a16:creationId xmlns:a16="http://schemas.microsoft.com/office/drawing/2014/main" id="{73C83F5D-26A9-4640-94D3-5555142E23D8}"/>
              </a:ext>
            </a:extLst>
          </p:cNvPr>
          <p:cNvSpPr/>
          <p:nvPr/>
        </p:nvSpPr>
        <p:spPr>
          <a:xfrm rot="10800000">
            <a:off x="1350324" y="2786734"/>
            <a:ext cx="432048" cy="343320"/>
          </a:xfrm>
          <a:prstGeom prst="triangl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i="1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7F990145-713B-4941-8624-2D96B0FEC9B5}"/>
              </a:ext>
            </a:extLst>
          </p:cNvPr>
          <p:cNvSpPr/>
          <p:nvPr/>
        </p:nvSpPr>
        <p:spPr>
          <a:xfrm>
            <a:off x="1422642" y="2470552"/>
            <a:ext cx="287411" cy="252027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i="1" dirty="0"/>
          </a:p>
        </p:txBody>
      </p:sp>
      <p:sp>
        <p:nvSpPr>
          <p:cNvPr id="35" name="Равнобедренный треугольник 34">
            <a:extLst>
              <a:ext uri="{FF2B5EF4-FFF2-40B4-BE49-F238E27FC236}">
                <a16:creationId xmlns:a16="http://schemas.microsoft.com/office/drawing/2014/main" id="{E33C3084-69EA-417E-8B2E-CA0202A6EC55}"/>
              </a:ext>
            </a:extLst>
          </p:cNvPr>
          <p:cNvSpPr/>
          <p:nvPr/>
        </p:nvSpPr>
        <p:spPr>
          <a:xfrm rot="10800000">
            <a:off x="1502724" y="2939134"/>
            <a:ext cx="432048" cy="343320"/>
          </a:xfrm>
          <a:prstGeom prst="triangl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i="1" dirty="0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2A95A0FE-9713-4207-A272-1DA16A19020D}"/>
              </a:ext>
            </a:extLst>
          </p:cNvPr>
          <p:cNvSpPr/>
          <p:nvPr/>
        </p:nvSpPr>
        <p:spPr>
          <a:xfrm>
            <a:off x="1575042" y="2622952"/>
            <a:ext cx="287411" cy="252027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i="1" dirty="0"/>
          </a:p>
        </p:txBody>
      </p:sp>
      <p:sp>
        <p:nvSpPr>
          <p:cNvPr id="37" name="Равнобедренный треугольник 36">
            <a:extLst>
              <a:ext uri="{FF2B5EF4-FFF2-40B4-BE49-F238E27FC236}">
                <a16:creationId xmlns:a16="http://schemas.microsoft.com/office/drawing/2014/main" id="{BF18EBCB-C93E-43CD-B438-1BE704D81D81}"/>
              </a:ext>
            </a:extLst>
          </p:cNvPr>
          <p:cNvSpPr/>
          <p:nvPr/>
        </p:nvSpPr>
        <p:spPr>
          <a:xfrm rot="10800000">
            <a:off x="6300780" y="2564810"/>
            <a:ext cx="512172" cy="406989"/>
          </a:xfrm>
          <a:prstGeom prst="triangl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i="1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544355F6-E08D-4CAF-914E-23C0AA66487D}"/>
              </a:ext>
            </a:extLst>
          </p:cNvPr>
          <p:cNvSpPr/>
          <p:nvPr/>
        </p:nvSpPr>
        <p:spPr>
          <a:xfrm>
            <a:off x="6381750" y="2254089"/>
            <a:ext cx="340712" cy="298766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i="1" dirty="0"/>
          </a:p>
        </p:txBody>
      </p:sp>
      <p:sp>
        <p:nvSpPr>
          <p:cNvPr id="39" name="Равнобедренный треугольник 38">
            <a:extLst>
              <a:ext uri="{FF2B5EF4-FFF2-40B4-BE49-F238E27FC236}">
                <a16:creationId xmlns:a16="http://schemas.microsoft.com/office/drawing/2014/main" id="{6F65ADBB-7481-49E9-8B5D-57BBE5E62BA9}"/>
              </a:ext>
            </a:extLst>
          </p:cNvPr>
          <p:cNvSpPr/>
          <p:nvPr/>
        </p:nvSpPr>
        <p:spPr>
          <a:xfrm rot="10800000">
            <a:off x="6479022" y="2737745"/>
            <a:ext cx="432048" cy="343320"/>
          </a:xfrm>
          <a:prstGeom prst="triangl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i="1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2F0A7F5A-A264-4677-889D-5F2324ACABDE}"/>
              </a:ext>
            </a:extLst>
          </p:cNvPr>
          <p:cNvSpPr/>
          <p:nvPr/>
        </p:nvSpPr>
        <p:spPr>
          <a:xfrm>
            <a:off x="6551340" y="2421563"/>
            <a:ext cx="287411" cy="252027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i="1" dirty="0"/>
          </a:p>
        </p:txBody>
      </p:sp>
      <p:sp>
        <p:nvSpPr>
          <p:cNvPr id="41" name="Равнобедренный треугольник 40">
            <a:extLst>
              <a:ext uri="{FF2B5EF4-FFF2-40B4-BE49-F238E27FC236}">
                <a16:creationId xmlns:a16="http://schemas.microsoft.com/office/drawing/2014/main" id="{B8043E0C-D13B-4EB6-BD60-FE3B3CC94A8C}"/>
              </a:ext>
            </a:extLst>
          </p:cNvPr>
          <p:cNvSpPr/>
          <p:nvPr/>
        </p:nvSpPr>
        <p:spPr>
          <a:xfrm rot="10800000">
            <a:off x="6631422" y="2890145"/>
            <a:ext cx="432048" cy="343320"/>
          </a:xfrm>
          <a:prstGeom prst="triangl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i="1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583605B4-5198-45DA-9A8B-BD12A7453E2F}"/>
              </a:ext>
            </a:extLst>
          </p:cNvPr>
          <p:cNvSpPr/>
          <p:nvPr/>
        </p:nvSpPr>
        <p:spPr>
          <a:xfrm>
            <a:off x="6686550" y="2558889"/>
            <a:ext cx="340712" cy="298766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i="1" dirty="0"/>
          </a:p>
        </p:txBody>
      </p:sp>
      <p:sp>
        <p:nvSpPr>
          <p:cNvPr id="43" name="Равнобедренный треугольник 42">
            <a:extLst>
              <a:ext uri="{FF2B5EF4-FFF2-40B4-BE49-F238E27FC236}">
                <a16:creationId xmlns:a16="http://schemas.microsoft.com/office/drawing/2014/main" id="{1D3564ED-61D6-404D-82FF-E743743AABAF}"/>
              </a:ext>
            </a:extLst>
          </p:cNvPr>
          <p:cNvSpPr/>
          <p:nvPr/>
        </p:nvSpPr>
        <p:spPr>
          <a:xfrm rot="10800000">
            <a:off x="4005646" y="2621106"/>
            <a:ext cx="432048" cy="343320"/>
          </a:xfrm>
          <a:prstGeom prst="triangl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i="1" dirty="0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41FC91BD-0AD9-4D08-9B98-016659C2F9FE}"/>
              </a:ext>
            </a:extLst>
          </p:cNvPr>
          <p:cNvSpPr/>
          <p:nvPr/>
        </p:nvSpPr>
        <p:spPr>
          <a:xfrm>
            <a:off x="4077964" y="2304924"/>
            <a:ext cx="287411" cy="252027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i="1" dirty="0"/>
          </a:p>
        </p:txBody>
      </p:sp>
      <p:sp>
        <p:nvSpPr>
          <p:cNvPr id="45" name="Равнобедренный треугольник 44">
            <a:extLst>
              <a:ext uri="{FF2B5EF4-FFF2-40B4-BE49-F238E27FC236}">
                <a16:creationId xmlns:a16="http://schemas.microsoft.com/office/drawing/2014/main" id="{DAA1677E-1034-4863-BE3E-2A86E190DCFE}"/>
              </a:ext>
            </a:extLst>
          </p:cNvPr>
          <p:cNvSpPr/>
          <p:nvPr/>
        </p:nvSpPr>
        <p:spPr>
          <a:xfrm rot="10800000">
            <a:off x="4158046" y="2773506"/>
            <a:ext cx="432048" cy="343320"/>
          </a:xfrm>
          <a:prstGeom prst="triangl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i="1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E9AC09D3-D67F-47C9-B5B0-2D28B61EA48A}"/>
              </a:ext>
            </a:extLst>
          </p:cNvPr>
          <p:cNvSpPr/>
          <p:nvPr/>
        </p:nvSpPr>
        <p:spPr>
          <a:xfrm>
            <a:off x="4230364" y="2457324"/>
            <a:ext cx="287411" cy="252027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i="1" dirty="0"/>
          </a:p>
        </p:txBody>
      </p:sp>
      <p:sp>
        <p:nvSpPr>
          <p:cNvPr id="47" name="Равнобедренный треугольник 46">
            <a:extLst>
              <a:ext uri="{FF2B5EF4-FFF2-40B4-BE49-F238E27FC236}">
                <a16:creationId xmlns:a16="http://schemas.microsoft.com/office/drawing/2014/main" id="{4297374E-D113-45F7-ACDB-84DCCDAF3228}"/>
              </a:ext>
            </a:extLst>
          </p:cNvPr>
          <p:cNvSpPr/>
          <p:nvPr/>
        </p:nvSpPr>
        <p:spPr>
          <a:xfrm rot="10800000">
            <a:off x="4310446" y="2925906"/>
            <a:ext cx="432048" cy="343320"/>
          </a:xfrm>
          <a:prstGeom prst="triangl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i="1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208B0B1D-F835-4B78-9C6F-FBB5653B83BB}"/>
              </a:ext>
            </a:extLst>
          </p:cNvPr>
          <p:cNvSpPr/>
          <p:nvPr/>
        </p:nvSpPr>
        <p:spPr>
          <a:xfrm>
            <a:off x="4382764" y="2609724"/>
            <a:ext cx="287411" cy="252027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i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18BB5E7-7050-4F12-B83E-A0D2BE4C2AB9}"/>
              </a:ext>
            </a:extLst>
          </p:cNvPr>
          <p:cNvSpPr txBox="1"/>
          <p:nvPr/>
        </p:nvSpPr>
        <p:spPr>
          <a:xfrm>
            <a:off x="803236" y="3348140"/>
            <a:ext cx="2021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Таланты - школьники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60181A5-71F5-4DDA-8711-9FF81FAA85C9}"/>
              </a:ext>
            </a:extLst>
          </p:cNvPr>
          <p:cNvSpPr txBox="1"/>
          <p:nvPr/>
        </p:nvSpPr>
        <p:spPr>
          <a:xfrm>
            <a:off x="3729020" y="3450396"/>
            <a:ext cx="1841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Таланты - студенты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8B68D90-7C92-485C-ABB2-BDFA64416154}"/>
              </a:ext>
            </a:extLst>
          </p:cNvPr>
          <p:cNvSpPr txBox="1"/>
          <p:nvPr/>
        </p:nvSpPr>
        <p:spPr>
          <a:xfrm>
            <a:off x="6307311" y="3189271"/>
            <a:ext cx="13510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Таланты – молодые специалисты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832DCCF-2D80-43D3-99CF-F9D4AC991B25}"/>
              </a:ext>
            </a:extLst>
          </p:cNvPr>
          <p:cNvSpPr txBox="1"/>
          <p:nvPr/>
        </p:nvSpPr>
        <p:spPr>
          <a:xfrm>
            <a:off x="7554939" y="3081065"/>
            <a:ext cx="1421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Наставники предприятия</a:t>
            </a:r>
          </a:p>
        </p:txBody>
      </p:sp>
      <p:sp>
        <p:nvSpPr>
          <p:cNvPr id="53" name="Выгнутая вниз стрелка 83">
            <a:extLst>
              <a:ext uri="{FF2B5EF4-FFF2-40B4-BE49-F238E27FC236}">
                <a16:creationId xmlns:a16="http://schemas.microsoft.com/office/drawing/2014/main" id="{E701AD15-C8F5-4210-A96A-E0BFEE3E1315}"/>
              </a:ext>
            </a:extLst>
          </p:cNvPr>
          <p:cNvSpPr/>
          <p:nvPr/>
        </p:nvSpPr>
        <p:spPr>
          <a:xfrm rot="10800000">
            <a:off x="6479022" y="1578731"/>
            <a:ext cx="1997242" cy="611203"/>
          </a:xfrm>
          <a:prstGeom prst="curved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54" name="Выгнутая вниз стрелка 84">
            <a:extLst>
              <a:ext uri="{FF2B5EF4-FFF2-40B4-BE49-F238E27FC236}">
                <a16:creationId xmlns:a16="http://schemas.microsoft.com/office/drawing/2014/main" id="{557236E1-40B6-44D8-A036-2615350C86DC}"/>
              </a:ext>
            </a:extLst>
          </p:cNvPr>
          <p:cNvSpPr/>
          <p:nvPr/>
        </p:nvSpPr>
        <p:spPr>
          <a:xfrm rot="10800000">
            <a:off x="1825746" y="1598222"/>
            <a:ext cx="1997242" cy="611203"/>
          </a:xfrm>
          <a:prstGeom prst="curved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55" name="Выгнутая вниз стрелка 85">
            <a:extLst>
              <a:ext uri="{FF2B5EF4-FFF2-40B4-BE49-F238E27FC236}">
                <a16:creationId xmlns:a16="http://schemas.microsoft.com/office/drawing/2014/main" id="{07FF0F94-1EB1-48DE-8A99-CE6033F5FB63}"/>
              </a:ext>
            </a:extLst>
          </p:cNvPr>
          <p:cNvSpPr/>
          <p:nvPr/>
        </p:nvSpPr>
        <p:spPr>
          <a:xfrm rot="10800000">
            <a:off x="4221669" y="1562329"/>
            <a:ext cx="1997242" cy="611203"/>
          </a:xfrm>
          <a:prstGeom prst="curved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56" name="Двойная стрелка влево/вправо 49">
            <a:extLst>
              <a:ext uri="{FF2B5EF4-FFF2-40B4-BE49-F238E27FC236}">
                <a16:creationId xmlns:a16="http://schemas.microsoft.com/office/drawing/2014/main" id="{974ECA50-0F8C-44A1-8907-D7EE9570DB6F}"/>
              </a:ext>
            </a:extLst>
          </p:cNvPr>
          <p:cNvSpPr/>
          <p:nvPr/>
        </p:nvSpPr>
        <p:spPr>
          <a:xfrm>
            <a:off x="255668" y="3986526"/>
            <a:ext cx="8786826" cy="1455813"/>
          </a:xfrm>
          <a:prstGeom prst="leftRightArrow">
            <a:avLst>
              <a:gd name="adj1" fmla="val 56612"/>
              <a:gd name="adj2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Развёртывание </a:t>
            </a:r>
            <a:r>
              <a:rPr lang="ru-RU" sz="1400" dirty="0" err="1"/>
              <a:t>переемственной</a:t>
            </a:r>
            <a:r>
              <a:rPr lang="ru-RU" sz="1400" dirty="0"/>
              <a:t> системы развития интеллектуально-творческого потенциала детей, молодёжи и стратегическое управление талантами в интересах инновационного развития Республики Татарстан</a:t>
            </a:r>
          </a:p>
        </p:txBody>
      </p:sp>
      <p:sp>
        <p:nvSpPr>
          <p:cNvPr id="57" name="Пятиугольник 50">
            <a:extLst>
              <a:ext uri="{FF2B5EF4-FFF2-40B4-BE49-F238E27FC236}">
                <a16:creationId xmlns:a16="http://schemas.microsoft.com/office/drawing/2014/main" id="{41F8FF04-FC4D-42DF-A220-14CE64CA5D55}"/>
              </a:ext>
            </a:extLst>
          </p:cNvPr>
          <p:cNvSpPr/>
          <p:nvPr/>
        </p:nvSpPr>
        <p:spPr>
          <a:xfrm>
            <a:off x="707795" y="5404924"/>
            <a:ext cx="1631924" cy="833621"/>
          </a:xfrm>
          <a:prstGeom prst="homePlate">
            <a:avLst>
              <a:gd name="adj" fmla="val 35833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Calibri" panose="020F0502020204030204" pitchFamily="34" charset="0"/>
              </a:rPr>
              <a:t>Поиск Таланта</a:t>
            </a:r>
          </a:p>
        </p:txBody>
      </p:sp>
      <p:sp>
        <p:nvSpPr>
          <p:cNvPr id="58" name="Пятиугольник 51">
            <a:extLst>
              <a:ext uri="{FF2B5EF4-FFF2-40B4-BE49-F238E27FC236}">
                <a16:creationId xmlns:a16="http://schemas.microsoft.com/office/drawing/2014/main" id="{B8809978-7B41-4557-81F7-6F4D5FF31B2B}"/>
              </a:ext>
            </a:extLst>
          </p:cNvPr>
          <p:cNvSpPr/>
          <p:nvPr/>
        </p:nvSpPr>
        <p:spPr>
          <a:xfrm>
            <a:off x="4548605" y="5410401"/>
            <a:ext cx="1672669" cy="806824"/>
          </a:xfrm>
          <a:prstGeom prst="homePlate">
            <a:avLst>
              <a:gd name="adj" fmla="val 35833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Calibri" panose="020F0502020204030204" pitchFamily="34" charset="0"/>
              </a:rPr>
              <a:t>Поддержка развития</a:t>
            </a:r>
          </a:p>
        </p:txBody>
      </p:sp>
      <p:sp>
        <p:nvSpPr>
          <p:cNvPr id="59" name="Пятиугольник 60">
            <a:extLst>
              <a:ext uri="{FF2B5EF4-FFF2-40B4-BE49-F238E27FC236}">
                <a16:creationId xmlns:a16="http://schemas.microsoft.com/office/drawing/2014/main" id="{3F0309D4-B31C-4955-A074-8208FC6CD608}"/>
              </a:ext>
            </a:extLst>
          </p:cNvPr>
          <p:cNvSpPr/>
          <p:nvPr/>
        </p:nvSpPr>
        <p:spPr>
          <a:xfrm>
            <a:off x="2594490" y="5413669"/>
            <a:ext cx="1631924" cy="822867"/>
          </a:xfrm>
          <a:prstGeom prst="homePlate">
            <a:avLst>
              <a:gd name="adj" fmla="val 35833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Calibri" panose="020F0502020204030204" pitchFamily="34" charset="0"/>
              </a:rPr>
              <a:t>Оценка</a:t>
            </a:r>
          </a:p>
        </p:txBody>
      </p:sp>
      <p:sp>
        <p:nvSpPr>
          <p:cNvPr id="60" name="Пятиугольник 61">
            <a:extLst>
              <a:ext uri="{FF2B5EF4-FFF2-40B4-BE49-F238E27FC236}">
                <a16:creationId xmlns:a16="http://schemas.microsoft.com/office/drawing/2014/main" id="{66BED20B-7DDC-40CD-B99E-68AF9F005B17}"/>
              </a:ext>
            </a:extLst>
          </p:cNvPr>
          <p:cNvSpPr/>
          <p:nvPr/>
        </p:nvSpPr>
        <p:spPr>
          <a:xfrm>
            <a:off x="6592784" y="5460512"/>
            <a:ext cx="1672668" cy="783976"/>
          </a:xfrm>
          <a:prstGeom prst="homePlate">
            <a:avLst>
              <a:gd name="adj" fmla="val 35833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Calibri" panose="020F0502020204030204" pitchFamily="34" charset="0"/>
              </a:rPr>
              <a:t>Трудоустройство</a:t>
            </a:r>
          </a:p>
        </p:txBody>
      </p:sp>
      <p:sp>
        <p:nvSpPr>
          <p:cNvPr id="61" name="Номер слайда 7">
            <a:extLst>
              <a:ext uri="{FF2B5EF4-FFF2-40B4-BE49-F238E27FC236}">
                <a16:creationId xmlns:a16="http://schemas.microsoft.com/office/drawing/2014/main" id="{2E94BCC1-8ABA-4FD4-B501-0A6F1C317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718" y="6335266"/>
            <a:ext cx="2743200" cy="365125"/>
          </a:xfrm>
        </p:spPr>
        <p:txBody>
          <a:bodyPr/>
          <a:lstStyle/>
          <a:p>
            <a:fld id="{A0401640-4874-4B9F-9698-79C75AA32A8A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34CE916C-8BE1-4FE4-96F1-2903884A1C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7" y="-3810"/>
            <a:ext cx="918287" cy="115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814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1770</TotalTime>
  <Words>1218</Words>
  <Application>Microsoft Office PowerPoint</Application>
  <PresentationFormat>Экран (4:3)</PresentationFormat>
  <Paragraphs>196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Arial </vt:lpstr>
      <vt:lpstr>Arial Black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Профессиональные пробы, стажировки,  конкурсы</vt:lpstr>
      <vt:lpstr>Презентация PowerPoint</vt:lpstr>
      <vt:lpstr>Архитектура программы </vt:lpstr>
      <vt:lpstr>Презентация PowerPoint</vt:lpstr>
      <vt:lpstr>Презентация PowerPoint</vt:lpstr>
      <vt:lpstr>МОЛОДОЙ СОТРУДНИК:  ОЖИДАНИЕ / РЕАЛЬНОСТЬ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Сагетдинов Айдар Фаитович</dc:creator>
  <cp:lastModifiedBy>User_Shtab_3</cp:lastModifiedBy>
  <cp:revision>100</cp:revision>
  <dcterms:created xsi:type="dcterms:W3CDTF">2019-05-13T08:43:42Z</dcterms:created>
  <dcterms:modified xsi:type="dcterms:W3CDTF">2019-10-25T03:39:12Z</dcterms:modified>
</cp:coreProperties>
</file>