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77" r:id="rId4"/>
    <p:sldId id="278" r:id="rId5"/>
    <p:sldId id="258" r:id="rId6"/>
    <p:sldId id="262" r:id="rId7"/>
    <p:sldId id="261" r:id="rId8"/>
    <p:sldId id="260" r:id="rId9"/>
    <p:sldId id="259" r:id="rId10"/>
    <p:sldId id="265" r:id="rId11"/>
    <p:sldId id="282" r:id="rId12"/>
    <p:sldId id="285" r:id="rId13"/>
    <p:sldId id="286" r:id="rId14"/>
    <p:sldId id="290" r:id="rId15"/>
    <p:sldId id="289" r:id="rId16"/>
    <p:sldId id="291" r:id="rId17"/>
    <p:sldId id="292" r:id="rId18"/>
    <p:sldId id="26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331A39A-72C8-4DB2-BA5C-67CCC5526948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F25A70-E794-4E9A-9EEF-6753B6143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8%D0%BD%D1%84%D0%BE%D1%80%D0%BC%D0%B0%D1%86%D0%B8%D0%BE%D0%BD%D0%BD%D0%B0%D1%8F_%D0%B8%D0%BD%D1%84%D1%80%D0%B0%D1%81%D1%82%D1%80%D1%83%D0%BA%D1%82%D1%83%D1%80%D0%B0" TargetMode="External"/><Relationship Id="rId2" Type="http://schemas.openxmlformats.org/officeDocument/2006/relationships/hyperlink" Target="https://ru.wikipedia.org/w/index.php?title=%D0%98%D0%BD%D1%84%D0%BE%D1%80%D0%BC%D0%B0%D1%86%D0%B8%D0%BE%D0%BD%D0%BD%D1%8B%D0%B9_%D1%80%D0%B5%D1%81%D1%83%D1%80%D1%81&amp;action=edit&amp;redlink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Ce0qvfuEaJI" TargetMode="External"/><Relationship Id="rId4" Type="http://schemas.openxmlformats.org/officeDocument/2006/relationships/hyperlink" Target="http://tatarstan.ru/atk/video.htm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400" b="1" dirty="0" smtClean="0"/>
              <a:t>МОДЕЛИ ПРОФИЛАКТИКИ В СФЕРЕ ПРОТИВОДЕЙСТВИЯ ПРОНИКНОВЕНИЯ  РАДИКАЛЬНЫМ ИДЕОЛОГИЯМ В ОБРАЗОВАТЕЛЬНУЮ СРЕДУ: ВАРИАНТЫ РЕШЕНИЙ</a:t>
            </a:r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r"/>
            <a:r>
              <a:rPr lang="ru-RU" sz="2400" dirty="0" err="1" smtClean="0"/>
              <a:t>Г.А.Шайхутдинова</a:t>
            </a:r>
            <a:r>
              <a:rPr lang="ru-RU" sz="2400" dirty="0" smtClean="0"/>
              <a:t>, </a:t>
            </a:r>
          </a:p>
          <a:p>
            <a:pPr algn="r"/>
            <a:r>
              <a:rPr lang="ru-RU" sz="2400" dirty="0" smtClean="0"/>
              <a:t>к.п.н., доцент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Синтетическая </a:t>
            </a:r>
            <a:r>
              <a:rPr lang="ru-RU" sz="2800" b="1" dirty="0" smtClean="0"/>
              <a:t>модель включает: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00174"/>
            <a:ext cx="8503920" cy="4857784"/>
          </a:xfrm>
        </p:spPr>
        <p:txBody>
          <a:bodyPr>
            <a:noAutofit/>
          </a:bodyPr>
          <a:lstStyle/>
          <a:p>
            <a:pPr algn="just"/>
            <a:r>
              <a:rPr lang="ru-RU" sz="1300" dirty="0" smtClean="0"/>
              <a:t>Разработку </a:t>
            </a:r>
            <a:r>
              <a:rPr lang="ru-RU" sz="1300" dirty="0" smtClean="0"/>
              <a:t>комплекса мероприятий с целью актуализации в общественном сознании молодежи новой ценностной модели личности, основанной на культуре мира, патриотизме, гражданской ответственности. </a:t>
            </a:r>
          </a:p>
          <a:p>
            <a:pPr algn="just"/>
            <a:r>
              <a:rPr lang="ru-RU" sz="1300" dirty="0" smtClean="0"/>
              <a:t>Создание механизмов для организованного включения молодых людей в экстремальные виды спорта путем образования региональных ассоциаций экстремальных видов спорта, проведение открытых чемпионатов для «</a:t>
            </a:r>
            <a:r>
              <a:rPr lang="ru-RU" sz="1300" dirty="0" err="1" smtClean="0"/>
              <a:t>экстремалов</a:t>
            </a:r>
            <a:r>
              <a:rPr lang="ru-RU" sz="1300" dirty="0" smtClean="0"/>
              <a:t>», организации специализированных спортивных смен в летних оздоровительных лагерях и др. </a:t>
            </a:r>
          </a:p>
          <a:p>
            <a:pPr algn="just"/>
            <a:r>
              <a:rPr lang="ru-RU" sz="1300" dirty="0" smtClean="0"/>
              <a:t>Привлечение ресурсов СМИ (радио, газеты, журналы, социальные сети и т.д.) пропагандирующих гражданственность, патриотизм, здоровый образ жизни, успешность и т.д. в среде молодежи. </a:t>
            </a:r>
          </a:p>
          <a:p>
            <a:pPr algn="just"/>
            <a:r>
              <a:rPr lang="ru-RU" sz="1300" dirty="0" smtClean="0"/>
              <a:t>Активизацию </a:t>
            </a:r>
            <a:r>
              <a:rPr lang="ru-RU" sz="1300" dirty="0" smtClean="0"/>
              <a:t>молодежных общественных движений, в основе деятельности которых лежит идея позитивного решения разнообразных молодежных проблем.</a:t>
            </a:r>
          </a:p>
          <a:p>
            <a:pPr algn="just"/>
            <a:r>
              <a:rPr lang="ru-RU" sz="1300" dirty="0" smtClean="0"/>
              <a:t>Формирование системы воспитательной работы с молодежью через создание организованных площадок для развивающего досуга молодежи.</a:t>
            </a:r>
          </a:p>
          <a:p>
            <a:pPr algn="just"/>
            <a:r>
              <a:rPr lang="ru-RU" sz="1300" dirty="0" smtClean="0"/>
              <a:t>Развитие клубных форм работы, основанных на идеях неформальных отношений, демократизма, самоуправления и самоорганизации. </a:t>
            </a:r>
          </a:p>
          <a:p>
            <a:pPr algn="just"/>
            <a:r>
              <a:rPr lang="ru-RU" sz="1300" dirty="0" smtClean="0"/>
              <a:t>Формирование системы мониторинговых исследований с целью: определения наиболее проблемных направлений в практике пропагандистской и идеологической работы; сбора информации о новых неформальных молодежных объединениях и новых религиозных движениях и т.д.</a:t>
            </a:r>
          </a:p>
          <a:p>
            <a:pPr algn="just"/>
            <a:r>
              <a:rPr lang="ru-RU" sz="1300" dirty="0" smtClean="0"/>
              <a:t>Кадровое и организационное обеспечение функционирования системы профилактики молодежного экстремизма. Направление ориентировано на подготовку, профессиональную переподготовку, повышение квалификации специалистов, работающих с подростками и молодежью, в соответствии с особенностями современного этапа развития радикальных и экстремистских проявлений в молодежной среде. </a:t>
            </a:r>
            <a:endParaRPr lang="ru-RU" sz="13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Дорожная карта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Дорожная карта- это эффективный план всех видов работ и участников, задействованных в процессе. Дорожная карта имеет свои отличительные признаки:</a:t>
            </a:r>
          </a:p>
          <a:p>
            <a:pPr algn="just"/>
            <a:r>
              <a:rPr lang="ru-RU" dirty="0" smtClean="0"/>
              <a:t>- заданные временные ограничения, которые необходимы для того, чтобы удостовериться, что задействованы все ресурсы и мощности и что они приносят определенный эффект;</a:t>
            </a:r>
          </a:p>
          <a:p>
            <a:pPr algn="just"/>
            <a:r>
              <a:rPr lang="ru-RU" dirty="0" smtClean="0"/>
              <a:t>- дорожная карта дает возможность для разработки технологии решений проблемы. Необходимо отходить от </a:t>
            </a:r>
            <a:r>
              <a:rPr lang="ru-RU" dirty="0" err="1" smtClean="0"/>
              <a:t>мероприятийного</a:t>
            </a:r>
            <a:r>
              <a:rPr lang="ru-RU" dirty="0" smtClean="0"/>
              <a:t> подхода, бессистемности, а использовать комплекс возможных решений в рамках стратегического видения решения проблемы;</a:t>
            </a:r>
          </a:p>
          <a:p>
            <a:pPr algn="just"/>
            <a:r>
              <a:rPr lang="ru-RU" dirty="0" smtClean="0"/>
              <a:t>- каждый этап реализации дорожной карты дает увидеть преимущество той или иной методики, ресурса, а также увидеть возможные пробелы;</a:t>
            </a:r>
          </a:p>
          <a:p>
            <a:pPr algn="just"/>
            <a:r>
              <a:rPr lang="ru-RU" dirty="0" smtClean="0"/>
              <a:t>- реализация каждого этапа предполагает постановку определенных целей, поэтому они являются достижимыми в большей или меньшей степени, но это надо анализировать в процессе;</a:t>
            </a:r>
          </a:p>
          <a:p>
            <a:pPr algn="just"/>
            <a:r>
              <a:rPr lang="ru-RU" dirty="0" smtClean="0"/>
              <a:t>- дорожная карта - дает возможность увидеть промежуточные результаты, в соответствии с которыми можно корректировать проекты, в рамках решения проблемы.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дорожных карт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base"/>
            <a:r>
              <a:rPr lang="ru-RU" dirty="0" smtClean="0"/>
              <a:t>В системе образования можно выделить три основных вида дорожных карт:</a:t>
            </a:r>
            <a:endParaRPr lang="ru-RU" b="1" dirty="0" smtClean="0"/>
          </a:p>
          <a:p>
            <a:pPr algn="just" fontAlgn="base"/>
            <a:r>
              <a:rPr lang="ru-RU" dirty="0" smtClean="0"/>
              <a:t>Первый вид дорожных карт связан с формированием плана мероприятий, который направлен на улучшение какого-то процесса в образовании; в них прописана цель, направления деятельности и ожидаемые результаты.</a:t>
            </a:r>
            <a:endParaRPr lang="ru-RU" b="1" dirty="0" smtClean="0"/>
          </a:p>
          <a:p>
            <a:pPr algn="just" fontAlgn="base"/>
            <a:r>
              <a:rPr lang="ru-RU" dirty="0" smtClean="0"/>
              <a:t>Второй вид дорожных карт - это карты по повышению конкурентоспособности выпускника образовательного учреждения на рынке труда, повышения уровня его экономической и общей культуры. В них описаны тренды и события, раскрывающие реализацию характерных тенденций развития образовательной организации. При этом большинство дорожных карт такого вида охватывают период от двух до пяти лет – период обучения в организации профессионального образования, и предполагают определение технологий реализации конкретных событий. </a:t>
            </a:r>
            <a:endParaRPr lang="ru-RU" b="1" dirty="0" smtClean="0"/>
          </a:p>
          <a:p>
            <a:pPr algn="just" fontAlgn="base"/>
            <a:r>
              <a:rPr lang="ru-RU" dirty="0" smtClean="0"/>
              <a:t>Третий вид дорожных карт - это учебные дорожные карты, связанные с индивидуальной траекторией развития обучаемого в предметной подготовке.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8447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Алгоритм разработки дорожной карты мероприятий в сфере профилактики проявления радикальных идеологий у учащейся молодежи </a:t>
            </a:r>
            <a:endParaRPr lang="ru-RU" sz="1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algn="just" fontAlgn="base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Этап 1. Создание рабочей группы с целью формирования стратегического видения проблемы, а также средне- и долгосрочная цель и  конкретные  задачи.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Этап 2. Разработка стратегической программы в сфере профилактики проявления радикальных идеологий у учащейся молодежи. Этап необходим для определения приоритетов в профилактической работе, а также для выделения основных участников работы и их взаимодействие между собой.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Этап 3. Внедрение. на данном этапе основная задача- апробировать все программы, разработанные в образовательной организации и выявить наиболее результативные по итогам оценки их эффективности.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3438" y="1371600"/>
            <a:ext cx="4357718" cy="4681728"/>
          </a:xfrm>
        </p:spPr>
        <p:txBody>
          <a:bodyPr>
            <a:noAutofit/>
          </a:bodyPr>
          <a:lstStyle/>
          <a:p>
            <a:pPr algn="just"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Организационно-структурный уровень. На этом уровне происходит отбор форм и методов работы с молодежью, работа с педагогическими кадрами, с психологической службой образовательной организации (если она есть). Организационно-структурный уровень является основным, так как именно на нем решается вопрос о том как будет вестись работа в данном направлении в образовательной организации.</a:t>
            </a:r>
          </a:p>
          <a:p>
            <a:pPr algn="just"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Содержательный уровень. На данном уровне ведется отбор содержания, на основе которого будет строится профилактическая работа и все программы, проектируемые  в этом направлении.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Методический уровень. На этом уровне проектируется методика работы с молодежью, которая включает отбор содержания и методы работы с молодежью.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Фрагмент </a:t>
            </a:r>
            <a:r>
              <a:rPr lang="ru-RU" b="1" dirty="0" smtClean="0"/>
              <a:t>дорожной карты</a:t>
            </a:r>
            <a:endParaRPr lang="ru-RU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9744" y="1527175"/>
            <a:ext cx="812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Фрагмент дорожной карты</a:t>
            </a:r>
            <a:endParaRPr lang="ru-RU" dirty="0"/>
          </a:p>
        </p:txBody>
      </p:sp>
      <p:pic>
        <p:nvPicPr>
          <p:cNvPr id="3174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9744" y="1527175"/>
            <a:ext cx="812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/>
          </a:bodyPr>
          <a:lstStyle/>
          <a:p>
            <a:pPr fontAlgn="base"/>
            <a:r>
              <a:rPr lang="ru-RU" dirty="0" smtClean="0"/>
              <a:t>Информационное </a:t>
            </a:r>
            <a:r>
              <a:rPr lang="ru-RU" dirty="0" smtClean="0"/>
              <a:t>пространство включает в себя три важнейших компонента:</a:t>
            </a:r>
            <a:endParaRPr lang="ru-RU" b="1" dirty="0" smtClean="0"/>
          </a:p>
          <a:p>
            <a:pPr lvl="0"/>
            <a:r>
              <a:rPr lang="ru-RU" dirty="0" smtClean="0">
                <a:hlinkClick r:id="rId2" tooltip="Информационный ресурс (страница отсутствует)"/>
              </a:rPr>
              <a:t>информационные ресурсы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средства информационного взаимодействия;</a:t>
            </a:r>
          </a:p>
          <a:p>
            <a:pPr lvl="0"/>
            <a:r>
              <a:rPr lang="ru-RU" dirty="0" smtClean="0">
                <a:hlinkClick r:id="rId3" tooltip="Информационная инфраструктура"/>
              </a:rPr>
              <a:t>информационная инфраструктура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Примеры:</a:t>
            </a:r>
            <a:endParaRPr lang="ru-RU" dirty="0" smtClean="0"/>
          </a:p>
          <a:p>
            <a:r>
              <a:rPr lang="ru-RU" u="sng" dirty="0" smtClean="0">
                <a:hlinkClick r:id="rId4"/>
              </a:rPr>
              <a:t>http</a:t>
            </a:r>
            <a:r>
              <a:rPr lang="ru-RU" u="sng" dirty="0" smtClean="0">
                <a:hlinkClick r:id="rId4"/>
              </a:rPr>
              <a:t>://</a:t>
            </a:r>
            <a:r>
              <a:rPr lang="ru-RU" u="sng" dirty="0" smtClean="0">
                <a:hlinkClick r:id="rId4"/>
              </a:rPr>
              <a:t>tatarstan.ru/atk/video.htm</a:t>
            </a:r>
            <a:endParaRPr lang="ru-RU" u="sng" dirty="0" smtClean="0"/>
          </a:p>
          <a:p>
            <a:r>
              <a:rPr lang="ru-RU" b="1" i="1" u="sng" smtClean="0">
                <a:hlinkClick r:id="rId5"/>
              </a:rPr>
              <a:t>Видео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1. Не желательно размещать персональную информацию в Интернете.</a:t>
            </a:r>
          </a:p>
          <a:p>
            <a:pPr algn="just"/>
            <a:r>
              <a:rPr lang="ru-RU" dirty="0" smtClean="0"/>
              <a:t>2. Персональная информация — это номер вашего мобильного телефона, адрес электронной почты, домашний адрес и фотографии вас, вашей семьи или друзей.</a:t>
            </a:r>
          </a:p>
          <a:p>
            <a:pPr algn="just"/>
            <a:r>
              <a:rPr lang="ru-RU" dirty="0" smtClean="0"/>
              <a:t>3. Если вы публикуете фото или видео в интернете — каждый может посмотреть их.</a:t>
            </a:r>
          </a:p>
          <a:p>
            <a:pPr algn="just"/>
            <a:r>
              <a:rPr lang="ru-RU" dirty="0" smtClean="0"/>
              <a:t>4. Не отвечайте на Спам (нежелательную электронную почту).</a:t>
            </a:r>
          </a:p>
          <a:p>
            <a:pPr algn="just"/>
            <a:r>
              <a:rPr lang="ru-RU" dirty="0" smtClean="0"/>
              <a:t>5. Не открывайте файлы, которые прислали неизвестные Вам людей. Вы не можете знать, что на самом деле содержат эти файлы – в них могут быть вирусы или фото/видео с «агрессивным» содержанием.</a:t>
            </a:r>
          </a:p>
          <a:p>
            <a:pPr algn="just"/>
            <a:r>
              <a:rPr lang="ru-RU" dirty="0" smtClean="0"/>
              <a:t>6. Не добавляйте незнакомых людей в свой контакт лист в IM (ICQ, MSN </a:t>
            </a:r>
            <a:r>
              <a:rPr lang="ru-RU" dirty="0" err="1" smtClean="0"/>
              <a:t>messenger</a:t>
            </a:r>
            <a:r>
              <a:rPr lang="ru-RU" dirty="0" smtClean="0"/>
              <a:t> и т.д.)</a:t>
            </a:r>
          </a:p>
          <a:p>
            <a:pPr algn="just"/>
            <a:r>
              <a:rPr lang="ru-RU" dirty="0" smtClean="0"/>
              <a:t>7. Помните, что виртуальные знакомые могут быть не теми, за кого себя выдают.</a:t>
            </a:r>
          </a:p>
          <a:p>
            <a:pPr algn="just"/>
            <a:r>
              <a:rPr lang="ru-RU" dirty="0" smtClean="0"/>
              <a:t>8. Если рядом с вами нет родственников, не встречайтесь в реальной жизни с людьми, с которыми вы познакомились в Интернете. Если ваш виртуальный друг действительно тот, за кого он себя выдает, он нормально отнесется к вашей заботе о собственной безопасности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Вопросы для самоконтроля: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ru-RU" dirty="0" smtClean="0"/>
              <a:t>В </a:t>
            </a:r>
            <a:r>
              <a:rPr lang="ru-RU" dirty="0" smtClean="0"/>
              <a:t>чем особенности профилактики молодежного экстремизма ?</a:t>
            </a:r>
          </a:p>
          <a:p>
            <a:pPr lvl="0" algn="just"/>
            <a:r>
              <a:rPr lang="ru-RU" dirty="0" smtClean="0"/>
              <a:t>На что должны быть ориентированы основные действия по снижению экстремистских проявлений в молодежной среде?</a:t>
            </a:r>
          </a:p>
          <a:p>
            <a:pPr lvl="0" algn="just"/>
            <a:r>
              <a:rPr lang="ru-RU" dirty="0" smtClean="0"/>
              <a:t>Сколько направлений профилактики экстремистских проявлений у обучающихся должно проводиться в образовательных организациях?</a:t>
            </a:r>
          </a:p>
          <a:p>
            <a:pPr lvl="0" algn="just"/>
            <a:r>
              <a:rPr lang="ru-RU" dirty="0" smtClean="0"/>
              <a:t>Какие модели профилактики проникновения радикальных идеологий наиболее эффективны?</a:t>
            </a:r>
          </a:p>
          <a:p>
            <a:pPr lvl="0" algn="just"/>
            <a:r>
              <a:rPr lang="ru-RU" dirty="0" smtClean="0"/>
              <a:t>Составьте дорожную карту профилактики экстремизма для работы по профилактической деятельности в своей образовательной организации</a:t>
            </a:r>
          </a:p>
          <a:p>
            <a:pPr lvl="0" algn="just"/>
            <a:r>
              <a:rPr lang="ru-RU" dirty="0" smtClean="0"/>
              <a:t>Почему можно и нужно использовать информационные источники для профилактики проявления радикальных идеологий в </a:t>
            </a:r>
            <a:r>
              <a:rPr lang="ru-RU" dirty="0" smtClean="0"/>
              <a:t>молодежной </a:t>
            </a:r>
            <a:r>
              <a:rPr lang="ru-RU" dirty="0" smtClean="0"/>
              <a:t>среде.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Актуальность проблемы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Проблема противодействия </a:t>
            </a:r>
            <a:r>
              <a:rPr lang="ru-RU" dirty="0" smtClean="0"/>
              <a:t>радикальным идеологиям в </a:t>
            </a:r>
            <a:r>
              <a:rPr lang="ru-RU" dirty="0" smtClean="0"/>
              <a:t>молодежной среде на современном этапе сохраняет свою безусловную актуальность не только вследствие тех политических процессов, которые происходят на мировой арене (в частности, борьба с терроризмом), но и в связи с печально известными случаями вовлечения в экстремистские и террористические организации российских граждан, в том числе </a:t>
            </a:r>
            <a:r>
              <a:rPr lang="ru-RU" dirty="0" smtClean="0"/>
              <a:t>студенческой молодежи. </a:t>
            </a:r>
            <a:endParaRPr lang="ru-RU" dirty="0" smtClean="0"/>
          </a:p>
          <a:p>
            <a:pPr algn="just"/>
            <a:r>
              <a:rPr lang="ru-RU" dirty="0" smtClean="0"/>
              <a:t>Очевидно, что на уровне государственных, региональных и муниципальных органов власти проводится комплексная работа в этой сфере, однако как показывает практика этого недостаточно.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Молодежный экстремизм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Структура молодежного экстремизма в России состоит из трех уровней:</a:t>
            </a:r>
          </a:p>
          <a:p>
            <a:pPr algn="just"/>
            <a:r>
              <a:rPr lang="ru-RU" dirty="0" smtClean="0"/>
              <a:t>первый уровень – организационный, предполагает формальное и неформальное членство в организациях и движениях экстремистского толка;</a:t>
            </a:r>
          </a:p>
          <a:p>
            <a:pPr algn="just"/>
            <a:r>
              <a:rPr lang="ru-RU" dirty="0" smtClean="0"/>
              <a:t>второй уровень – ментальный, представлен экстремистской политической культурой, а также деструктивными действиями средств массовой коммуникации;</a:t>
            </a:r>
          </a:p>
          <a:p>
            <a:pPr algn="just"/>
            <a:r>
              <a:rPr lang="ru-RU" dirty="0" smtClean="0"/>
              <a:t>третий уровень – поведенческий, на котором проявляются конкретные действия и поступки экстремистского толка.</a:t>
            </a:r>
          </a:p>
          <a:p>
            <a:pPr algn="just"/>
            <a:r>
              <a:rPr lang="ru-RU" dirty="0" smtClean="0"/>
              <a:t>Целью создания условий для успешной социализации и эффективной самореализации молодежи является развитие потенциала молодежи в интересах социально-экономического развития региона.</a:t>
            </a:r>
          </a:p>
          <a:p>
            <a:pPr algn="just"/>
            <a:r>
              <a:rPr lang="ru-RU" dirty="0" smtClean="0"/>
              <a:t>Задачи:</a:t>
            </a:r>
          </a:p>
          <a:p>
            <a:pPr algn="just"/>
            <a:r>
              <a:rPr lang="ru-RU" dirty="0" smtClean="0"/>
              <a:t>1) вовлечение молодежи в деятельность молодежных общественных объединений, органов молодежного самоуправления, стимулирование участия неорганизованной молодежи в молодежных проектах и программах.</a:t>
            </a:r>
          </a:p>
          <a:p>
            <a:pPr algn="just"/>
            <a:r>
              <a:rPr lang="ru-RU" dirty="0" smtClean="0"/>
              <a:t>2) содействие самореализации молодежи в сфере досуга и творчества, поддержка молодежных инициатив.</a:t>
            </a:r>
          </a:p>
          <a:p>
            <a:pPr algn="just"/>
            <a:r>
              <a:rPr lang="ru-RU" dirty="0" smtClean="0"/>
              <a:t>3) развитие инфраструктуры в сфере молодежной политики.</a:t>
            </a:r>
          </a:p>
          <a:p>
            <a:pPr algn="just"/>
            <a:r>
              <a:rPr lang="ru-RU" dirty="0" smtClean="0"/>
              <a:t>Сегодня молодежные субкультуры могут рассматриваться как структуры, формирующие и реализующие экстремистскую активность. В связи с этим профилактика экстремистской деятельности в молодежной среде должна идти в направлении разрушения потенциала таких молодежных субкультур. Учитывая изложенное, можно выделить две базовые стратегии профилактики экстремистской деятельности.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285860"/>
            <a:ext cx="8503920" cy="5072098"/>
          </a:xfrm>
        </p:spPr>
        <p:txBody>
          <a:bodyPr>
            <a:normAutofit/>
          </a:bodyPr>
          <a:lstStyle/>
          <a:p>
            <a:pPr algn="just"/>
            <a:r>
              <a:rPr lang="ru-RU" sz="1200" b="1" dirty="0" smtClean="0"/>
              <a:t>Первая стратегия</a:t>
            </a:r>
            <a:r>
              <a:rPr lang="ru-RU" sz="1200" dirty="0" smtClean="0"/>
              <a:t>, это профилактика, ориентированная на разрушение и/или переориентацию молодежных субкультур. В этих целях необходимо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создавать поля для реализации агрессивных, экстремальных проявлений молодых людей, удерживая их в рамках действующего законодательства и социальных норм. Наиболее успешно эта стратегия будет реализована через развитие экстремальных видов спорта, содержащих элементы риска - альпинизм, спидвей, сноуборд,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паркур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 т.д. При этом происходит разрушение «управленческого ядра» носителей субкультуры, а также перевод молодежного сообщества в новое русло позитивной направленности. </a:t>
            </a:r>
          </a:p>
          <a:p>
            <a:pPr algn="just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Вторая стратеги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я, это профилактика, направленная на создание и внедрение в молодежное поле новых субкультур, являющихся социально позитивными составляющими противовес субкультурам экстремистской направленности. Здесь органы власти создают и финансируют молодежное объединение, которое имеет привлекательный для молодежи образ, стиль отношений, тип деятельности и вовлекает в сферу своего влияния максимально большое количество молодежи. Оптимальным выглядит создание нескольких таких движений, реализующих интересы предпочтения разных категорий молодежи.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Основные действия по снижению экстремистских проявлений в молодежной среде должны быть ориентированы на: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оптимизацию молодёжной социальной среды (в целом), ее улучшение, создание в ней пространств, для конструктивного взаимодействия, стимулирования у молодежи положительных эмоций от участия в реализации социальных проектов, от анализа достигнутых результатов, а также от реального опыта решения проблем молодого поколения;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формирование механизмов анализа молодежного экстремистского поля, разработку методов его разрушения, организацию на его месте конструктивных социальных зон;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создание механизмов эффективного влияния на процесс социализации личности молодого человека, включения его в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социокультурное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пространство ближайшего сообщества и социума в целом. Итогом такой работы должно стать формирование толерантной, ответственной, успешной личности, ориентированной на ценности гражданственности и патриотизма;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разработку системы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психокоррекционной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работы, нацеленной на профилактику ненормативной агрессии, развитие умений социального взаимодействия, рефлексии,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формирование навыков толерантного поведения, выхода из деструктивных культов, организаций, субкультур.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системы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Для того чтобы образование эффективно решало проблему необходимо стратегически определить: </a:t>
            </a:r>
          </a:p>
          <a:p>
            <a:pPr lvl="0" algn="just"/>
            <a:r>
              <a:rPr lang="ru-RU" dirty="0" smtClean="0"/>
              <a:t>Цели и задачи системы образования в противодействии внедрения </a:t>
            </a:r>
            <a:r>
              <a:rPr lang="ru-RU" dirty="0" smtClean="0"/>
              <a:t>радикальных идей в </a:t>
            </a:r>
            <a:r>
              <a:rPr lang="ru-RU" dirty="0" smtClean="0"/>
              <a:t>молодежную среду.</a:t>
            </a:r>
          </a:p>
          <a:p>
            <a:pPr lvl="0" algn="just"/>
            <a:r>
              <a:rPr lang="ru-RU" dirty="0" smtClean="0"/>
              <a:t>Определить предмет  и содержание образования в рамках данной тематики.</a:t>
            </a:r>
          </a:p>
          <a:p>
            <a:pPr lvl="0" algn="just"/>
            <a:r>
              <a:rPr lang="ru-RU" dirty="0" smtClean="0"/>
              <a:t>Технологически обеспечить данный процесс.</a:t>
            </a:r>
          </a:p>
          <a:p>
            <a:pPr lvl="0" algn="just"/>
            <a:r>
              <a:rPr lang="ru-RU" dirty="0" smtClean="0"/>
              <a:t>Определить ожидаемые результаты. </a:t>
            </a:r>
          </a:p>
          <a:p>
            <a:pPr algn="just"/>
            <a:r>
              <a:rPr lang="ru-RU" dirty="0" smtClean="0"/>
              <a:t>Кроме того, целесообразно научно-образовательному сообществу строго определить научное понимание идеологии экстремизма, выработать единые понятия, раскрыть адекватные образовательным институтам гражданского общества психолого-педагогические механизмы, формы, средства, методы, способы, технологии противодействия идеологии и психологии экстремизма и терроризма. </a:t>
            </a:r>
          </a:p>
          <a:p>
            <a:endParaRPr lang="tt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Деятельность образовательных организаций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Проектирование деятельности образовательных организаций в профилактике вовлечения молодежи в экстремистские организации </a:t>
            </a:r>
            <a:r>
              <a:rPr lang="ru-RU" dirty="0" smtClean="0"/>
              <a:t>возможно </a:t>
            </a:r>
            <a:r>
              <a:rPr lang="ru-RU" dirty="0" smtClean="0"/>
              <a:t>начинать с разработки комплексной программы, которая будет включать в себя все необходимые составляющие данного документа: от целей и задач, до обеспечение ее реализации путем подготовки кадров соответствующей квалификации и достаточных материально-технических ресурсов. </a:t>
            </a:r>
          </a:p>
          <a:p>
            <a:pPr algn="just"/>
            <a:r>
              <a:rPr lang="ru-RU" dirty="0" smtClean="0"/>
              <a:t>Комплексная программа может базироваться на 2-х основных теоретических моделях.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модель: традиционная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/>
              <a:t>В основе традиционной модели лежит идея контролируемого пространства социализации учащейся молодежи, т.е. программа строится с учетом интеграционных ресурсов региона (семьи, школы, СМИ, общественных организаций, государственных органов и т.д.) в целях воспитательного воздействия на молодежь.</a:t>
            </a:r>
          </a:p>
          <a:p>
            <a:pPr algn="just"/>
            <a:r>
              <a:rPr lang="ru-RU" sz="2000" dirty="0" smtClean="0"/>
              <a:t>В основе данной модели лежит </a:t>
            </a:r>
            <a:r>
              <a:rPr lang="ru-RU" sz="2000" b="1" dirty="0" err="1" smtClean="0"/>
              <a:t>средовый</a:t>
            </a:r>
            <a:r>
              <a:rPr lang="ru-RU" sz="2000" dirty="0" smtClean="0"/>
              <a:t> подход, создающий условия для снижения проявления в ней экстремисткой активности. Основной ресурс данной модели – система образования. Она наполняет пространство общественными объединениями, клубами и прочими организациями, которые максимально учитывают интересы молодежи согласно возрастным предпочтениям. 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Традиционная 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400" dirty="0" smtClean="0"/>
              <a:t>Комплексная программа, спроектированная на основе данной модели должна</a:t>
            </a:r>
          </a:p>
          <a:p>
            <a:pPr>
              <a:buNone/>
            </a:pPr>
            <a:r>
              <a:rPr lang="ru-RU" sz="2400" dirty="0" smtClean="0"/>
              <a:t>включать в себя следующие важные направления:</a:t>
            </a:r>
          </a:p>
          <a:p>
            <a:pPr lvl="0" algn="just"/>
            <a:r>
              <a:rPr lang="ru-RU" sz="2400" dirty="0" smtClean="0"/>
              <a:t>Разработка комплекса мероприятий по формированию патриотизма, правовой культуры, гражданской идентичности среди детей и молодежи. </a:t>
            </a:r>
          </a:p>
          <a:p>
            <a:pPr lvl="0" algn="just"/>
            <a:r>
              <a:rPr lang="ru-RU" sz="2400" dirty="0" smtClean="0"/>
              <a:t>Организация досуга в рамках пространства образовательной организации для всех возрастных категорий детей и молодежи. Проведение пропаганды  здорового образа жизни, занятия физкультурой и спортом.  </a:t>
            </a:r>
          </a:p>
          <a:p>
            <a:pPr lvl="0" algn="just"/>
            <a:r>
              <a:rPr lang="ru-RU" sz="2400" dirty="0" smtClean="0"/>
              <a:t>Проведение комплексных мероприятий по повышению уровня социальной и материальной защищенности детей и молодежи, разработка программ и инициатив для детей и молодежи, попавшим в трудную жизненную ситуацию.</a:t>
            </a:r>
          </a:p>
          <a:p>
            <a:pPr lvl="0" algn="just"/>
            <a:r>
              <a:rPr lang="ru-RU" sz="2400" dirty="0" smtClean="0"/>
              <a:t>Организация учебных тренингов в образовательных организациях для педагогического состава по оценке, анализу и прогнозированию социально-политической ситуации в молодежной среде, по формированию толерантного сознания.</a:t>
            </a:r>
          </a:p>
          <a:p>
            <a:pPr lvl="0" algn="just"/>
            <a:r>
              <a:rPr lang="ru-RU" sz="2400" dirty="0" smtClean="0"/>
              <a:t>Регулярное проведение дней национальных культур, творческих фестивалей, конкурсов, лагерей и т.д.</a:t>
            </a:r>
          </a:p>
          <a:p>
            <a:pPr algn="just"/>
            <a:r>
              <a:rPr lang="ru-RU" sz="2400" dirty="0" smtClean="0"/>
              <a:t>Разработка и введение в учебные планы специальных курсов по противодействию проникновения идеологии экстремизма в молодежную среду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2 модель – синтетическая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Создание в образовательной среде альтернативных площадок для реализации потенциала молодежи через социально одобряемые проекты. </a:t>
            </a:r>
          </a:p>
          <a:p>
            <a:pPr algn="just"/>
            <a:r>
              <a:rPr lang="ru-RU" dirty="0" smtClean="0"/>
              <a:t>В основе данной модели лежит </a:t>
            </a:r>
            <a:r>
              <a:rPr lang="ru-RU" b="1" dirty="0" smtClean="0"/>
              <a:t>интегративный</a:t>
            </a:r>
            <a:r>
              <a:rPr lang="ru-RU" dirty="0" smtClean="0"/>
              <a:t> подход, выполняющий </a:t>
            </a:r>
            <a:r>
              <a:rPr lang="ru-RU" dirty="0" err="1" smtClean="0"/>
              <a:t>системообразующую</a:t>
            </a:r>
            <a:r>
              <a:rPr lang="ru-RU" dirty="0" smtClean="0"/>
              <a:t> функцию между всеми процессами, на основе которых осуществляется профилактическая деятельность образовательных организаций.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894</TotalTime>
  <Words>2049</Words>
  <Application>Microsoft Office PowerPoint</Application>
  <PresentationFormat>Экран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Официальная</vt:lpstr>
      <vt:lpstr>Слайд 1</vt:lpstr>
      <vt:lpstr>Актуальность проблемы</vt:lpstr>
      <vt:lpstr>Молодежный экстремизм</vt:lpstr>
      <vt:lpstr>Стратегии</vt:lpstr>
      <vt:lpstr>Роль системы образования</vt:lpstr>
      <vt:lpstr>Деятельность образовательных организаций</vt:lpstr>
      <vt:lpstr>1 модель: традиционная</vt:lpstr>
      <vt:lpstr>Традиционная модель</vt:lpstr>
      <vt:lpstr>2 модель – синтетическая</vt:lpstr>
      <vt:lpstr>Синтетическая модель включает:</vt:lpstr>
      <vt:lpstr>Дорожная карта</vt:lpstr>
      <vt:lpstr>Виды дорожных карт</vt:lpstr>
      <vt:lpstr>Алгоритм разработки дорожной карты мероприятий в сфере профилактики проявления радикальных идеологий у учащейся молодежи </vt:lpstr>
      <vt:lpstr>Фрагмент дорожной карты</vt:lpstr>
      <vt:lpstr>Фрагмент дорожной карты</vt:lpstr>
      <vt:lpstr>Информационные ресурсы</vt:lpstr>
      <vt:lpstr>Памятка</vt:lpstr>
      <vt:lpstr>Вопросы для самоконтроля:</vt:lpstr>
    </vt:vector>
  </TitlesOfParts>
  <Company>асо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</dc:creator>
  <cp:lastModifiedBy>us</cp:lastModifiedBy>
  <cp:revision>79</cp:revision>
  <dcterms:created xsi:type="dcterms:W3CDTF">2012-06-07T07:22:13Z</dcterms:created>
  <dcterms:modified xsi:type="dcterms:W3CDTF">2018-08-10T09:04:22Z</dcterms:modified>
</cp:coreProperties>
</file>