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28"/>
  </p:notesMasterIdLst>
  <p:sldIdLst>
    <p:sldId id="285" r:id="rId2"/>
    <p:sldId id="341" r:id="rId3"/>
    <p:sldId id="342" r:id="rId4"/>
    <p:sldId id="310" r:id="rId5"/>
    <p:sldId id="316" r:id="rId6"/>
    <p:sldId id="299" r:id="rId7"/>
    <p:sldId id="318" r:id="rId8"/>
    <p:sldId id="317" r:id="rId9"/>
    <p:sldId id="322" r:id="rId10"/>
    <p:sldId id="326" r:id="rId11"/>
    <p:sldId id="327" r:id="rId12"/>
    <p:sldId id="339" r:id="rId13"/>
    <p:sldId id="328" r:id="rId14"/>
    <p:sldId id="329" r:id="rId15"/>
    <p:sldId id="330" r:id="rId16"/>
    <p:sldId id="340" r:id="rId17"/>
    <p:sldId id="331" r:id="rId18"/>
    <p:sldId id="332" r:id="rId19"/>
    <p:sldId id="333" r:id="rId20"/>
    <p:sldId id="334" r:id="rId21"/>
    <p:sldId id="335" r:id="rId22"/>
    <p:sldId id="343" r:id="rId23"/>
    <p:sldId id="344" r:id="rId24"/>
    <p:sldId id="345" r:id="rId25"/>
    <p:sldId id="337" r:id="rId26"/>
    <p:sldId id="338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59" autoAdjust="0"/>
    <p:restoredTop sz="86715" autoAdjust="0"/>
  </p:normalViewPr>
  <p:slideViewPr>
    <p:cSldViewPr snapToGrid="0">
      <p:cViewPr varScale="1">
        <p:scale>
          <a:sx n="84" d="100"/>
          <a:sy n="84" d="100"/>
        </p:scale>
        <p:origin x="126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062FC-C782-4B2F-B8FD-B26089F26D52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FB840-0744-483F-8F98-82AE707018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127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FB840-0744-483F-8F98-82AE707018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730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FB840-0744-483F-8F98-82AE707018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730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FB840-0744-483F-8F98-82AE707018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09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FB840-0744-483F-8F98-82AE707018D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428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FB840-0744-483F-8F98-82AE707018D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552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4CBC611-1F18-4D07-98C5-82A5936325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A0401640-4874-4B9F-9698-79C75AA32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896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18BF-977D-4454-B820-E5CD537A01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01640-4874-4B9F-9698-79C75AA32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974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7363C-2090-4241-BBEA-20FBE4425F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01640-4874-4B9F-9698-79C75AA32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187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E009-1254-414B-BC4C-EC590096BE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01640-4874-4B9F-9698-79C75AA32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818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DD9C-79F9-4355-878B-34D28669B6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01640-4874-4B9F-9698-79C75AA32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103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4252-DB29-4F27-8365-820F6FAA36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01640-4874-4B9F-9698-79C75AA32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67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18ECB-4F48-4E5A-A9A7-9B5180AA3B7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01640-4874-4B9F-9698-79C75AA32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611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EF27-E21D-4473-B37A-09A0F23604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01640-4874-4B9F-9698-79C75AA32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604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4509-F848-4479-9364-D39FBBCAFCE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01640-4874-4B9F-9698-79C75AA32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201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2D9E-8191-41C3-A4C4-CFCD48C64B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A0401640-4874-4B9F-9698-79C75AA32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688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C9B7995-5F38-4076-942C-C4A1E008D49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A0401640-4874-4B9F-9698-79C75AA32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6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1F4C371A-AD45-42F2-B9A6-9C64519EDC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A0401640-4874-4B9F-9698-79C75AA32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3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03504" y="575595"/>
            <a:ext cx="10782300" cy="3352800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Дорожная карта по реализации </a:t>
            </a:r>
            <a:r>
              <a:rPr lang="ru-RU" sz="6600" dirty="0"/>
              <a:t>целевой модели наставничества в </a:t>
            </a:r>
            <a:r>
              <a:rPr lang="ru-RU" sz="6600" dirty="0" smtClean="0"/>
              <a:t>школе</a:t>
            </a:r>
            <a:endParaRPr lang="ru-RU" sz="66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03504" y="4597759"/>
            <a:ext cx="10987482" cy="1545464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Аксубаевский</a:t>
            </a:r>
            <a:r>
              <a:rPr lang="ru-RU" dirty="0" smtClean="0"/>
              <a:t> муниципальный район Республика </a:t>
            </a:r>
            <a:r>
              <a:rPr lang="ru-RU" dirty="0" smtClean="0"/>
              <a:t>Татарстан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692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7606" y="0"/>
            <a:ext cx="10772775" cy="111252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Наставники школы, мастерство наставника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817651"/>
              </p:ext>
            </p:extLst>
          </p:nvPr>
        </p:nvGraphicFramePr>
        <p:xfrm>
          <a:off x="642366" y="854440"/>
          <a:ext cx="11034722" cy="57926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8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86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92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2"/>
                          </a:solidFill>
                          <a:effectLst/>
                        </a:rPr>
                        <a:t>Наставник</a:t>
                      </a:r>
                      <a:endParaRPr lang="ru-RU" sz="3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2"/>
                          </a:solidFill>
                          <a:effectLst/>
                        </a:rPr>
                        <a:t>Профессиональное мастерство</a:t>
                      </a:r>
                      <a:endParaRPr lang="ru-RU" sz="3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2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Calibri" pitchFamily="34" charset="0"/>
                        </a:rPr>
                        <a:t> </a:t>
                      </a:r>
                      <a:r>
                        <a:rPr lang="ru-RU" sz="3200" b="1" dirty="0" err="1" smtClean="0">
                          <a:effectLst/>
                          <a:latin typeface="Calibri" pitchFamily="34" charset="0"/>
                        </a:rPr>
                        <a:t>Аюханова</a:t>
                      </a:r>
                      <a:r>
                        <a:rPr lang="ru-RU" sz="3200" b="1" dirty="0" smtClean="0">
                          <a:effectLst/>
                          <a:latin typeface="Calibri" pitchFamily="34" charset="0"/>
                        </a:rPr>
                        <a:t> Г. Р.</a:t>
                      </a:r>
                      <a:endParaRPr lang="ru-RU" sz="3200" b="1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Четко представляет цель своей деятельности, умение организовать процесс наставнической поддержки</a:t>
                      </a: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2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Calibri" pitchFamily="34" charset="0"/>
                        </a:rPr>
                        <a:t> </a:t>
                      </a:r>
                      <a:r>
                        <a:rPr lang="ru-RU" sz="3200" b="1" dirty="0" err="1" smtClean="0">
                          <a:effectLst/>
                          <a:latin typeface="Calibri" pitchFamily="34" charset="0"/>
                        </a:rPr>
                        <a:t>Вафина</a:t>
                      </a:r>
                      <a:r>
                        <a:rPr lang="ru-RU" sz="3200" b="1" dirty="0" smtClean="0">
                          <a:effectLst/>
                          <a:latin typeface="Calibri" pitchFamily="34" charset="0"/>
                        </a:rPr>
                        <a:t> Ф.В.</a:t>
                      </a:r>
                      <a:endParaRPr lang="ru-RU" sz="3200" b="1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Ориентация на развитие коммуникативных компетенций, умение наладить положительный межличностный контакт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2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Львова Е.Н.</a:t>
                      </a:r>
                      <a:endParaRPr lang="ru-RU" sz="3200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Педагогически-волевое влияние, 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педагогическая требовательность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92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Панюкова Н.Н.</a:t>
                      </a:r>
                      <a:endParaRPr lang="ru-RU" sz="3200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Творчество в работе, педагогический такт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92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Шакирова М.В.</a:t>
                      </a:r>
                      <a:endParaRPr lang="ru-RU" sz="3200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Содержательность и яркость речи, ее образность и убедительность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92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Горбунов Г. В.</a:t>
                      </a:r>
                      <a:endParaRPr lang="ru-RU" sz="3200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Способность делать материал доступным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151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7606" y="464694"/>
            <a:ext cx="10772775" cy="119921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4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Наставляемые, точки роста мастерства</a:t>
            </a:r>
            <a:endParaRPr lang="ru-RU" sz="4400" b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36598"/>
              </p:ext>
            </p:extLst>
          </p:nvPr>
        </p:nvGraphicFramePr>
        <p:xfrm>
          <a:off x="657606" y="1768840"/>
          <a:ext cx="11034722" cy="43905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8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86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92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chemeClr val="tx2"/>
                          </a:solidFill>
                          <a:effectLst/>
                        </a:rPr>
                        <a:t>Наставляемый</a:t>
                      </a:r>
                      <a:endParaRPr lang="ru-RU" sz="3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chemeClr val="tx2"/>
                          </a:solidFill>
                          <a:effectLst/>
                        </a:rPr>
                        <a:t>Точки роста</a:t>
                      </a:r>
                      <a:r>
                        <a:rPr lang="ru-RU" sz="3200" baseline="0" dirty="0" smtClean="0">
                          <a:solidFill>
                            <a:schemeClr val="tx2"/>
                          </a:solidFill>
                          <a:effectLst/>
                        </a:rPr>
                        <a:t> мастерства</a:t>
                      </a:r>
                      <a:endParaRPr lang="ru-RU" sz="3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2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Calibri" pitchFamily="34" charset="0"/>
                        </a:rPr>
                        <a:t> </a:t>
                      </a:r>
                      <a:r>
                        <a:rPr lang="ru-RU" sz="3200" dirty="0" smtClean="0">
                          <a:effectLst/>
                          <a:latin typeface="Calibri" pitchFamily="34" charset="0"/>
                        </a:rPr>
                        <a:t>Васильева Т.А.</a:t>
                      </a:r>
                      <a:endParaRPr lang="ru-RU" sz="3200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Развитие коммуникативных способностей обучающихся начальной школы</a:t>
                      </a:r>
                      <a:endParaRPr lang="ru-RU" sz="28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2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Calibri" pitchFamily="34" charset="0"/>
                        </a:rPr>
                        <a:t> </a:t>
                      </a:r>
                      <a:r>
                        <a:rPr lang="ru-RU" sz="3200" dirty="0" smtClean="0">
                          <a:effectLst/>
                          <a:latin typeface="Calibri" pitchFamily="34" charset="0"/>
                        </a:rPr>
                        <a:t>Никитин Н.А.</a:t>
                      </a:r>
                      <a:endParaRPr lang="ru-RU" sz="3200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Формы и методы контроля результатов обучения 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2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Казакова Н.Н.</a:t>
                      </a:r>
                      <a:endParaRPr lang="ru-RU" sz="3200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Методическая поддержка в преподавании предмета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92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Рябова И.В.</a:t>
                      </a:r>
                      <a:endParaRPr lang="ru-RU" sz="3200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Формы и методы обучения в начальной школе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406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Система взаимосвязей.</a:t>
            </a:r>
            <a:br>
              <a:rPr lang="ru-RU" sz="44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4400" b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Наставник</a:t>
            </a:r>
          </a:p>
          <a:p>
            <a:r>
              <a:rPr lang="ru-RU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самоутверждение</a:t>
            </a:r>
            <a:endParaRPr lang="ru-RU" dirty="0" smtClean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воспитание</a:t>
            </a:r>
            <a:endParaRPr lang="ru-RU" dirty="0" smtClean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ответственность</a:t>
            </a:r>
            <a:endParaRPr lang="ru-RU" dirty="0" smtClean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беспокойство</a:t>
            </a:r>
            <a:endParaRPr lang="ru-RU" dirty="0" smtClean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патернализм</a:t>
            </a:r>
            <a:endParaRPr lang="ru-RU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Наставляемый</a:t>
            </a:r>
          </a:p>
          <a:p>
            <a:r>
              <a:rPr lang="ru-RU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поднять авторитет</a:t>
            </a:r>
            <a:endParaRPr lang="ru-RU" dirty="0" smtClean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поддержка,</a:t>
            </a:r>
          </a:p>
          <a:p>
            <a:r>
              <a:rPr lang="ru-RU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взаимопомощь</a:t>
            </a:r>
            <a:endParaRPr lang="ru-RU" dirty="0" smtClean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повысить рейтинг,</a:t>
            </a:r>
          </a:p>
          <a:p>
            <a:r>
              <a:rPr lang="ru-RU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Статус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одобрение руководства</a:t>
            </a:r>
            <a:endParaRPr lang="ru-RU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Дорожная карта. Блок 3-4</a:t>
            </a: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mtClean="0">
                <a:solidFill>
                  <a:schemeClr val="accent1">
                    <a:lumMod val="50000"/>
                  </a:schemeClr>
                </a:solidFill>
              </a:rPr>
              <a:t>Компетенции наставников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Индивидуальные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образовательные траектории и индивидуальные образовательные маршруты в наставнической практике</a:t>
            </a:r>
          </a:p>
        </p:txBody>
      </p:sp>
    </p:spTree>
    <p:extLst>
      <p:ext uri="{BB962C8B-B14F-4D97-AF65-F5344CB8AC3E}">
        <p14:creationId xmlns:p14="http://schemas.microsoft.com/office/powerpoint/2010/main" val="108587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085427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Резюме наставника</a:t>
            </a:r>
            <a:endParaRPr lang="ru-RU" sz="4400" b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07136" y="182881"/>
            <a:ext cx="10753725" cy="1142999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ru-RU" sz="3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8200" y="1584961"/>
            <a:ext cx="108204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Четко представляет цель своей деятельности, умение организовать процесс наставнической поддержки.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Ориентация на развитие коммуникативных компетенций, умение наладить положительный межличностный контакт.</a:t>
            </a:r>
          </a:p>
          <a:p>
            <a:pPr lvl="0"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Педагогически-волевое влияние, педагогическая требовательность.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Творчество в работе, педагогический такт.</a:t>
            </a:r>
          </a:p>
          <a:p>
            <a:pPr lvl="0"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Содержательность и яркость речи, ее образность и убедительность.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Способность делать материал доступным.</a:t>
            </a:r>
            <a:endParaRPr lang="ru-RU" sz="3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640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Инструменты оценки компетенций наставников</a:t>
            </a:r>
            <a:endParaRPr lang="ru-RU" sz="4400" b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76656" y="2263515"/>
            <a:ext cx="10753725" cy="3514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-Чек-лист  «Профессиональная компетентность наставника»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(для оценки уровня развития качеств наставника)</a:t>
            </a:r>
            <a:endParaRPr lang="ru-RU" sz="3200" dirty="0">
              <a:solidFill>
                <a:schemeClr val="tx2">
                  <a:lumMod val="90000"/>
                  <a:lumOff val="10000"/>
                </a:schemeClr>
              </a:solidFill>
              <a:latin typeface="Calibri" pitchFamily="34" charset="0"/>
            </a:endParaRPr>
          </a:p>
          <a:p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87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197065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Типичные ошибки наставника</a:t>
            </a:r>
            <a:r>
              <a:rPr lang="ru-RU" sz="44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4400" b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7224" y="1449820"/>
            <a:ext cx="10753725" cy="48518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Наиболее типичными и распространенными ошибками считаются следующие : </a:t>
            </a:r>
          </a:p>
          <a:p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Недооценка степени </a:t>
            </a:r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дискомфортности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условий, в которых приходится работать подопечному наставника.</a:t>
            </a:r>
          </a:p>
          <a:p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Избежать этой ошибки можно путем создания доверительной обстановки и внимательного отношения  к  обучаемому . </a:t>
            </a:r>
          </a:p>
          <a:p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Навязывание молодому специалисту своего мнения.</a:t>
            </a:r>
          </a:p>
          <a:p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Избежать ошибки можно, задавая вопросы по поводу оценки результатов того или иного действия, не высказывая прежде собственных оценочных суждений. То есть, анализ ситуации необходимо начинать с обратной связи, а не с высказывания собственного мнения. </a:t>
            </a:r>
          </a:p>
          <a:p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Перегрузка молодого специалиста замечаниями и рекомендациями по широкому кругу вопросов.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87680" y="499533"/>
            <a:ext cx="11308080" cy="1344507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Принцип формирования наставнических пар</a:t>
            </a:r>
            <a:endParaRPr lang="ru-RU" sz="4400" b="1" dirty="0">
              <a:latin typeface="Calibri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48640" y="2133601"/>
            <a:ext cx="10862309" cy="4049000"/>
          </a:xfrm>
        </p:spPr>
        <p:txBody>
          <a:bodyPr/>
          <a:lstStyle/>
          <a:p>
            <a:pPr marL="0" indent="0">
              <a:buFont typeface="Wingdings" pitchFamily="2" charset="2"/>
              <a:buChar char="§"/>
            </a:pPr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Пожеланию.</a:t>
            </a:r>
          </a:p>
          <a:p>
            <a:pPr marL="0" indent="0">
              <a:buFont typeface="Wingdings" pitchFamily="2" charset="2"/>
              <a:buChar char="§"/>
            </a:pPr>
            <a:r>
              <a:rPr lang="ru-RU" sz="3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Личные просьбы</a:t>
            </a:r>
          </a:p>
          <a:p>
            <a:pPr marL="0" indent="0">
              <a:buFont typeface="Wingdings" pitchFamily="2" charset="2"/>
              <a:buChar char="§"/>
            </a:pPr>
            <a:r>
              <a:rPr lang="ru-RU" sz="3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Совпадение интересов</a:t>
            </a:r>
          </a:p>
          <a:p>
            <a:pPr marL="0" indent="0">
              <a:buNone/>
            </a:pPr>
            <a:endParaRPr lang="ru-RU" sz="3200" dirty="0" smtClean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 школе сформированы три наставнические пары.  </a:t>
            </a:r>
            <a:endParaRPr lang="ru-RU" sz="3200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827" y="363559"/>
            <a:ext cx="8976360" cy="151400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Подготовка наставников</a:t>
            </a:r>
            <a:endParaRPr lang="ru-RU" sz="4400" b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96240" y="1514008"/>
            <a:ext cx="10866120" cy="4254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3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Обучение  проводится постоянно:</a:t>
            </a:r>
          </a:p>
          <a:p>
            <a:endParaRPr lang="ru-RU" sz="3200" dirty="0" smtClean="0">
              <a:solidFill>
                <a:schemeClr val="tx2">
                  <a:lumMod val="90000"/>
                  <a:lumOff val="10000"/>
                </a:schemeClr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ru-RU" sz="3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в рамках специальных методологических и методических семинаров (где  собираются наставники, они  обмениваются идеями и делятся опытом работы) </a:t>
            </a:r>
          </a:p>
          <a:p>
            <a:endParaRPr lang="ru-RU" sz="3200" dirty="0" smtClean="0">
              <a:solidFill>
                <a:schemeClr val="tx2">
                  <a:lumMod val="90000"/>
                  <a:lumOff val="10000"/>
                </a:schemeClr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ru-RU" sz="3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 курсов повышения квалификации.</a:t>
            </a:r>
            <a:endParaRPr lang="ru-RU" sz="3200" dirty="0" smtClean="0">
              <a:solidFill>
                <a:srgbClr val="C00000"/>
              </a:solidFill>
              <a:latin typeface="Calibri" pitchFamily="34" charset="0"/>
              <a:cs typeface="Calibri" panose="020F0502020204030204" pitchFamily="34" charset="0"/>
            </a:endParaRPr>
          </a:p>
          <a:p>
            <a:pPr marL="857250" indent="-857250">
              <a:buFontTx/>
              <a:buChar char="-"/>
            </a:pP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22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320" y="524658"/>
            <a:ext cx="10759440" cy="152899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</a:rPr>
              <a:t>Механизм </a:t>
            </a:r>
            <a:r>
              <a:rPr lang="ru-RU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</a:rPr>
              <a:t>работы наставника и наставляемого в </a:t>
            </a:r>
            <a:r>
              <a:rPr lang="ru-RU" sz="44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</a:rPr>
              <a:t>организации</a:t>
            </a:r>
            <a:endParaRPr lang="ru-RU" sz="4400" b="1" dirty="0">
              <a:solidFill>
                <a:schemeClr val="tx2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55320" y="2053654"/>
            <a:ext cx="10917087" cy="4254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 smtClean="0">
              <a:solidFill>
                <a:srgbClr val="C00000"/>
              </a:solidFill>
            </a:endParaRPr>
          </a:p>
          <a:p>
            <a:endParaRPr lang="ru-RU" sz="3200" dirty="0" smtClean="0">
              <a:solidFill>
                <a:srgbClr val="C00000"/>
              </a:solidFill>
            </a:endParaRPr>
          </a:p>
          <a:p>
            <a:endParaRPr lang="ru-RU" sz="3200" dirty="0" smtClean="0">
              <a:solidFill>
                <a:srgbClr val="C00000"/>
              </a:solidFill>
            </a:endParaRPr>
          </a:p>
          <a:p>
            <a:endParaRPr lang="ru-RU" sz="3200" dirty="0" smtClean="0">
              <a:solidFill>
                <a:srgbClr val="C00000"/>
              </a:solidFill>
            </a:endParaRPr>
          </a:p>
          <a:p>
            <a:r>
              <a:rPr lang="ru-RU" sz="3200" dirty="0" smtClean="0">
                <a:solidFill>
                  <a:srgbClr val="C00000"/>
                </a:solidFill>
              </a:rPr>
              <a:t>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2000" y="2346960"/>
            <a:ext cx="108508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1. Планирование деятельности по реализации программы наставничества в организации.</a:t>
            </a:r>
          </a:p>
          <a:p>
            <a:r>
              <a:rPr lang="ru-RU" sz="3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2. Организацию системы наставничества с учетом выбранных типов наставничества (личного, группового, командного).</a:t>
            </a:r>
          </a:p>
          <a:p>
            <a:r>
              <a:rPr lang="ru-RU" sz="3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 3. Подбор и обеспечение необходимого персонала.</a:t>
            </a:r>
          </a:p>
          <a:p>
            <a:r>
              <a:rPr lang="ru-RU" sz="3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 4. Психолого-педагогическое сопровождение участников</a:t>
            </a:r>
            <a:endParaRPr lang="ru-RU" sz="3200" dirty="0">
              <a:solidFill>
                <a:schemeClr val="tx2">
                  <a:lumMod val="90000"/>
                  <a:lumOff val="1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09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606" y="124960"/>
            <a:ext cx="10772775" cy="165819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Преимущества наставничества важные школе при запуске программы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</a:rPr>
              <a:t>1. Рост мотивации опытных педагогов и профилактика их эмоционального выгорания.</a:t>
            </a:r>
          </a:p>
          <a:p>
            <a:r>
              <a:rPr lang="ru-RU" sz="3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</a:rPr>
              <a:t>2. Быстрая адаптация молодого учителя, снижение текучести.</a:t>
            </a:r>
          </a:p>
          <a:p>
            <a:r>
              <a:rPr lang="ru-RU" sz="3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</a:rPr>
              <a:t>3. Ускоренное вхождение в должность.</a:t>
            </a:r>
          </a:p>
          <a:p>
            <a:r>
              <a:rPr lang="ru-RU" sz="3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</a:rPr>
              <a:t>4. Укрепление  профессионального сотрудничества в педагогическом коллективе.</a:t>
            </a:r>
            <a:endParaRPr lang="ru-RU" sz="3600" dirty="0">
              <a:solidFill>
                <a:schemeClr val="tx2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01640-4874-4B9F-9698-79C75AA32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720" y="344776"/>
            <a:ext cx="11247120" cy="18345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9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Индивидуальный образовательный маршрут наставляемого</a:t>
            </a:r>
            <a:r>
              <a:rPr lang="ru-RU" sz="6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6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6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14792" y="2053654"/>
            <a:ext cx="11257615" cy="4254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1й этап </a:t>
            </a:r>
            <a:r>
              <a:rPr lang="ru-RU" sz="3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– адаптационный.</a:t>
            </a:r>
          </a:p>
          <a:p>
            <a:r>
              <a:rPr lang="ru-RU" sz="3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Наставник определяет уровень профессиональной готовности молодого педагога, теоретическое знания и практическое умения в выполнении его профессиональных  обязанностей, чтобы выработать совместный план  работы.</a:t>
            </a:r>
          </a:p>
          <a:p>
            <a:endParaRPr lang="ru-RU" sz="3600" b="1" dirty="0" smtClean="0">
              <a:solidFill>
                <a:schemeClr val="tx2">
                  <a:lumMod val="90000"/>
                  <a:lumOff val="10000"/>
                </a:schemeClr>
              </a:solidFill>
              <a:latin typeface="Calibri" pitchFamily="34" charset="0"/>
            </a:endParaRPr>
          </a:p>
          <a:p>
            <a:r>
              <a:rPr lang="ru-RU" sz="3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2й этап </a:t>
            </a:r>
            <a:r>
              <a:rPr lang="ru-RU" sz="3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– мотивационный. </a:t>
            </a:r>
          </a:p>
          <a:p>
            <a:r>
              <a:rPr lang="ru-RU" sz="3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Где  совместно реализуется разработанный  план  наставничества, осуществляется  корректировка профессиональных навыков молодого специалиста.</a:t>
            </a:r>
          </a:p>
          <a:p>
            <a:endParaRPr lang="ru-RU" sz="3600" b="1" dirty="0" smtClean="0">
              <a:solidFill>
                <a:schemeClr val="tx2">
                  <a:lumMod val="90000"/>
                  <a:lumOff val="10000"/>
                </a:schemeClr>
              </a:solidFill>
              <a:latin typeface="Calibri" pitchFamily="34" charset="0"/>
            </a:endParaRPr>
          </a:p>
          <a:p>
            <a:r>
              <a:rPr lang="ru-RU" sz="3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3й этап </a:t>
            </a:r>
            <a:r>
              <a:rPr lang="ru-RU" sz="3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– рефлексия.</a:t>
            </a:r>
          </a:p>
          <a:p>
            <a:r>
              <a:rPr lang="ru-RU" sz="3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Наставник проверяет  уровень педагогической  компетентности молодого специалиста, в выполнении его профессиональных  обязанностей.</a:t>
            </a:r>
          </a:p>
          <a:p>
            <a:endParaRPr lang="ru-RU" sz="32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2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Дорожная карта. Блок 5</a:t>
            </a: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776866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Конкурсы профессионального мастерства, обобщение передового опыта как ресурс профессионального развития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87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512" y="370811"/>
            <a:ext cx="10780776" cy="149104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Ключевые мероприятия</a:t>
            </a:r>
            <a:br>
              <a:rPr lang="ru-RU" sz="4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4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в области наставничества</a:t>
            </a:r>
            <a:endParaRPr lang="ru-RU" sz="40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7512" y="2270761"/>
            <a:ext cx="9226296" cy="357936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Конкурс видео уроков «ФГОС в действии»;</a:t>
            </a:r>
          </a:p>
          <a:p>
            <a:pPr algn="just"/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Профессиональные конкурсы:</a:t>
            </a:r>
          </a:p>
          <a:p>
            <a:pPr algn="just"/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Учитель года;</a:t>
            </a:r>
          </a:p>
          <a:p>
            <a:pPr algn="just"/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Классный руководитель года;</a:t>
            </a:r>
          </a:p>
          <a:p>
            <a:pPr algn="just"/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Сердце отдаю детям;</a:t>
            </a:r>
          </a:p>
          <a:p>
            <a:pPr algn="just"/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Наставники делятся опытом работы на </a:t>
            </a:r>
            <a:r>
              <a:rPr lang="ru-RU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стажировочных</a:t>
            </a:r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площадках.</a:t>
            </a:r>
          </a:p>
          <a:p>
            <a:pPr algn="just"/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01640-4874-4B9F-9698-79C75AA32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2960" y="697230"/>
            <a:ext cx="10229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Форум молодых педагогов 2024, организованный Нурлатским районом РТ совместно с Татарстанской республиканской организацией Общероссийского Профсоюза образования.</a:t>
            </a:r>
          </a:p>
          <a:p>
            <a:endParaRPr lang="ru-RU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6" r="3323" b="11254"/>
          <a:stretch/>
        </p:blipFill>
        <p:spPr>
          <a:xfrm>
            <a:off x="1005840" y="2125979"/>
            <a:ext cx="5011351" cy="33489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33" r="9587" b="38331"/>
          <a:stretch/>
        </p:blipFill>
        <p:spPr>
          <a:xfrm>
            <a:off x="6492241" y="3401141"/>
            <a:ext cx="5394959" cy="30568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34440" y="5876412"/>
            <a:ext cx="3498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Регистрация участников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15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01640-4874-4B9F-9698-79C75AA32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33" b="31500"/>
          <a:stretch/>
        </p:blipFill>
        <p:spPr>
          <a:xfrm>
            <a:off x="6513965" y="-82903"/>
            <a:ext cx="5007475" cy="32947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28" b="29835"/>
          <a:stretch/>
        </p:blipFill>
        <p:spPr>
          <a:xfrm>
            <a:off x="553895" y="2903220"/>
            <a:ext cx="5287070" cy="35200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4847" y="3498946"/>
            <a:ext cx="4797993" cy="2924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9810" y="1013520"/>
            <a:ext cx="5835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«Слагаемые успеха: роль наставничества в профессиональном росте педагога».</a:t>
            </a:r>
          </a:p>
          <a:p>
            <a:pPr indent="263525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Решение педагогических кейсов.</a:t>
            </a:r>
            <a:endParaRPr lang="ru-RU" sz="2400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92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587" y="213360"/>
            <a:ext cx="11077731" cy="153924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Как наставники школы обобщают и представляют свой опыт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29587" y="2353457"/>
            <a:ext cx="11077732" cy="4254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8641" y="1851017"/>
            <a:ext cx="111611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Выступление на  конференции, семинаре, педагогическом совете, РМО.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Проведение мастер-класса в рамках районных семинаров по предметам.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Проведение открытого урока.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Конкурс проф. </a:t>
            </a:r>
            <a:r>
              <a:rPr lang="ru-RU" sz="36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м</a:t>
            </a:r>
            <a:r>
              <a:rPr lang="ru-RU" sz="3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астерства.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Публикация из опыта работы.</a:t>
            </a:r>
            <a:endParaRPr lang="ru-RU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7209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744" y="524658"/>
            <a:ext cx="11272604" cy="152899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 молодые педагоги обобщают </a:t>
            </a:r>
            <a:b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где представляют свой опыт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89744" y="2353458"/>
            <a:ext cx="11272604" cy="27914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Статья из опыта работы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Методические разработки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Эссе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Стендовый доклад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Пост в социальных сетях </a:t>
            </a:r>
            <a:endParaRPr lang="ru-RU" sz="3600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675" y="279196"/>
            <a:ext cx="11055426" cy="1420707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Ключевая ценность, смыслы, </a:t>
            </a:r>
            <a:b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которые будут передавать наставники в школе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6440" y="1905065"/>
            <a:ext cx="11403566" cy="3766185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</a:rPr>
              <a:t>1. Передача личного профессионального опыта.</a:t>
            </a:r>
          </a:p>
          <a:p>
            <a:r>
              <a:rPr lang="ru-RU" sz="3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</a:rPr>
              <a:t>2. Мобильная корректировка профессиональных  навыков молодого учителя.</a:t>
            </a:r>
          </a:p>
          <a:p>
            <a:r>
              <a:rPr lang="ru-RU" sz="3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</a:rPr>
              <a:t>3. Обучение наиболее рациональным методам и приемам работы.</a:t>
            </a:r>
          </a:p>
          <a:p>
            <a:r>
              <a:rPr lang="ru-RU" sz="3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</a:rPr>
              <a:t>4. Повышение интереса к профессии.</a:t>
            </a:r>
          </a:p>
          <a:p>
            <a:r>
              <a:rPr lang="ru-RU" sz="3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</a:rPr>
              <a:t>5. Повышение профессионального уровня в процессе взаимообучения.</a:t>
            </a:r>
            <a:endParaRPr lang="ru-RU" sz="3600" dirty="0">
              <a:solidFill>
                <a:schemeClr val="tx2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01640-4874-4B9F-9698-79C75AA32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516" y="341522"/>
            <a:ext cx="10863197" cy="1262425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Модель наставничества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59076" y="1536402"/>
            <a:ext cx="10753725" cy="415931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ru-RU" sz="35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</a:rPr>
              <a:t>1. </a:t>
            </a:r>
            <a:r>
              <a:rPr lang="ru-RU" sz="35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</a:rPr>
              <a:t>Традиционная</a:t>
            </a:r>
            <a:r>
              <a:rPr lang="ru-RU" sz="35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</a:rPr>
              <a:t> «один на один» – это взаимодействие между более опытными учителями и начинающими в течение определенного периода времени (3-6-9-12 месяцев).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endParaRPr lang="ru-RU" sz="3500" dirty="0" smtClean="0">
              <a:solidFill>
                <a:schemeClr val="tx2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ru-RU" sz="35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</a:rPr>
              <a:t>2. </a:t>
            </a:r>
            <a:r>
              <a:rPr lang="ru-RU" sz="35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</a:rPr>
              <a:t>Ситуационное</a:t>
            </a:r>
            <a:r>
              <a:rPr lang="ru-RU" sz="35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</a:rPr>
              <a:t> – предоставление наставником необходимой помощи, когда наставляемый  нуждается в рекомендациях.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ru-RU" sz="32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ru-RU" sz="3200" dirty="0">
              <a:solidFill>
                <a:schemeClr val="tx1"/>
              </a:solidFill>
              <a:latin typeface="Calibri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365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656" y="557634"/>
            <a:ext cx="10863197" cy="145404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Функции, которые будет выполнять  наставничество 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  </a:t>
            </a:r>
            <a:endParaRPr lang="ru-RU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</a:rPr>
              <a:t>Ввести молодого специалиста в корпоративную культуру, передать правила делового общения, традиций и стандартов поведения.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</a:rPr>
              <a:t>Найти проблемные места в профессиональной подготовке и создать условия для их устранения.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</a:rPr>
              <a:t>Составить план профессиональной адаптации.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</a:rPr>
              <a:t> Контролировать применение теоретической части на уроках.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</a:rPr>
              <a:t>При необходимости оказывать поддержку в подготовке к участию в профессиональных конкурсах.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72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7606" y="353482"/>
            <a:ext cx="10772775" cy="165819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Факторы, которые мешают становлению наставнической позиции в школе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76656" y="2011680"/>
            <a:ext cx="11045291" cy="3766185"/>
          </a:xfrm>
        </p:spPr>
        <p:txBody>
          <a:bodyPr/>
          <a:lstStyle/>
          <a:p>
            <a:endParaRPr lang="ru-RU" sz="3600" dirty="0" smtClean="0">
              <a:solidFill>
                <a:schemeClr val="tx2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r>
              <a:rPr lang="ru-RU" sz="3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</a:rPr>
              <a:t>1. Отсутствие системного подхода к наставничеству</a:t>
            </a:r>
          </a:p>
          <a:p>
            <a:r>
              <a:rPr lang="ru-RU" sz="3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</a:rPr>
              <a:t>2. Недостаточное педагогическое мастерство наставников</a:t>
            </a:r>
          </a:p>
          <a:p>
            <a:r>
              <a:rPr lang="ru-RU" sz="3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</a:rPr>
              <a:t>3. Недостаточное время и ресурсы для осуществления наставничества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151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Дорожная карта. Блок 2</a:t>
            </a: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Этапы внедрения наставничества в школе. </a:t>
            </a:r>
          </a:p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Наставники и наставляемые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87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344507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Этапы внедрения наставничества, </a:t>
            </a:r>
            <a:b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которые уже пройдены школой  </a:t>
            </a:r>
            <a:endParaRPr lang="ru-RU" sz="4400" dirty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sz="3900" dirty="0" smtClean="0">
              <a:latin typeface="Calibri" pitchFamily="34" charset="0"/>
            </a:endParaRPr>
          </a:p>
          <a:p>
            <a:r>
              <a:rPr lang="ru-RU" sz="39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</a:rPr>
              <a:t>1. Формирование базы наставляемых. </a:t>
            </a:r>
          </a:p>
          <a:p>
            <a:r>
              <a:rPr lang="ru-RU" sz="39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</a:rPr>
              <a:t>2. Формирование базы наставников. </a:t>
            </a:r>
          </a:p>
          <a:p>
            <a:r>
              <a:rPr lang="ru-RU" sz="39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</a:rPr>
              <a:t>3. Отбор и обучение наставников (в процессе).</a:t>
            </a:r>
          </a:p>
          <a:p>
            <a:r>
              <a:rPr lang="ru-RU" sz="39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</a:rPr>
              <a:t>4. Формирование наставнических пар.</a:t>
            </a:r>
          </a:p>
          <a:p>
            <a:r>
              <a:rPr lang="ru-RU" sz="3900" dirty="0" smtClean="0">
                <a:latin typeface="Calibri" pitchFamily="34" charset="0"/>
              </a:rPr>
              <a:t> </a:t>
            </a:r>
            <a:endParaRPr lang="ru-RU" sz="39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606" y="213095"/>
            <a:ext cx="10772775" cy="103658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Этапы наставничества, которые необходимо развернуть в школе </a:t>
            </a:r>
            <a:endParaRPr lang="ru-RU" sz="4000" dirty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264920"/>
            <a:ext cx="10896981" cy="4617721"/>
          </a:xfrm>
        </p:spPr>
        <p:txBody>
          <a:bodyPr>
            <a:normAutofit fontScale="25000" lnSpcReduction="20000"/>
          </a:bodyPr>
          <a:lstStyle/>
          <a:p>
            <a:pPr lvl="0" algn="just"/>
            <a:endParaRPr lang="ru-RU" dirty="0" smtClean="0">
              <a:latin typeface="Calibri" pitchFamily="34" charset="0"/>
            </a:endParaRPr>
          </a:p>
          <a:p>
            <a:r>
              <a:rPr lang="ru-RU" sz="45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  </a:t>
            </a:r>
            <a:r>
              <a:rPr lang="en-US" sz="9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I</a:t>
            </a:r>
            <a:r>
              <a:rPr lang="ru-RU" sz="9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. Организация работы наставнических пар:</a:t>
            </a:r>
          </a:p>
          <a:p>
            <a:pPr lvl="0" algn="just"/>
            <a:r>
              <a:rPr lang="ru-RU" sz="9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   1. Выявление причин возникших трудностей в работе наставляемого:</a:t>
            </a:r>
          </a:p>
          <a:p>
            <a:pPr algn="just">
              <a:buFont typeface="Arial" pitchFamily="34" charset="0"/>
              <a:buChar char="•"/>
            </a:pPr>
            <a:r>
              <a:rPr lang="ru-RU" sz="9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 недостаточные навыки работы с нормативной документацией;</a:t>
            </a:r>
          </a:p>
          <a:p>
            <a:pPr algn="just">
              <a:buFont typeface="Arial" pitchFamily="34" charset="0"/>
              <a:buChar char="•"/>
            </a:pPr>
            <a:r>
              <a:rPr lang="ru-RU" sz="9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 отсутствие навыков самоанализа; </a:t>
            </a:r>
          </a:p>
          <a:p>
            <a:pPr algn="just">
              <a:buFont typeface="Arial" pitchFamily="34" charset="0"/>
              <a:buChar char="•"/>
            </a:pPr>
            <a:r>
              <a:rPr lang="ru-RU" sz="9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 недостаточность владения педагогическими технологиями.</a:t>
            </a:r>
          </a:p>
          <a:p>
            <a:pPr lvl="0" algn="just"/>
            <a:r>
              <a:rPr lang="ru-RU" sz="9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    2. Взаимопосещение уроков и мероприятий участниками программы.</a:t>
            </a:r>
          </a:p>
          <a:p>
            <a:pPr lvl="0" algn="just"/>
            <a:r>
              <a:rPr lang="ru-RU" sz="9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    3. Оказание практической помощи по планированию и проведению уроков, в том числе предварительной работе с конспектами уроков и анализ проведённых уроков.</a:t>
            </a:r>
          </a:p>
          <a:p>
            <a:pPr marL="0" lvl="0" indent="0" algn="just">
              <a:buNone/>
            </a:pPr>
            <a:r>
              <a:rPr lang="ru-RU" sz="9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     4. Демонстрация молодому педагогу опыта успешной педагогической деятельности.</a:t>
            </a:r>
          </a:p>
          <a:p>
            <a:pPr algn="just"/>
            <a:r>
              <a:rPr lang="ru-RU" sz="9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    5. Организация мониторинга и рефлексии эффективности совместной деятельности. </a:t>
            </a:r>
          </a:p>
          <a:p>
            <a:pPr algn="just"/>
            <a:r>
              <a:rPr lang="en-US" sz="9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II</a:t>
            </a:r>
            <a:r>
              <a:rPr lang="ru-RU" sz="9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. Завершение программ наставничества.</a:t>
            </a:r>
            <a:endParaRPr lang="ru-RU" sz="9600" dirty="0">
              <a:solidFill>
                <a:schemeClr val="tx2">
                  <a:lumMod val="90000"/>
                  <a:lumOff val="1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3125</TotalTime>
  <Words>993</Words>
  <Application>Microsoft Office PowerPoint</Application>
  <PresentationFormat>Широкоэкранный</PresentationFormat>
  <Paragraphs>179</Paragraphs>
  <Slides>26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Cambria</vt:lpstr>
      <vt:lpstr>Times New Roman</vt:lpstr>
      <vt:lpstr>Wingdings</vt:lpstr>
      <vt:lpstr>Метрополия</vt:lpstr>
      <vt:lpstr>Дорожная карта по реализации целевой модели наставничества в школе</vt:lpstr>
      <vt:lpstr>Преимущества наставничества важные школе при запуске программы</vt:lpstr>
      <vt:lpstr>Ключевая ценность, смыслы,  которые будут передавать наставники в школе</vt:lpstr>
      <vt:lpstr>Модель наставничества</vt:lpstr>
      <vt:lpstr>Функции, которые будет выполнять  наставничество </vt:lpstr>
      <vt:lpstr>Факторы, которые мешают становлению наставнической позиции в школе</vt:lpstr>
      <vt:lpstr>Дорожная карта. Блок 2</vt:lpstr>
      <vt:lpstr>Этапы внедрения наставничества,  которые уже пройдены школой  </vt:lpstr>
      <vt:lpstr>Этапы наставничества, которые необходимо развернуть в школе </vt:lpstr>
      <vt:lpstr>Наставники школы, мастерство наставника</vt:lpstr>
      <vt:lpstr>Наставляемые, точки роста мастерства</vt:lpstr>
      <vt:lpstr>Система взаимосвязей. </vt:lpstr>
      <vt:lpstr>Дорожная карта. Блок 3-4</vt:lpstr>
      <vt:lpstr>Резюме наставника</vt:lpstr>
      <vt:lpstr>Инструменты оценки компетенций наставников</vt:lpstr>
      <vt:lpstr>Типичные ошибки наставника.</vt:lpstr>
      <vt:lpstr>Принцип формирования наставнических пар</vt:lpstr>
      <vt:lpstr>Подготовка наставников</vt:lpstr>
      <vt:lpstr>Механизм работы наставника и наставляемого в организации</vt:lpstr>
      <vt:lpstr> Индивидуальный образовательный маршрут наставляемого </vt:lpstr>
      <vt:lpstr>Дорожная карта. Блок 5</vt:lpstr>
      <vt:lpstr>Ключевые мероприятия  в области наставничества</vt:lpstr>
      <vt:lpstr>Презентация PowerPoint</vt:lpstr>
      <vt:lpstr>Презентация PowerPoint</vt:lpstr>
      <vt:lpstr>Как наставники школы обобщают и представляют свой опыт</vt:lpstr>
      <vt:lpstr>Как молодые педагоги обобщают  и где представляют свой опыт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Ruslan</dc:creator>
  <cp:lastModifiedBy>User</cp:lastModifiedBy>
  <cp:revision>145</cp:revision>
  <cp:lastPrinted>2019-02-12T15:03:30Z</cp:lastPrinted>
  <dcterms:created xsi:type="dcterms:W3CDTF">2019-02-10T19:25:54Z</dcterms:created>
  <dcterms:modified xsi:type="dcterms:W3CDTF">2024-05-27T18:25:40Z</dcterms:modified>
</cp:coreProperties>
</file>