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3" r:id="rId2"/>
    <p:sldId id="298" r:id="rId3"/>
    <p:sldId id="316" r:id="rId4"/>
    <p:sldId id="312" r:id="rId5"/>
    <p:sldId id="317" r:id="rId6"/>
    <p:sldId id="305" r:id="rId7"/>
    <p:sldId id="306" r:id="rId8"/>
    <p:sldId id="307" r:id="rId9"/>
    <p:sldId id="310" r:id="rId10"/>
    <p:sldId id="311" r:id="rId11"/>
    <p:sldId id="314" r:id="rId12"/>
    <p:sldId id="315" r:id="rId13"/>
    <p:sldId id="31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7170-58A2-4850-9656-9CB622933DA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19C3E-45B4-4E77-9F88-C84ABFDB6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31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04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65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0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5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0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86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04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04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04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91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4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0252F-900B-42FE-8C37-68E88ABC3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84A93B-26CD-4781-8283-CF58E4141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E2C9FC-906A-4F59-9F55-93785FF85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DEBD-0B79-47BA-8954-FDA0E48FB74C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32102A-F194-4F25-A3EE-55696E0A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BC6469-CD7E-4F2C-9AA5-C690C4AF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866-89F3-490F-A895-395E80845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0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222E9-210E-440B-BE96-FCEB2D45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1D14EE-8956-4963-8479-252922E35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AA18A1-C305-4533-9AD9-971B9F436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DEBD-0B79-47BA-8954-FDA0E48FB74C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35191-2681-4792-9D49-1912157F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A7A55-B392-486A-9D1E-9972A868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866-89F3-490F-A895-395E80845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0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226BE5-5667-49BC-BFA6-1D0939397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5E0E9F-9A08-4056-9283-E09C2B078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86D393-DB5C-47B3-936B-166133846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DEBD-0B79-47BA-8954-FDA0E48FB74C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22EC1-AEF0-4173-9090-F504CEBC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6F0B4-0979-44F2-BC35-6C61CC414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866-89F3-490F-A895-395E80845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8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A32F5-2890-4494-B9E7-D97F0A6C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308BE3-CAE8-4AF3-81C0-A871C7E60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031B08-EC68-44B6-831B-35A78985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DEBD-0B79-47BA-8954-FDA0E48FB74C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FC2A9-FC13-487C-B658-AA790E0F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F94C09-6725-4ADC-811A-2B59CD33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866-89F3-490F-A895-395E80845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3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D673C-5DF3-4BEC-8E6C-2747987F7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89C447-DA49-4B81-A952-BFDB02EFD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DDD024-108C-4558-8C0A-3F60EDBA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DEBD-0B79-47BA-8954-FDA0E48FB74C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A2AFC4-E911-42DF-8E9F-2A103ACDB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F820E-8EDF-4384-A676-CF7F54CE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866-89F3-490F-A895-395E80845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8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60D7E-79F4-4B39-BB15-04D07528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DEAE1B-D325-4630-85B2-47395E9CF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8DA64F-6EC6-4176-9A39-A2BC1D4B3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1E65E7-9268-475A-8BA6-F6BFD000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DEBD-0B79-47BA-8954-FDA0E48FB74C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9CC97-EB98-49C1-9EC7-22B2B03A6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5D243A-1DA3-4FCB-AB58-14D3EA23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866-89F3-490F-A895-395E80845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68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86A42-76FC-4A1D-82AB-ACBADCA4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B6B3-8304-4387-B8DA-40BD9EBEA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C57094-2F08-46AD-8CE6-9E200CAA9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F858EC-51CF-48A6-96D5-6640929CD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C21CA8-6E84-4E3A-969F-7C2B548D9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B9D90B-8ECF-4210-A46E-6F61D80D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DEBD-0B79-47BA-8954-FDA0E48FB74C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A172D8-FFBF-4680-8968-1B188A78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F15ADA-36D7-455F-859C-6D8FB42D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866-89F3-490F-A895-395E80845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39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B94E-1B2C-45F6-ADD5-DC4DDE5B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150B0F-66F5-4542-9208-31FFE98E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DEBD-0B79-47BA-8954-FDA0E48FB74C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C45D32-8B32-4E74-821C-18427E161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C3D850-E880-4CE8-8254-BD627C56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866-89F3-490F-A895-395E80845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1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99A237-572D-4A33-AF3D-6EA4DB9D7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DEBD-0B79-47BA-8954-FDA0E48FB74C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BF7448-9DFD-4538-A846-D4B15B41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93A44C-F070-4641-8BBF-2D43343B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866-89F3-490F-A895-395E80845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3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C240F-269F-4293-B422-FACF88F6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F618D5-6791-4F98-BEA3-2DA2E2D98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CBD728-4CB3-47DF-96A5-202BE6E5C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E2703-4706-4AF0-911E-C1E5C03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DEBD-0B79-47BA-8954-FDA0E48FB74C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81759F-C5DF-436E-A181-CA551749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590CD-5F3D-4EE9-B500-FA1C5A70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866-89F3-490F-A895-395E80845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7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D5F4B-913E-4EB8-9590-4B91568F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186C70-9B71-40BD-A305-8A15A07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CA1D9A-39D4-4942-8AE7-ED2C77C26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104203-03F5-4250-91AE-E9551D429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DEBD-0B79-47BA-8954-FDA0E48FB74C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6833AE-08F9-49BD-BDB7-5E00C7F5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E62EC8-5B9D-4ED0-8E76-1C79E464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A866-89F3-490F-A895-395E80845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0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88BCE-CE3F-4652-BB7F-F4C728D6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EA477F-8B47-4B14-9284-5C3177CA7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0561E0-EDD8-4F90-B7AE-8F1271463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FDEBD-0B79-47BA-8954-FDA0E48FB74C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D09C0-34D4-44EC-A28A-81C53C6B8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322AEF-2EEF-4143-87B4-FFBFEC1D5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A866-89F3-490F-A895-395E80845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7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kologyhel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mailto:basaizat@yandex.r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4.jpe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4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282"/>
            <a:ext cx="12191999" cy="1546525"/>
          </a:xfrm>
          <a:prstGeom prst="rect">
            <a:avLst/>
          </a:prstGeom>
          <a:solidFill>
            <a:srgbClr val="206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latin typeface="Candara" panose="020E0502030303020204" pitchFamily="34" charset="0"/>
                <a:cs typeface="Arial" panose="020B0604020202020204" pitchFamily="34" charset="0"/>
              </a:rPr>
              <a:t>         </a:t>
            </a:r>
            <a:endParaRPr lang="ru-RU" sz="2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1126" y="2041495"/>
            <a:ext cx="9609747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Инновационный образовательный проект</a:t>
            </a:r>
          </a:p>
          <a:p>
            <a:pPr algn="ctr"/>
            <a:r>
              <a:rPr lang="ru-RU" sz="4800" b="1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Экологическое образование </a:t>
            </a:r>
          </a:p>
          <a:p>
            <a:pPr algn="ctr"/>
            <a:r>
              <a:rPr lang="ru-RU" sz="4800" b="1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основа</a:t>
            </a:r>
          </a:p>
          <a:p>
            <a:pPr algn="ctr"/>
            <a:r>
              <a:rPr lang="ru-RU" sz="4800" b="1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устойчивого развития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616450"/>
            <a:ext cx="12192000" cy="224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" y="74438"/>
            <a:ext cx="1010678" cy="1303365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10910" y="587586"/>
            <a:ext cx="10235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95973" y="5485584"/>
            <a:ext cx="11398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A6A6C"/>
                </a:solidFill>
              </a:rPr>
              <a:t>Докладчик:</a:t>
            </a:r>
          </a:p>
          <a:p>
            <a:pPr algn="ctr"/>
            <a:r>
              <a:rPr lang="ru-RU" dirty="0">
                <a:solidFill>
                  <a:srgbClr val="2A6A6C"/>
                </a:solidFill>
              </a:rPr>
              <a:t>Минакова Елена Анатольевна, доктор географических наук</a:t>
            </a:r>
          </a:p>
          <a:p>
            <a:pPr algn="ctr"/>
            <a:r>
              <a:rPr lang="en-US" sz="1200" i="1" dirty="0">
                <a:solidFill>
                  <a:srgbClr val="206A75"/>
                </a:solidFill>
                <a:latin typeface="Open Sans" panose="020B0606030504020204"/>
                <a:hlinkClick r:id="rId3"/>
              </a:rPr>
              <a:t>ekologyhel@mail.ru</a:t>
            </a:r>
            <a:endParaRPr lang="ru-RU" sz="1200" i="1" dirty="0">
              <a:solidFill>
                <a:srgbClr val="206A75"/>
              </a:solidFill>
            </a:endParaRPr>
          </a:p>
          <a:p>
            <a:pPr algn="ctr"/>
            <a:r>
              <a:rPr lang="ru-RU" dirty="0" err="1">
                <a:solidFill>
                  <a:srgbClr val="2A6A6C"/>
                </a:solidFill>
              </a:rPr>
              <a:t>Басыйров</a:t>
            </a:r>
            <a:r>
              <a:rPr lang="ru-RU" dirty="0">
                <a:solidFill>
                  <a:srgbClr val="2A6A6C"/>
                </a:solidFill>
              </a:rPr>
              <a:t> </a:t>
            </a:r>
            <a:r>
              <a:rPr lang="ru-RU" dirty="0" err="1">
                <a:solidFill>
                  <a:srgbClr val="2A6A6C"/>
                </a:solidFill>
              </a:rPr>
              <a:t>Айзат</a:t>
            </a:r>
            <a:r>
              <a:rPr lang="ru-RU" dirty="0">
                <a:solidFill>
                  <a:srgbClr val="2A6A6C"/>
                </a:solidFill>
              </a:rPr>
              <a:t> </a:t>
            </a:r>
            <a:r>
              <a:rPr lang="ru-RU" dirty="0" err="1">
                <a:solidFill>
                  <a:srgbClr val="2A6A6C"/>
                </a:solidFill>
              </a:rPr>
              <a:t>Миркасимович</a:t>
            </a:r>
            <a:r>
              <a:rPr lang="ru-RU" dirty="0">
                <a:solidFill>
                  <a:srgbClr val="2A6A6C"/>
                </a:solidFill>
              </a:rPr>
              <a:t>, кандидат биологических наук</a:t>
            </a:r>
          </a:p>
          <a:p>
            <a:pPr algn="ctr"/>
            <a:r>
              <a:rPr lang="en-US" sz="1200" i="1" dirty="0">
                <a:solidFill>
                  <a:srgbClr val="206A75"/>
                </a:solidFill>
                <a:latin typeface="Open Sans" panose="020B0606030504020204"/>
                <a:hlinkClick r:id="rId4"/>
              </a:rPr>
              <a:t>basaizat@yandex.ru</a:t>
            </a:r>
            <a:r>
              <a:rPr lang="en-US" sz="1200" i="1" dirty="0">
                <a:solidFill>
                  <a:srgbClr val="206A75"/>
                </a:solidFill>
                <a:latin typeface="Open Sans" panose="020B0606030504020204"/>
              </a:rPr>
              <a:t> </a:t>
            </a:r>
            <a:endParaRPr lang="ru-RU" sz="1200" i="1" dirty="0">
              <a:solidFill>
                <a:srgbClr val="206A75"/>
              </a:solidFill>
            </a:endParaRPr>
          </a:p>
          <a:p>
            <a:pPr algn="ctr"/>
            <a:endParaRPr lang="ru-RU" dirty="0">
              <a:solidFill>
                <a:srgbClr val="2A6A6C"/>
              </a:solidFill>
            </a:endParaRPr>
          </a:p>
          <a:p>
            <a:pPr algn="ctr"/>
            <a:endParaRPr lang="en-US" sz="1200" i="1" dirty="0">
              <a:solidFill>
                <a:srgbClr val="2A6A6C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C9558F-62FB-4945-91D3-43366C0F68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5490" r="7550" b="6195"/>
          <a:stretch/>
        </p:blipFill>
        <p:spPr>
          <a:xfrm>
            <a:off x="11393578" y="42877"/>
            <a:ext cx="751222" cy="143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8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8211" y="594338"/>
            <a:ext cx="10302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834" y="2632019"/>
            <a:ext cx="11633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3081" y="52544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1"/>
            <a:ext cx="12192000" cy="122388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6" y="86267"/>
            <a:ext cx="787955" cy="1016142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952810" y="220185"/>
            <a:ext cx="102886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Соотнесение Целей устойчивого развития с проектами целей образования в интересах устойчивого развития</a:t>
            </a:r>
          </a:p>
          <a:p>
            <a:pPr algn="ctr"/>
            <a:endParaRPr lang="ru-RU" sz="36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64856" y="6356350"/>
            <a:ext cx="11874743" cy="365125"/>
          </a:xfrm>
        </p:spPr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8FE458-72AD-40F3-A945-5D3124A109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5490" r="7550" b="6195"/>
          <a:stretch/>
        </p:blipFill>
        <p:spPr>
          <a:xfrm>
            <a:off x="11415144" y="27487"/>
            <a:ext cx="603146" cy="1152000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84E9B280-D321-4E3A-B5D5-5C07984A3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14214"/>
              </p:ext>
            </p:extLst>
          </p:nvPr>
        </p:nvGraphicFramePr>
        <p:xfrm>
          <a:off x="333759" y="1592076"/>
          <a:ext cx="11312414" cy="4442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6518">
                  <a:extLst>
                    <a:ext uri="{9D8B030D-6E8A-4147-A177-3AD203B41FA5}">
                      <a16:colId xmlns:a16="http://schemas.microsoft.com/office/drawing/2014/main" val="1042729144"/>
                    </a:ext>
                  </a:extLst>
                </a:gridCol>
                <a:gridCol w="9395896">
                  <a:extLst>
                    <a:ext uri="{9D8B030D-6E8A-4147-A177-3AD203B41FA5}">
                      <a16:colId xmlns:a16="http://schemas.microsoft.com/office/drawing/2014/main" val="2811158851"/>
                    </a:ext>
                  </a:extLst>
                </a:gridCol>
              </a:tblGrid>
              <a:tr h="828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chemeClr val="tx2"/>
                          </a:solidFill>
                          <a:effectLst/>
                        </a:rPr>
                        <a:t>13. Ориентация содержания примерных образовательных программ по новым ФГОС, на изучение глобальных проблем современного мира, включая, глобальные экологические проблемы, в том числе и проблему изменения климата.</a:t>
                      </a:r>
                      <a:endParaRPr lang="ru-RU" sz="1800" b="0" baseline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82768"/>
                  </a:ext>
                </a:extLst>
              </a:tr>
              <a:tr h="1037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14.Использование ресурсосберегающих технологий в обеспечении жизнедеятельности образовательных организаций, изучение вопросов водной экологии и формирование компетенций по обеспечению экологической безопасности.</a:t>
                      </a:r>
                    </a:p>
                  </a:txBody>
                  <a:tcPr marL="62987" marR="62987" marT="0" marB="0"/>
                </a:tc>
                <a:extLst>
                  <a:ext uri="{0D108BD9-81ED-4DB2-BD59-A6C34878D82A}">
                    <a16:rowId xmlns:a16="http://schemas.microsoft.com/office/drawing/2014/main" val="458472633"/>
                  </a:ext>
                </a:extLst>
              </a:tr>
              <a:tr h="1037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15. Ориентация содержания примерных образовательных программ по новым ФГОС, на изучение вопросов рационального природопользования, экономики природопользования, биологического разнообразия как необходимых слагаемых устойчивого развития территорий.</a:t>
                      </a:r>
                    </a:p>
                  </a:txBody>
                  <a:tcPr marL="62987" marR="62987" marT="0" marB="0"/>
                </a:tc>
                <a:extLst>
                  <a:ext uri="{0D108BD9-81ED-4DB2-BD59-A6C34878D82A}">
                    <a16:rowId xmlns:a16="http://schemas.microsoft.com/office/drawing/2014/main" val="3377686236"/>
                  </a:ext>
                </a:extLst>
              </a:tr>
              <a:tr h="828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16. Содействие организации экологических общественных организаций и волонтерского движения на всех ступенях непрерывного образования, например, школьников, студентов, педагогов, ученых и др.</a:t>
                      </a:r>
                    </a:p>
                  </a:txBody>
                  <a:tcPr marL="62987" marR="62987" marT="0" marB="0"/>
                </a:tc>
                <a:extLst>
                  <a:ext uri="{0D108BD9-81ED-4DB2-BD59-A6C34878D82A}">
                    <a16:rowId xmlns:a16="http://schemas.microsoft.com/office/drawing/2014/main" val="29767524"/>
                  </a:ext>
                </a:extLst>
              </a:tr>
              <a:tr h="618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17. Расширение пространства международного сотрудничества в области образования в интересах устойчивого развития.</a:t>
                      </a:r>
                    </a:p>
                  </a:txBody>
                  <a:tcPr marL="62987" marR="62987" marT="0" marB="0"/>
                </a:tc>
                <a:extLst>
                  <a:ext uri="{0D108BD9-81ED-4DB2-BD59-A6C34878D82A}">
                    <a16:rowId xmlns:a16="http://schemas.microsoft.com/office/drawing/2014/main" val="2086772759"/>
                  </a:ext>
                </a:extLst>
              </a:tr>
            </a:tbl>
          </a:graphicData>
        </a:graphic>
      </p:graphicFrame>
      <p:pic>
        <p:nvPicPr>
          <p:cNvPr id="3077" name="Рисунок 64">
            <a:extLst>
              <a:ext uri="{FF2B5EF4-FFF2-40B4-BE49-F238E27FC236}">
                <a16:creationId xmlns:a16="http://schemas.microsoft.com/office/drawing/2014/main" id="{82B998C5-3F57-47AE-B1E6-808753F66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4" y="1686993"/>
            <a:ext cx="1658429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Рисунок 65" descr="ÐÐ°ÑÑÐ¸Ð½ÐºÐ¸ Ð¿Ð¾ Ð·Ð°Ð¿ÑÐ¾ÑÑ Ð¦ÐÐÐ Ð£Ð¡Ð¢ÐÐÐ§ÐÐÐÐÐ Ð ÐÐ">
            <a:extLst>
              <a:ext uri="{FF2B5EF4-FFF2-40B4-BE49-F238E27FC236}">
                <a16:creationId xmlns:a16="http://schemas.microsoft.com/office/drawing/2014/main" id="{1CAB17C1-4784-44BD-AE6D-BF362C795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7" t="67017" r="65321" b="14687"/>
          <a:stretch>
            <a:fillRect/>
          </a:stretch>
        </p:blipFill>
        <p:spPr bwMode="auto">
          <a:xfrm>
            <a:off x="464564" y="2606251"/>
            <a:ext cx="168443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66">
            <a:extLst>
              <a:ext uri="{FF2B5EF4-FFF2-40B4-BE49-F238E27FC236}">
                <a16:creationId xmlns:a16="http://schemas.microsoft.com/office/drawing/2014/main" id="{187A7D92-06E2-4620-823D-783D8A4A7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0" y="3588159"/>
            <a:ext cx="1684435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67">
            <a:extLst>
              <a:ext uri="{FF2B5EF4-FFF2-40B4-BE49-F238E27FC236}">
                <a16:creationId xmlns:a16="http://schemas.microsoft.com/office/drawing/2014/main" id="{1F6BAA6D-DE27-4B0A-BA02-461FE4C0B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4" y="4517679"/>
            <a:ext cx="1624970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68">
            <a:extLst>
              <a:ext uri="{FF2B5EF4-FFF2-40B4-BE49-F238E27FC236}">
                <a16:creationId xmlns:a16="http://schemas.microsoft.com/office/drawing/2014/main" id="{44C82A70-EFA9-42C9-9649-A3B840389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0" y="5288471"/>
            <a:ext cx="1634850" cy="73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54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8211" y="594338"/>
            <a:ext cx="10302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834" y="2632019"/>
            <a:ext cx="11633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3081" y="52544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1"/>
            <a:ext cx="12192000" cy="122388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6" y="86267"/>
            <a:ext cx="787955" cy="1016142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433531" y="246990"/>
            <a:ext cx="553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КАЛЕНДАРНЫЙ ПЛАН ПРОЕКТА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64856" y="6356350"/>
            <a:ext cx="11874743" cy="365125"/>
          </a:xfrm>
        </p:spPr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8FE458-72AD-40F3-A945-5D3124A109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5490" r="7550" b="6195"/>
          <a:stretch/>
        </p:blipFill>
        <p:spPr>
          <a:xfrm>
            <a:off x="11415144" y="27487"/>
            <a:ext cx="603146" cy="1152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472562-3EA0-40A8-85AE-B6A853086A7D}"/>
              </a:ext>
            </a:extLst>
          </p:cNvPr>
          <p:cNvSpPr/>
          <p:nvPr/>
        </p:nvSpPr>
        <p:spPr>
          <a:xfrm>
            <a:off x="396525" y="1399378"/>
            <a:ext cx="11503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ru-RU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ru-RU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430427"/>
              </p:ext>
            </p:extLst>
          </p:nvPr>
        </p:nvGraphicFramePr>
        <p:xfrm>
          <a:off x="1065269" y="1577463"/>
          <a:ext cx="9847384" cy="4384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046">
                  <a:extLst>
                    <a:ext uri="{9D8B030D-6E8A-4147-A177-3AD203B41FA5}">
                      <a16:colId xmlns:a16="http://schemas.microsoft.com/office/drawing/2014/main" val="2608038649"/>
                    </a:ext>
                  </a:extLst>
                </a:gridCol>
                <a:gridCol w="5932358">
                  <a:extLst>
                    <a:ext uri="{9D8B030D-6E8A-4147-A177-3AD203B41FA5}">
                      <a16:colId xmlns:a16="http://schemas.microsoft.com/office/drawing/2014/main" val="1239242461"/>
                    </a:ext>
                  </a:extLst>
                </a:gridCol>
                <a:gridCol w="3281980">
                  <a:extLst>
                    <a:ext uri="{9D8B030D-6E8A-4147-A177-3AD203B41FA5}">
                      <a16:colId xmlns:a16="http://schemas.microsoft.com/office/drawing/2014/main" val="3257292037"/>
                    </a:ext>
                  </a:extLst>
                </a:gridCol>
              </a:tblGrid>
              <a:tr h="404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 реализуемого блока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Год реализации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8432902"/>
                  </a:ext>
                </a:extLst>
              </a:tr>
              <a:tr h="621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Экологическое образование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2025-2026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1408528"/>
                  </a:ext>
                </a:extLst>
              </a:tr>
              <a:tr h="506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Сохранение экосистем 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2026-2027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1767670"/>
                  </a:ext>
                </a:extLst>
              </a:tr>
              <a:tr h="826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Социальное благополучие и здоровье человека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2027-2028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132196"/>
                  </a:ext>
                </a:extLst>
              </a:tr>
              <a:tr h="776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Рациональное природопользование и экологическая безопасность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2028-2029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1842178"/>
                  </a:ext>
                </a:extLst>
              </a:tr>
              <a:tr h="1249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Глобальная экологическая повестка и международные усилия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2030-2031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7684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324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8211" y="594338"/>
            <a:ext cx="10302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834" y="2632019"/>
            <a:ext cx="11633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3081" y="52544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1"/>
            <a:ext cx="12192000" cy="122388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6" y="86267"/>
            <a:ext cx="787955" cy="1016142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166244" y="271172"/>
            <a:ext cx="553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ПАРТНЁРЫ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64856" y="6356350"/>
            <a:ext cx="11874743" cy="365125"/>
          </a:xfrm>
        </p:spPr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8FE458-72AD-40F3-A945-5D3124A109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5490" r="7550" b="6195"/>
          <a:stretch/>
        </p:blipFill>
        <p:spPr>
          <a:xfrm>
            <a:off x="11415144" y="27487"/>
            <a:ext cx="603146" cy="1152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472562-3EA0-40A8-85AE-B6A853086A7D}"/>
              </a:ext>
            </a:extLst>
          </p:cNvPr>
          <p:cNvSpPr/>
          <p:nvPr/>
        </p:nvSpPr>
        <p:spPr>
          <a:xfrm>
            <a:off x="396525" y="1399378"/>
            <a:ext cx="11503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just"/>
            <a:endParaRPr lang="ru-RU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ru-RU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223" y="1811445"/>
            <a:ext cx="3706527" cy="13585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307" y="1943813"/>
            <a:ext cx="3507457" cy="1303317"/>
          </a:xfrm>
          <a:prstGeom prst="rect">
            <a:avLst/>
          </a:prstGeom>
        </p:spPr>
      </p:pic>
      <p:pic>
        <p:nvPicPr>
          <p:cNvPr id="14" name="Google Shape;8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45526" y="1827061"/>
            <a:ext cx="2134115" cy="209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0280" y="4040549"/>
            <a:ext cx="1671927" cy="15566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8146" y="4011973"/>
            <a:ext cx="1855841" cy="16137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7931" y="3769342"/>
            <a:ext cx="2992012" cy="198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9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8211" y="594338"/>
            <a:ext cx="10302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834" y="2632019"/>
            <a:ext cx="11633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3081" y="52544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1"/>
            <a:ext cx="12192000" cy="122388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6" y="86267"/>
            <a:ext cx="787955" cy="1016142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64856" y="6356350"/>
            <a:ext cx="11874743" cy="365125"/>
          </a:xfrm>
        </p:spPr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8FE458-72AD-40F3-A945-5D3124A109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5490" r="7550" b="6195"/>
          <a:stretch/>
        </p:blipFill>
        <p:spPr>
          <a:xfrm>
            <a:off x="11415144" y="27487"/>
            <a:ext cx="603146" cy="1152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472562-3EA0-40A8-85AE-B6A853086A7D}"/>
              </a:ext>
            </a:extLst>
          </p:cNvPr>
          <p:cNvSpPr/>
          <p:nvPr/>
        </p:nvSpPr>
        <p:spPr>
          <a:xfrm>
            <a:off x="396525" y="1399378"/>
            <a:ext cx="1150392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206A75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06A75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06A75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06A75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06A75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06A75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2800" b="1" dirty="0">
                <a:solidFill>
                  <a:srgbClr val="206A75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endParaRPr lang="ru-RU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ru-RU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4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8211" y="594338"/>
            <a:ext cx="10302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834" y="2632019"/>
            <a:ext cx="11633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3081" y="52544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1"/>
            <a:ext cx="12192000" cy="122388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6" y="86267"/>
            <a:ext cx="787955" cy="1016142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503869" y="220185"/>
            <a:ext cx="553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ВВЕДЕНИЕ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64856" y="6356350"/>
            <a:ext cx="11874743" cy="365125"/>
          </a:xfrm>
        </p:spPr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8FE458-72AD-40F3-A945-5D3124A109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5490" r="7550" b="6195"/>
          <a:stretch/>
        </p:blipFill>
        <p:spPr>
          <a:xfrm>
            <a:off x="11415144" y="27487"/>
            <a:ext cx="603146" cy="1152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8A2F33F-9A3A-489E-85F2-0B7C6F0D3F74}"/>
              </a:ext>
            </a:extLst>
          </p:cNvPr>
          <p:cNvSpPr/>
          <p:nvPr/>
        </p:nvSpPr>
        <p:spPr>
          <a:xfrm>
            <a:off x="650449" y="1565620"/>
            <a:ext cx="106617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Экологическое образование представляет собой непрерывный процесс обучения, воспитания и развития личности, направленный на формирование системы научных и практических знаний и умений, ценностных ориентаций, поведения и деятельности, обеспечивающих ответственное отношение к окружающей природной среде. </a:t>
            </a:r>
          </a:p>
          <a:p>
            <a:pPr algn="just"/>
            <a:endParaRPr lang="ru-RU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Особенность экологического образования определяется тем, что современные экологические представления опираются практически на все естественные науки и находят все большее выражение в социальных науках. Экология выступает не только как самостоятельное научное направление, но и как основа мировоззрения и поведения, принятия практических решений. </a:t>
            </a:r>
          </a:p>
          <a:p>
            <a:pPr algn="just"/>
            <a:endParaRPr lang="ru-RU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области определения нового содержания экологического образования необходимо его расширение в соответствии с современными представлениями об экологии как основе естественно-научной картины мира и концепции устойчивого развития. </a:t>
            </a:r>
          </a:p>
          <a:p>
            <a:pPr algn="just"/>
            <a:endParaRPr lang="ru-RU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Конечным этапом экологического образования – в формировании экологического сознания и экологически грамотного поведения, которые должны войти в качестве основы современной картины мира и культуры поведения личности.</a:t>
            </a:r>
          </a:p>
          <a:p>
            <a:r>
              <a:rPr lang="ru-RU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ru-RU" dirty="0">
              <a:solidFill>
                <a:srgbClr val="206A75"/>
              </a:solidFill>
            </a:endParaRPr>
          </a:p>
          <a:p>
            <a:endParaRPr lang="ru-RU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dirty="0">
              <a:solidFill>
                <a:srgbClr val="206A75"/>
              </a:solidFill>
            </a:endParaRPr>
          </a:p>
          <a:p>
            <a:endParaRPr lang="ru-RU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dirty="0">
              <a:solidFill>
                <a:srgbClr val="206A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3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8211" y="594338"/>
            <a:ext cx="10302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834" y="2632019"/>
            <a:ext cx="11633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3081" y="52544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1"/>
            <a:ext cx="12192000" cy="122388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6" y="86267"/>
            <a:ext cx="787955" cy="1016142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328307" y="210384"/>
            <a:ext cx="553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УСТОЙЧИВОЕ РАЗВИТИЕ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64856" y="6356350"/>
            <a:ext cx="11874743" cy="365125"/>
          </a:xfrm>
        </p:spPr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8FE458-72AD-40F3-A945-5D3124A109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5490" r="7550" b="6195"/>
          <a:stretch/>
        </p:blipFill>
        <p:spPr>
          <a:xfrm>
            <a:off x="11415144" y="27487"/>
            <a:ext cx="603146" cy="1152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472562-3EA0-40A8-85AE-B6A853086A7D}"/>
              </a:ext>
            </a:extLst>
          </p:cNvPr>
          <p:cNvSpPr/>
          <p:nvPr/>
        </p:nvSpPr>
        <p:spPr>
          <a:xfrm>
            <a:off x="396525" y="1399378"/>
            <a:ext cx="11503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just"/>
            <a:endParaRPr lang="ru-RU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ru-RU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8271" y="1954630"/>
            <a:ext cx="1048043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2800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Концепция устойчивого развития – современная парадигма развития, принятая на уровне мирового сообщества. В ее основе лежит осознание необходимости вписать все возрастающие потребности человечества в естественные возможности планеты, принцип, который определяет приоритетные направления социально-экономического развития.</a:t>
            </a:r>
          </a:p>
          <a:p>
            <a:endParaRPr lang="ru-RU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95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8211" y="594338"/>
            <a:ext cx="10302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834" y="2632019"/>
            <a:ext cx="11633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3081" y="52544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1"/>
            <a:ext cx="12192000" cy="122388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СООТНОШЕНИЕ ОСНОВНЫХ ЭЛЕМЕНТОВ УСТОЙЧИВОГО РАЗВИТИЯ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6" y="86267"/>
            <a:ext cx="787955" cy="1016142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64856" y="6356350"/>
            <a:ext cx="11874743" cy="365125"/>
          </a:xfrm>
        </p:spPr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8FE458-72AD-40F3-A945-5D3124A109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5490" r="7550" b="6195"/>
          <a:stretch/>
        </p:blipFill>
        <p:spPr>
          <a:xfrm>
            <a:off x="11415144" y="27487"/>
            <a:ext cx="603146" cy="1152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472562-3EA0-40A8-85AE-B6A853086A7D}"/>
              </a:ext>
            </a:extLst>
          </p:cNvPr>
          <p:cNvSpPr/>
          <p:nvPr/>
        </p:nvSpPr>
        <p:spPr>
          <a:xfrm>
            <a:off x="2295663" y="5389556"/>
            <a:ext cx="11503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ru-RU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 descr="Устойчивое развитие — Википед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11" y="1231443"/>
            <a:ext cx="7666062" cy="525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1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8211" y="594338"/>
            <a:ext cx="10302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834" y="2632019"/>
            <a:ext cx="11633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3081" y="52544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1"/>
            <a:ext cx="12192000" cy="122388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6" y="86267"/>
            <a:ext cx="787955" cy="1016142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64856" y="6356350"/>
            <a:ext cx="11874743" cy="365125"/>
          </a:xfrm>
        </p:spPr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8FE458-72AD-40F3-A945-5D3124A109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5490" r="7550" b="6195"/>
          <a:stretch/>
        </p:blipFill>
        <p:spPr>
          <a:xfrm>
            <a:off x="11415144" y="27487"/>
            <a:ext cx="603146" cy="1152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472562-3EA0-40A8-85AE-B6A853086A7D}"/>
              </a:ext>
            </a:extLst>
          </p:cNvPr>
          <p:cNvSpPr/>
          <p:nvPr/>
        </p:nvSpPr>
        <p:spPr>
          <a:xfrm>
            <a:off x="396525" y="1399378"/>
            <a:ext cx="115039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206A75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206A75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Реализация Концепции Устойчивого развития предполагает учет ключевых моментов по ряду направлений, включая экологию, экономику, общество и культуру.</a:t>
            </a:r>
          </a:p>
          <a:p>
            <a:pPr algn="just"/>
            <a:endParaRPr lang="ru-RU" sz="2200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200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Экологическая культура может обеспечить социальную ответственность представителей всех секторов общества на основе личной заинтересованности. Все это и определяет развитие системы образования и просвещения, нацеленной на формирование культуры, в качестве ключевого приоритета.</a:t>
            </a:r>
          </a:p>
          <a:p>
            <a:pPr algn="just"/>
            <a:endParaRPr lang="ru-RU" sz="2200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200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сути, современные представления об экологии и устойчивом развитии – это стратегия выживания, предполагающая трансформацию сознания, формирование мировоззрения и нового методологического подхода, который определяет приоритеты любого вида деятельности.</a:t>
            </a:r>
          </a:p>
          <a:p>
            <a:pPr algn="just"/>
            <a:endParaRPr lang="ru-RU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9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8211" y="594338"/>
            <a:ext cx="10302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834" y="2632019"/>
            <a:ext cx="11633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3081" y="52544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1"/>
            <a:ext cx="12192000" cy="122388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6" y="86267"/>
            <a:ext cx="787955" cy="1016142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503869" y="220185"/>
            <a:ext cx="553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 И ЗАДАЧИ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64856" y="6356350"/>
            <a:ext cx="11874743" cy="365125"/>
          </a:xfrm>
        </p:spPr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8FE458-72AD-40F3-A945-5D3124A109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5490" r="7550" b="6195"/>
          <a:stretch/>
        </p:blipFill>
        <p:spPr>
          <a:xfrm>
            <a:off x="11415144" y="27487"/>
            <a:ext cx="603146" cy="1152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472562-3EA0-40A8-85AE-B6A853086A7D}"/>
              </a:ext>
            </a:extLst>
          </p:cNvPr>
          <p:cNvSpPr/>
          <p:nvPr/>
        </p:nvSpPr>
        <p:spPr>
          <a:xfrm>
            <a:off x="396525" y="1399378"/>
            <a:ext cx="115039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 Проекта: </a:t>
            </a:r>
            <a:r>
              <a:rPr lang="ru-RU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совершенствование профессионального мастерства педагога в области экологии для повышения эффективности формирования у обучающихся базовых основ современной экологической культуры в целях устойчивого развития.</a:t>
            </a:r>
          </a:p>
          <a:p>
            <a:pPr algn="just"/>
            <a:r>
              <a:rPr lang="ru-RU" b="1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Задачи:</a:t>
            </a:r>
          </a:p>
          <a:p>
            <a:pPr algn="just"/>
            <a:r>
              <a:rPr lang="ru-RU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Модернизировать систему подготовки и дополнительного профессионального образования педагогических работников и специалистов в области экологического образования на основе реализации механизмов преемственности и непрерывности формирования базовых основ экологической культуры обучающихся на различных уровнях образовательной системы, обеспечивающих реализацию системы экологического образования в целях формирования современной экологической культуры обучающихся.</a:t>
            </a:r>
          </a:p>
          <a:p>
            <a:pPr algn="just"/>
            <a:r>
              <a:rPr lang="ru-RU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Разработать </a:t>
            </a:r>
            <a:r>
              <a:rPr lang="ru-RU" dirty="0" err="1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учебно</a:t>
            </a:r>
            <a:r>
              <a:rPr lang="ru-RU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методические пособия, видеоматериалы, сборники материалов по итогам проведенных мероприятий и иные материалы, направленных на обеспечение преподавателей качественными образовательными ресурсами для эффективного преподавания и формирования у участников образовательного процесса экологического мышления и практических навыков, обеспечения доступности пособий для широкого круга образовательных учреждений и поддержки преподавателей в организации учебного процесса.</a:t>
            </a:r>
          </a:p>
          <a:p>
            <a:pPr algn="just"/>
            <a:r>
              <a:rPr lang="ru-RU" dirty="0">
                <a:solidFill>
                  <a:srgbClr val="206A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Обеспечить совершенствование системы экологического просвещения участников образовательных отношений во взаимодействии общеобразовательных организаций с организациями просвещения, культуры, средств массовой информации.</a:t>
            </a:r>
          </a:p>
          <a:p>
            <a:pPr algn="just"/>
            <a:endParaRPr lang="ru-RU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ru-RU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ru-RU" dirty="0">
              <a:solidFill>
                <a:srgbClr val="206A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5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8211" y="594338"/>
            <a:ext cx="10302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834" y="2632019"/>
            <a:ext cx="11633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3081" y="52544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1"/>
            <a:ext cx="12192000" cy="122388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6" y="86267"/>
            <a:ext cx="787955" cy="1016142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503869" y="220185"/>
            <a:ext cx="553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ЗАГОЛОВОК СЛАЙДА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64856" y="6356350"/>
            <a:ext cx="11874743" cy="365125"/>
          </a:xfrm>
        </p:spPr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8FE458-72AD-40F3-A945-5D3124A109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5490" r="7550" b="6195"/>
          <a:stretch/>
        </p:blipFill>
        <p:spPr>
          <a:xfrm>
            <a:off x="11415144" y="27487"/>
            <a:ext cx="603146" cy="1152000"/>
          </a:xfrm>
          <a:prstGeom prst="rect">
            <a:avLst/>
          </a:prstGeom>
        </p:spPr>
      </p:pic>
      <p:pic>
        <p:nvPicPr>
          <p:cNvPr id="11" name="Рисунок 10" descr="ÐÐ°ÑÑÐ¸Ð½ÐºÐ¸ Ð¿Ð¾ Ð·Ð°Ð¿ÑÐ¾ÑÑ Ð¦ÐÐÐ Ð£Ð¡Ð¢ÐÐÐ§ÐÐÐÐÐ Ð ÐÐ">
            <a:extLst>
              <a:ext uri="{FF2B5EF4-FFF2-40B4-BE49-F238E27FC236}">
                <a16:creationId xmlns:a16="http://schemas.microsoft.com/office/drawing/2014/main" id="{FF460240-21C3-4313-ADE4-4CE85EDAB8A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13596" r="3261" b="13740"/>
          <a:stretch/>
        </p:blipFill>
        <p:spPr bwMode="auto">
          <a:xfrm>
            <a:off x="1598211" y="1677814"/>
            <a:ext cx="8488469" cy="44798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745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8211" y="594338"/>
            <a:ext cx="10302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834" y="2627313"/>
            <a:ext cx="11633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3081" y="52544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1"/>
            <a:ext cx="12192000" cy="122388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6" y="86267"/>
            <a:ext cx="787955" cy="1016142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926856" y="220185"/>
            <a:ext cx="10370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Соотнесение Целей устойчивого развития с проектами целей образования в интересах устойчивого развития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64856" y="6356350"/>
            <a:ext cx="11874743" cy="365125"/>
          </a:xfrm>
        </p:spPr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8FE458-72AD-40F3-A945-5D3124A109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5490" r="7550" b="6195"/>
          <a:stretch/>
        </p:blipFill>
        <p:spPr>
          <a:xfrm>
            <a:off x="11415144" y="27487"/>
            <a:ext cx="603146" cy="1152000"/>
          </a:xfrm>
          <a:prstGeom prst="rect">
            <a:avLst/>
          </a:prstGeom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3F22C3D3-7FAC-43AE-B7AB-094486400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769290"/>
              </p:ext>
            </p:extLst>
          </p:nvPr>
        </p:nvGraphicFramePr>
        <p:xfrm>
          <a:off x="320988" y="1312976"/>
          <a:ext cx="11284374" cy="5589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7753">
                  <a:extLst>
                    <a:ext uri="{9D8B030D-6E8A-4147-A177-3AD203B41FA5}">
                      <a16:colId xmlns:a16="http://schemas.microsoft.com/office/drawing/2014/main" val="3921426169"/>
                    </a:ext>
                  </a:extLst>
                </a:gridCol>
                <a:gridCol w="9236621">
                  <a:extLst>
                    <a:ext uri="{9D8B030D-6E8A-4147-A177-3AD203B41FA5}">
                      <a16:colId xmlns:a16="http://schemas.microsoft.com/office/drawing/2014/main" val="3738597670"/>
                    </a:ext>
                  </a:extLst>
                </a:gridCol>
              </a:tblGrid>
              <a:tr h="938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</a:rPr>
                        <a:t>ЦЕЛИ УСТОЙЧИВОГО РАЗВИТИЯ</a:t>
                      </a:r>
                      <a:endParaRPr lang="ru-RU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0" marR="53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</a:rPr>
                        <a:t>ЦЕЛИ</a:t>
                      </a:r>
                      <a:r>
                        <a:rPr lang="ru-RU" sz="1800" spc="-5" baseline="0" dirty="0">
                          <a:effectLst/>
                        </a:rPr>
                        <a:t> </a:t>
                      </a:r>
                      <a:r>
                        <a:rPr lang="ru-RU" sz="1800" spc="-10" baseline="0" dirty="0">
                          <a:effectLst/>
                        </a:rPr>
                        <a:t>ОБРАЗОВАНИЯ</a:t>
                      </a:r>
                      <a:endParaRPr lang="ru-RU" sz="1800" baseline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</a:rPr>
                        <a:t>В</a:t>
                      </a:r>
                      <a:r>
                        <a:rPr lang="ru-RU" sz="1800" spc="-50" baseline="0" dirty="0">
                          <a:effectLst/>
                        </a:rPr>
                        <a:t> </a:t>
                      </a:r>
                      <a:r>
                        <a:rPr lang="ru-RU" sz="1800" baseline="0" dirty="0">
                          <a:effectLst/>
                        </a:rPr>
                        <a:t>ИНТЕРЕСАХ</a:t>
                      </a:r>
                      <a:r>
                        <a:rPr lang="ru-RU" sz="1800" spc="-50" baseline="0" dirty="0">
                          <a:effectLst/>
                        </a:rPr>
                        <a:t> </a:t>
                      </a:r>
                      <a:r>
                        <a:rPr lang="ru-RU" sz="1800" baseline="0" dirty="0">
                          <a:effectLst/>
                        </a:rPr>
                        <a:t>УСТОЙЧИВОГО</a:t>
                      </a:r>
                      <a:r>
                        <a:rPr lang="ru-RU" sz="1800" spc="-45" baseline="0" dirty="0">
                          <a:effectLst/>
                        </a:rPr>
                        <a:t> </a:t>
                      </a:r>
                      <a:r>
                        <a:rPr lang="ru-RU" sz="1800" spc="-10" baseline="0" dirty="0">
                          <a:effectLst/>
                        </a:rPr>
                        <a:t>РАЗВИТИЯ</a:t>
                      </a:r>
                      <a:endParaRPr lang="ru-RU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0" marR="53020" marT="0" marB="0"/>
                </a:tc>
                <a:extLst>
                  <a:ext uri="{0D108BD9-81ED-4DB2-BD59-A6C34878D82A}">
                    <a16:rowId xmlns:a16="http://schemas.microsoft.com/office/drawing/2014/main" val="3809773229"/>
                  </a:ext>
                </a:extLst>
              </a:tr>
              <a:tr h="938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0" marR="530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1. Создание доступной образовательной среды для всех категорий обучающихся (бесплатное образование в рамках действующих ФГОС, расширение бесплатного дополнительного образования, реализация концепции инклюзивного образования и др.).</a:t>
                      </a:r>
                    </a:p>
                  </a:txBody>
                  <a:tcPr marL="53020" marR="53020" marT="0" marB="0"/>
                </a:tc>
                <a:extLst>
                  <a:ext uri="{0D108BD9-81ED-4DB2-BD59-A6C34878D82A}">
                    <a16:rowId xmlns:a16="http://schemas.microsoft.com/office/drawing/2014/main" val="771537284"/>
                  </a:ext>
                </a:extLst>
              </a:tr>
              <a:tr h="616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0" marR="530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2. Создание условий для выполнения социальных стандартов в системе образования.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020" marR="53020" marT="0" marB="0"/>
                </a:tc>
                <a:extLst>
                  <a:ext uri="{0D108BD9-81ED-4DB2-BD59-A6C34878D82A}">
                    <a16:rowId xmlns:a16="http://schemas.microsoft.com/office/drawing/2014/main" val="3335951660"/>
                  </a:ext>
                </a:extLst>
              </a:tr>
              <a:tr h="616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0" marR="530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3. Развитие </a:t>
                      </a:r>
                      <a:r>
                        <a:rPr lang="ru-RU" sz="1800" kern="1200" dirty="0" err="1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здоровьесозидающего</a:t>
                      </a:r>
                      <a:r>
                        <a:rPr lang="ru-RU" sz="1800" kern="1200" dirty="0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на всех уровнях и этапах непрерывного образования.</a:t>
                      </a:r>
                    </a:p>
                  </a:txBody>
                  <a:tcPr marL="53020" marR="53020" marT="0" marB="0"/>
                </a:tc>
                <a:extLst>
                  <a:ext uri="{0D108BD9-81ED-4DB2-BD59-A6C34878D82A}">
                    <a16:rowId xmlns:a16="http://schemas.microsoft.com/office/drawing/2014/main" val="3320952712"/>
                  </a:ext>
                </a:extLst>
              </a:tr>
              <a:tr h="616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0" marR="530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4. Модернизация системы непрерывного экологического образования и становление образования в интересах устойчивого развития.</a:t>
                      </a:r>
                    </a:p>
                  </a:txBody>
                  <a:tcPr marL="53020" marR="53020" marT="0" marB="0"/>
                </a:tc>
                <a:extLst>
                  <a:ext uri="{0D108BD9-81ED-4DB2-BD59-A6C34878D82A}">
                    <a16:rowId xmlns:a16="http://schemas.microsoft.com/office/drawing/2014/main" val="257100810"/>
                  </a:ext>
                </a:extLst>
              </a:tr>
              <a:tr h="616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0" marR="530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5. Использование гендерного подхода в технологическом пространстве образования в интересах устойчивого развития</a:t>
                      </a:r>
                    </a:p>
                  </a:txBody>
                  <a:tcPr marL="53020" marR="53020" marT="0" marB="0"/>
                </a:tc>
                <a:extLst>
                  <a:ext uri="{0D108BD9-81ED-4DB2-BD59-A6C34878D82A}">
                    <a16:rowId xmlns:a16="http://schemas.microsoft.com/office/drawing/2014/main" val="3750796319"/>
                  </a:ext>
                </a:extLst>
              </a:tr>
              <a:tr h="1246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0" marR="530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6. Гуманитарная экспертиза вводимых в образовании педагогических (образовательных) инноваций, научное обоснование и обновление </a:t>
                      </a:r>
                      <a:r>
                        <a:rPr lang="ru-RU" sz="1800" kern="1200" dirty="0" err="1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СанПинов</a:t>
                      </a:r>
                      <a:r>
                        <a:rPr lang="ru-RU" sz="1800" kern="1200" dirty="0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 с учетом требований «озеленения образовательных программ», внедрения принципов «зеленого» дизайна и др.</a:t>
                      </a:r>
                    </a:p>
                  </a:txBody>
                  <a:tcPr marL="53020" marR="53020" marT="0" marB="0"/>
                </a:tc>
                <a:extLst>
                  <a:ext uri="{0D108BD9-81ED-4DB2-BD59-A6C34878D82A}">
                    <a16:rowId xmlns:a16="http://schemas.microsoft.com/office/drawing/2014/main" val="558165133"/>
                  </a:ext>
                </a:extLst>
              </a:tr>
            </a:tbl>
          </a:graphicData>
        </a:graphic>
      </p:graphicFrame>
      <p:pic>
        <p:nvPicPr>
          <p:cNvPr id="1048" name="Рисунок 52">
            <a:extLst>
              <a:ext uri="{FF2B5EF4-FFF2-40B4-BE49-F238E27FC236}">
                <a16:creationId xmlns:a16="http://schemas.microsoft.com/office/drawing/2014/main" id="{C2023054-5805-4899-9D3C-E626B4A7A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89" y="2262671"/>
            <a:ext cx="202314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Рисунок 53">
            <a:extLst>
              <a:ext uri="{FF2B5EF4-FFF2-40B4-BE49-F238E27FC236}">
                <a16:creationId xmlns:a16="http://schemas.microsoft.com/office/drawing/2014/main" id="{379891AE-AD53-4867-A0C6-C14E7D778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5100"/>
            <a:ext cx="191202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Рисунок 54">
            <a:extLst>
              <a:ext uri="{FF2B5EF4-FFF2-40B4-BE49-F238E27FC236}">
                <a16:creationId xmlns:a16="http://schemas.microsoft.com/office/drawing/2014/main" id="{E1446AB8-7D38-4DA6-A1B1-340A39E6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9" y="3803824"/>
            <a:ext cx="1800905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Рисунок 55">
            <a:extLst>
              <a:ext uri="{FF2B5EF4-FFF2-40B4-BE49-F238E27FC236}">
                <a16:creationId xmlns:a16="http://schemas.microsoft.com/office/drawing/2014/main" id="{3C6CB88B-4CFB-4162-A08F-68A4DF54F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6" y="4375517"/>
            <a:ext cx="1892867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Рисунок 56">
            <a:extLst>
              <a:ext uri="{FF2B5EF4-FFF2-40B4-BE49-F238E27FC236}">
                <a16:creationId xmlns:a16="http://schemas.microsoft.com/office/drawing/2014/main" id="{76EDC60F-E061-4C24-A00B-72AF446CB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3" y="5133870"/>
            <a:ext cx="190821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Рисунок 57">
            <a:extLst>
              <a:ext uri="{FF2B5EF4-FFF2-40B4-BE49-F238E27FC236}">
                <a16:creationId xmlns:a16="http://schemas.microsoft.com/office/drawing/2014/main" id="{0238E28B-1E73-4097-9F08-8D1D0CD71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6" y="6042930"/>
            <a:ext cx="1848800" cy="81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2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8211" y="594338"/>
            <a:ext cx="10302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834" y="2632019"/>
            <a:ext cx="11633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3081" y="52544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1"/>
            <a:ext cx="12192000" cy="122388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6" y="86267"/>
            <a:ext cx="787955" cy="1016142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952810" y="220185"/>
            <a:ext cx="10698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Соотнесение Целей устойчивого развития с проектами целей образования в интересах устойчивого развития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64856" y="6356350"/>
            <a:ext cx="11874743" cy="365125"/>
          </a:xfrm>
        </p:spPr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8FE458-72AD-40F3-A945-5D3124A109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5490" r="7550" b="6195"/>
          <a:stretch/>
        </p:blipFill>
        <p:spPr>
          <a:xfrm>
            <a:off x="11415144" y="27487"/>
            <a:ext cx="603146" cy="1152000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CE010302-4727-4B16-BD64-629EB6858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65719"/>
              </p:ext>
            </p:extLst>
          </p:nvPr>
        </p:nvGraphicFramePr>
        <p:xfrm>
          <a:off x="452488" y="1336431"/>
          <a:ext cx="11321590" cy="5147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2811">
                  <a:extLst>
                    <a:ext uri="{9D8B030D-6E8A-4147-A177-3AD203B41FA5}">
                      <a16:colId xmlns:a16="http://schemas.microsoft.com/office/drawing/2014/main" val="2143759146"/>
                    </a:ext>
                  </a:extLst>
                </a:gridCol>
                <a:gridCol w="9558779">
                  <a:extLst>
                    <a:ext uri="{9D8B030D-6E8A-4147-A177-3AD203B41FA5}">
                      <a16:colId xmlns:a16="http://schemas.microsoft.com/office/drawing/2014/main" val="1998444749"/>
                    </a:ext>
                  </a:extLst>
                </a:gridCol>
              </a:tblGrid>
              <a:tr h="761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5" marR="57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7. Организация условий для внедрения систем энергосбережения и ресурсосбережения в образовательных организациях (элементы экологического менеджмента).</a:t>
                      </a:r>
                    </a:p>
                  </a:txBody>
                  <a:tcPr marL="57575" marR="5757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027758"/>
                  </a:ext>
                </a:extLst>
              </a:tr>
              <a:tr h="852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5" marR="57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8. Создание условий для реализации идеологии и моделей «зеленой экономики» экономики знаний, предполагающих ориентацию профессионального образования на профессии будущего.</a:t>
                      </a:r>
                    </a:p>
                  </a:txBody>
                  <a:tcPr marL="57575" marR="57575" marT="0" marB="0"/>
                </a:tc>
                <a:extLst>
                  <a:ext uri="{0D108BD9-81ED-4DB2-BD59-A6C34878D82A}">
                    <a16:rowId xmlns:a16="http://schemas.microsoft.com/office/drawing/2014/main" val="1160738598"/>
                  </a:ext>
                </a:extLst>
              </a:tr>
              <a:tr h="115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5" marR="57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9. Ресурсное обеспечение инновационного развития системы образования (кадровое, учебно-методическое, материально-техническое, информационное) (реализация проектов «Информационная дидактика», «Электронные учебники», «Информационная безопасность» и др.</a:t>
                      </a:r>
                    </a:p>
                  </a:txBody>
                  <a:tcPr marL="57575" marR="57575" marT="0" marB="0"/>
                </a:tc>
                <a:extLst>
                  <a:ext uri="{0D108BD9-81ED-4DB2-BD59-A6C34878D82A}">
                    <a16:rowId xmlns:a16="http://schemas.microsoft.com/office/drawing/2014/main" val="554776023"/>
                  </a:ext>
                </a:extLst>
              </a:tr>
              <a:tr h="865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5" marR="57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10. Создание условий и механизмов управления инновационными изменениями в образовательных организациях по результатам мониторинга их деятельности по реализации ФГОС.</a:t>
                      </a:r>
                    </a:p>
                  </a:txBody>
                  <a:tcPr marL="57575" marR="57575" marT="0" marB="0"/>
                </a:tc>
                <a:extLst>
                  <a:ext uri="{0D108BD9-81ED-4DB2-BD59-A6C34878D82A}">
                    <a16:rowId xmlns:a16="http://schemas.microsoft.com/office/drawing/2014/main" val="964535279"/>
                  </a:ext>
                </a:extLst>
              </a:tr>
              <a:tr h="623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5" marR="57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11.Создание открытой безопасной </a:t>
                      </a:r>
                      <a:r>
                        <a:rPr lang="ru-RU" sz="1800" kern="1200" dirty="0" err="1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здоровьесозидающей</a:t>
                      </a:r>
                      <a:r>
                        <a:rPr lang="ru-RU" sz="1800" kern="1200" dirty="0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, информационно насыщенной образовательной среды образовательной организации (района, города, страны).</a:t>
                      </a:r>
                    </a:p>
                  </a:txBody>
                  <a:tcPr marL="57575" marR="57575" marT="0" marB="0"/>
                </a:tc>
                <a:extLst>
                  <a:ext uri="{0D108BD9-81ED-4DB2-BD59-A6C34878D82A}">
                    <a16:rowId xmlns:a16="http://schemas.microsoft.com/office/drawing/2014/main" val="2313253859"/>
                  </a:ext>
                </a:extLst>
              </a:tr>
              <a:tr h="865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75" marR="57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206A75"/>
                          </a:solidFill>
                          <a:latin typeface="+mn-lt"/>
                          <a:ea typeface="+mn-ea"/>
                          <a:cs typeface="+mn-cs"/>
                        </a:rPr>
                        <a:t>12. Перенесение идеологии рациональных моделей потребления и производства в сферу образования (переход от потребления знаний к производству новых знаний (продуктов), экономика знаний и др.).</a:t>
                      </a:r>
                    </a:p>
                  </a:txBody>
                  <a:tcPr marL="57575" marR="57575" marT="0" marB="0"/>
                </a:tc>
                <a:extLst>
                  <a:ext uri="{0D108BD9-81ED-4DB2-BD59-A6C34878D82A}">
                    <a16:rowId xmlns:a16="http://schemas.microsoft.com/office/drawing/2014/main" val="2815032604"/>
                  </a:ext>
                </a:extLst>
              </a:tr>
            </a:tbl>
          </a:graphicData>
        </a:graphic>
      </p:graphicFrame>
      <p:pic>
        <p:nvPicPr>
          <p:cNvPr id="2054" name="Рисунок 58">
            <a:extLst>
              <a:ext uri="{FF2B5EF4-FFF2-40B4-BE49-F238E27FC236}">
                <a16:creationId xmlns:a16="http://schemas.microsoft.com/office/drawing/2014/main" id="{51064BA5-3270-468C-84DD-046ABF50C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9" y="1495866"/>
            <a:ext cx="1600681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59">
            <a:extLst>
              <a:ext uri="{FF2B5EF4-FFF2-40B4-BE49-F238E27FC236}">
                <a16:creationId xmlns:a16="http://schemas.microsoft.com/office/drawing/2014/main" id="{C860000B-B98B-4D68-A6FE-BF40619BE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9" y="2252907"/>
            <a:ext cx="1605877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60">
            <a:extLst>
              <a:ext uri="{FF2B5EF4-FFF2-40B4-BE49-F238E27FC236}">
                <a16:creationId xmlns:a16="http://schemas.microsoft.com/office/drawing/2014/main" id="{CEAECE72-BB03-4F9A-BBF4-F25AEDD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1" y="3186883"/>
            <a:ext cx="1660736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61">
            <a:extLst>
              <a:ext uri="{FF2B5EF4-FFF2-40B4-BE49-F238E27FC236}">
                <a16:creationId xmlns:a16="http://schemas.microsoft.com/office/drawing/2014/main" id="{C1C513DF-74A5-462E-B42F-0E812A28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2" y="4179332"/>
            <a:ext cx="161367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62">
            <a:extLst>
              <a:ext uri="{FF2B5EF4-FFF2-40B4-BE49-F238E27FC236}">
                <a16:creationId xmlns:a16="http://schemas.microsoft.com/office/drawing/2014/main" id="{9C1ED1FB-9DD3-440B-B2BA-763A68633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6" y="4959219"/>
            <a:ext cx="1620894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63">
            <a:extLst>
              <a:ext uri="{FF2B5EF4-FFF2-40B4-BE49-F238E27FC236}">
                <a16:creationId xmlns:a16="http://schemas.microsoft.com/office/drawing/2014/main" id="{9B09C0E0-66EF-4431-90E4-2B95B6B30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0" y="5718893"/>
            <a:ext cx="1660736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053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1155</Words>
  <Application>Microsoft Office PowerPoint</Application>
  <PresentationFormat>Широкоэкранный</PresentationFormat>
  <Paragraphs>125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Candara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adminiro</cp:lastModifiedBy>
  <cp:revision>37</cp:revision>
  <dcterms:created xsi:type="dcterms:W3CDTF">2025-08-23T08:06:31Z</dcterms:created>
  <dcterms:modified xsi:type="dcterms:W3CDTF">2025-09-24T04:51:01Z</dcterms:modified>
</cp:coreProperties>
</file>