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1225" r:id="rId2"/>
    <p:sldId id="279" r:id="rId3"/>
    <p:sldId id="1227" r:id="rId4"/>
    <p:sldId id="1226" r:id="rId5"/>
    <p:sldId id="1228" r:id="rId6"/>
    <p:sldId id="1229" r:id="rId7"/>
    <p:sldId id="1230" r:id="rId8"/>
    <p:sldId id="1231" r:id="rId9"/>
    <p:sldId id="412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Варианты титульного слайда" id="{1A3CCFF4-3B6C-4447-A9BD-7361DA8CA238}">
          <p14:sldIdLst>
            <p14:sldId id="1225"/>
            <p14:sldId id="279"/>
            <p14:sldId id="1227"/>
            <p14:sldId id="1226"/>
            <p14:sldId id="1228"/>
            <p14:sldId id="1229"/>
            <p14:sldId id="1230"/>
            <p14:sldId id="1231"/>
            <p14:sldId id="412"/>
          </p14:sldIdLst>
        </p14:section>
        <p14:section name="Варианты шаблонов слайда" id="{1A6325E3-7848-4264-BACD-792F3997B825}">
          <p14:sldIdLst/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1457" userDrawn="1">
          <p15:clr>
            <a:srgbClr val="A4A3A4"/>
          </p15:clr>
        </p15:guide>
        <p15:guide id="3" orient="horz" pos="29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5F"/>
    <a:srgbClr val="2A6A6C"/>
    <a:srgbClr val="007A7A"/>
    <a:srgbClr val="206A75"/>
    <a:srgbClr val="006666"/>
    <a:srgbClr val="0F2251"/>
    <a:srgbClr val="002B2A"/>
    <a:srgbClr val="1F1A17"/>
    <a:srgbClr val="1E1E1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7" autoAdjust="0"/>
    <p:restoredTop sz="92593" autoAdjust="0"/>
  </p:normalViewPr>
  <p:slideViewPr>
    <p:cSldViewPr snapToGrid="0">
      <p:cViewPr varScale="1">
        <p:scale>
          <a:sx n="60" d="100"/>
          <a:sy n="60" d="100"/>
        </p:scale>
        <p:origin x="90" y="738"/>
      </p:cViewPr>
      <p:guideLst>
        <p:guide pos="3840"/>
        <p:guide orient="horz" pos="1457"/>
        <p:guide orient="horz" pos="29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49C0B-11BD-4666-8B9F-E74175559769}" type="doc">
      <dgm:prSet loTypeId="urn:microsoft.com/office/officeart/2005/8/layout/matrix3" loCatId="matrix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BB640A2E-FE45-4EC1-970F-096B92CCEDD0}">
      <dgm:prSet phldrT="[Текст]"/>
      <dgm:spPr/>
      <dgm:t>
        <a:bodyPr/>
        <a:lstStyle/>
        <a:p>
          <a:r>
            <a:rPr lang="ru-RU" dirty="0"/>
            <a:t>Педагогическая беседа</a:t>
          </a:r>
        </a:p>
      </dgm:t>
    </dgm:pt>
    <dgm:pt modelId="{DB9DC1A6-66BF-4F5B-A2F5-C02A0B7ED370}" type="parTrans" cxnId="{9BE83D87-A74A-4982-BF5F-B07ACA77FE7D}">
      <dgm:prSet/>
      <dgm:spPr/>
      <dgm:t>
        <a:bodyPr/>
        <a:lstStyle/>
        <a:p>
          <a:endParaRPr lang="ru-RU"/>
        </a:p>
      </dgm:t>
    </dgm:pt>
    <dgm:pt modelId="{C5FB8AF7-34D8-46E3-A792-A99D004FF3C4}" type="sibTrans" cxnId="{9BE83D87-A74A-4982-BF5F-B07ACA77FE7D}">
      <dgm:prSet/>
      <dgm:spPr/>
      <dgm:t>
        <a:bodyPr/>
        <a:lstStyle/>
        <a:p>
          <a:endParaRPr lang="ru-RU"/>
        </a:p>
      </dgm:t>
    </dgm:pt>
    <dgm:pt modelId="{6162F38F-A498-4740-BDBD-7FC0065A8DD7}">
      <dgm:prSet phldrT="[Текст]"/>
      <dgm:spPr/>
      <dgm:t>
        <a:bodyPr/>
        <a:lstStyle/>
        <a:p>
          <a:r>
            <a:rPr lang="ru-RU" dirty="0"/>
            <a:t>Психолого-педагогическая консультация</a:t>
          </a:r>
        </a:p>
      </dgm:t>
    </dgm:pt>
    <dgm:pt modelId="{75B6D474-56AC-44C2-BBC2-B962AC4FFFDF}" type="parTrans" cxnId="{171805A4-5E2D-4532-B23C-C027CA679BA7}">
      <dgm:prSet/>
      <dgm:spPr/>
      <dgm:t>
        <a:bodyPr/>
        <a:lstStyle/>
        <a:p>
          <a:endParaRPr lang="ru-RU"/>
        </a:p>
      </dgm:t>
    </dgm:pt>
    <dgm:pt modelId="{8101AAFD-6707-4C8D-8251-5CE992F57310}" type="sibTrans" cxnId="{171805A4-5E2D-4532-B23C-C027CA679BA7}">
      <dgm:prSet/>
      <dgm:spPr/>
      <dgm:t>
        <a:bodyPr/>
        <a:lstStyle/>
        <a:p>
          <a:endParaRPr lang="ru-RU"/>
        </a:p>
      </dgm:t>
    </dgm:pt>
    <dgm:pt modelId="{910E2F1F-7668-4048-BC34-1FECEE1414A2}">
      <dgm:prSet phldrT="[Текст]"/>
      <dgm:spPr/>
      <dgm:t>
        <a:bodyPr/>
        <a:lstStyle/>
        <a:p>
          <a:r>
            <a:rPr lang="ru-RU" dirty="0"/>
            <a:t>Творчество </a:t>
          </a:r>
        </a:p>
      </dgm:t>
    </dgm:pt>
    <dgm:pt modelId="{DE2333F4-F908-4F63-8C5B-8BDC39A2E4A6}" type="parTrans" cxnId="{51CBAA9A-59A7-4DB9-BD62-3E75A2E8A79A}">
      <dgm:prSet/>
      <dgm:spPr/>
      <dgm:t>
        <a:bodyPr/>
        <a:lstStyle/>
        <a:p>
          <a:endParaRPr lang="ru-RU"/>
        </a:p>
      </dgm:t>
    </dgm:pt>
    <dgm:pt modelId="{4C889C44-2E57-4F60-88F4-1B67F27EE617}" type="sibTrans" cxnId="{51CBAA9A-59A7-4DB9-BD62-3E75A2E8A79A}">
      <dgm:prSet/>
      <dgm:spPr/>
      <dgm:t>
        <a:bodyPr/>
        <a:lstStyle/>
        <a:p>
          <a:endParaRPr lang="ru-RU"/>
        </a:p>
      </dgm:t>
    </dgm:pt>
    <dgm:pt modelId="{F6C3C349-FEF8-418B-AB8A-39C48FFB1717}">
      <dgm:prSet phldrT="[Текст]"/>
      <dgm:spPr/>
      <dgm:t>
        <a:bodyPr/>
        <a:lstStyle/>
        <a:p>
          <a:r>
            <a:rPr lang="ru-RU" dirty="0"/>
            <a:t>Групповая и индивидуальная работа</a:t>
          </a:r>
        </a:p>
      </dgm:t>
    </dgm:pt>
    <dgm:pt modelId="{663006DE-954F-4438-AF71-7C5E552A5352}" type="parTrans" cxnId="{14A84D38-239E-46F8-8400-CACA44A53488}">
      <dgm:prSet/>
      <dgm:spPr/>
      <dgm:t>
        <a:bodyPr/>
        <a:lstStyle/>
        <a:p>
          <a:endParaRPr lang="ru-RU"/>
        </a:p>
      </dgm:t>
    </dgm:pt>
    <dgm:pt modelId="{9B91CAFD-1585-45EF-BC81-E2BE143DB8DD}" type="sibTrans" cxnId="{14A84D38-239E-46F8-8400-CACA44A53488}">
      <dgm:prSet/>
      <dgm:spPr/>
      <dgm:t>
        <a:bodyPr/>
        <a:lstStyle/>
        <a:p>
          <a:endParaRPr lang="ru-RU"/>
        </a:p>
      </dgm:t>
    </dgm:pt>
    <dgm:pt modelId="{E58C1BBB-1D33-4D86-97B5-FE902E7AB144}" type="pres">
      <dgm:prSet presAssocID="{08149C0B-11BD-4666-8B9F-E74175559769}" presName="matrix" presStyleCnt="0">
        <dgm:presLayoutVars>
          <dgm:chMax val="1"/>
          <dgm:dir/>
          <dgm:resizeHandles val="exact"/>
        </dgm:presLayoutVars>
      </dgm:prSet>
      <dgm:spPr/>
    </dgm:pt>
    <dgm:pt modelId="{A43A8FCE-E127-4E65-AF45-CB24F7057208}" type="pres">
      <dgm:prSet presAssocID="{08149C0B-11BD-4666-8B9F-E74175559769}" presName="diamond" presStyleLbl="bgShp" presStyleIdx="0" presStyleCnt="1"/>
      <dgm:spPr/>
    </dgm:pt>
    <dgm:pt modelId="{9B3FE69D-2C09-40EC-A57E-729205A14E82}" type="pres">
      <dgm:prSet presAssocID="{08149C0B-11BD-4666-8B9F-E74175559769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70295F0-572D-4146-86DB-38B5E04C4A8E}" type="pres">
      <dgm:prSet presAssocID="{08149C0B-11BD-4666-8B9F-E74175559769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99ECBF1-0E9D-4966-A38D-78EDD8A4F255}" type="pres">
      <dgm:prSet presAssocID="{08149C0B-11BD-4666-8B9F-E74175559769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5882834-B7FF-4D9C-B4C7-0C4290785386}" type="pres">
      <dgm:prSet presAssocID="{08149C0B-11BD-4666-8B9F-E74175559769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4A84D38-239E-46F8-8400-CACA44A53488}" srcId="{08149C0B-11BD-4666-8B9F-E74175559769}" destId="{F6C3C349-FEF8-418B-AB8A-39C48FFB1717}" srcOrd="3" destOrd="0" parTransId="{663006DE-954F-4438-AF71-7C5E552A5352}" sibTransId="{9B91CAFD-1585-45EF-BC81-E2BE143DB8DD}"/>
    <dgm:cxn modelId="{E28AFE3A-362E-46D3-AF29-56C517D4225C}" type="presOf" srcId="{08149C0B-11BD-4666-8B9F-E74175559769}" destId="{E58C1BBB-1D33-4D86-97B5-FE902E7AB144}" srcOrd="0" destOrd="0" presId="urn:microsoft.com/office/officeart/2005/8/layout/matrix3"/>
    <dgm:cxn modelId="{892E3E4D-FE20-4006-ADAF-E010C4FFF67E}" type="presOf" srcId="{910E2F1F-7668-4048-BC34-1FECEE1414A2}" destId="{399ECBF1-0E9D-4966-A38D-78EDD8A4F255}" srcOrd="0" destOrd="0" presId="urn:microsoft.com/office/officeart/2005/8/layout/matrix3"/>
    <dgm:cxn modelId="{3D0B605A-E24C-4406-993C-956C805173ED}" type="presOf" srcId="{6162F38F-A498-4740-BDBD-7FC0065A8DD7}" destId="{870295F0-572D-4146-86DB-38B5E04C4A8E}" srcOrd="0" destOrd="0" presId="urn:microsoft.com/office/officeart/2005/8/layout/matrix3"/>
    <dgm:cxn modelId="{163CDE85-6228-434B-8093-5B0C55F6CF6D}" type="presOf" srcId="{BB640A2E-FE45-4EC1-970F-096B92CCEDD0}" destId="{9B3FE69D-2C09-40EC-A57E-729205A14E82}" srcOrd="0" destOrd="0" presId="urn:microsoft.com/office/officeart/2005/8/layout/matrix3"/>
    <dgm:cxn modelId="{9BE83D87-A74A-4982-BF5F-B07ACA77FE7D}" srcId="{08149C0B-11BD-4666-8B9F-E74175559769}" destId="{BB640A2E-FE45-4EC1-970F-096B92CCEDD0}" srcOrd="0" destOrd="0" parTransId="{DB9DC1A6-66BF-4F5B-A2F5-C02A0B7ED370}" sibTransId="{C5FB8AF7-34D8-46E3-A792-A99D004FF3C4}"/>
    <dgm:cxn modelId="{51CBAA9A-59A7-4DB9-BD62-3E75A2E8A79A}" srcId="{08149C0B-11BD-4666-8B9F-E74175559769}" destId="{910E2F1F-7668-4048-BC34-1FECEE1414A2}" srcOrd="2" destOrd="0" parTransId="{DE2333F4-F908-4F63-8C5B-8BDC39A2E4A6}" sibTransId="{4C889C44-2E57-4F60-88F4-1B67F27EE617}"/>
    <dgm:cxn modelId="{171805A4-5E2D-4532-B23C-C027CA679BA7}" srcId="{08149C0B-11BD-4666-8B9F-E74175559769}" destId="{6162F38F-A498-4740-BDBD-7FC0065A8DD7}" srcOrd="1" destOrd="0" parTransId="{75B6D474-56AC-44C2-BBC2-B962AC4FFFDF}" sibTransId="{8101AAFD-6707-4C8D-8251-5CE992F57310}"/>
    <dgm:cxn modelId="{B2ACB7E3-8F21-4394-BA7F-6A36A78BB842}" type="presOf" srcId="{F6C3C349-FEF8-418B-AB8A-39C48FFB1717}" destId="{15882834-B7FF-4D9C-B4C7-0C4290785386}" srcOrd="0" destOrd="0" presId="urn:microsoft.com/office/officeart/2005/8/layout/matrix3"/>
    <dgm:cxn modelId="{D628097C-2675-4397-9A49-C87582AF6A1E}" type="presParOf" srcId="{E58C1BBB-1D33-4D86-97B5-FE902E7AB144}" destId="{A43A8FCE-E127-4E65-AF45-CB24F7057208}" srcOrd="0" destOrd="0" presId="urn:microsoft.com/office/officeart/2005/8/layout/matrix3"/>
    <dgm:cxn modelId="{F3A9B7FA-41EF-4EAA-9D6A-AD361CD0E92A}" type="presParOf" srcId="{E58C1BBB-1D33-4D86-97B5-FE902E7AB144}" destId="{9B3FE69D-2C09-40EC-A57E-729205A14E82}" srcOrd="1" destOrd="0" presId="urn:microsoft.com/office/officeart/2005/8/layout/matrix3"/>
    <dgm:cxn modelId="{4A876C00-11DB-4B80-B4A1-6EAE418798EE}" type="presParOf" srcId="{E58C1BBB-1D33-4D86-97B5-FE902E7AB144}" destId="{870295F0-572D-4146-86DB-38B5E04C4A8E}" srcOrd="2" destOrd="0" presId="urn:microsoft.com/office/officeart/2005/8/layout/matrix3"/>
    <dgm:cxn modelId="{E427F56A-50F2-43FB-AE16-1F451207EF77}" type="presParOf" srcId="{E58C1BBB-1D33-4D86-97B5-FE902E7AB144}" destId="{399ECBF1-0E9D-4966-A38D-78EDD8A4F255}" srcOrd="3" destOrd="0" presId="urn:microsoft.com/office/officeart/2005/8/layout/matrix3"/>
    <dgm:cxn modelId="{2DD4C1BC-AEE6-4A6F-803F-C021151E876C}" type="presParOf" srcId="{E58C1BBB-1D33-4D86-97B5-FE902E7AB144}" destId="{15882834-B7FF-4D9C-B4C7-0C429078538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A8FCE-E127-4E65-AF45-CB24F7057208}">
      <dsp:nvSpPr>
        <dsp:cNvPr id="0" name=""/>
        <dsp:cNvSpPr/>
      </dsp:nvSpPr>
      <dsp:spPr>
        <a:xfrm>
          <a:off x="2608265" y="0"/>
          <a:ext cx="4421007" cy="4421007"/>
        </a:xfrm>
        <a:prstGeom prst="diamond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FE69D-2C09-40EC-A57E-729205A14E82}">
      <dsp:nvSpPr>
        <dsp:cNvPr id="0" name=""/>
        <dsp:cNvSpPr/>
      </dsp:nvSpPr>
      <dsp:spPr>
        <a:xfrm>
          <a:off x="3028261" y="419995"/>
          <a:ext cx="1724192" cy="1724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Педагогическая беседа</a:t>
          </a:r>
        </a:p>
      </dsp:txBody>
      <dsp:txXfrm>
        <a:off x="3112429" y="504163"/>
        <a:ext cx="1555856" cy="1555856"/>
      </dsp:txXfrm>
    </dsp:sp>
    <dsp:sp modelId="{870295F0-572D-4146-86DB-38B5E04C4A8E}">
      <dsp:nvSpPr>
        <dsp:cNvPr id="0" name=""/>
        <dsp:cNvSpPr/>
      </dsp:nvSpPr>
      <dsp:spPr>
        <a:xfrm>
          <a:off x="4885084" y="419995"/>
          <a:ext cx="1724192" cy="1724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Психолого-педагогическая консультация</a:t>
          </a:r>
        </a:p>
      </dsp:txBody>
      <dsp:txXfrm>
        <a:off x="4969252" y="504163"/>
        <a:ext cx="1555856" cy="1555856"/>
      </dsp:txXfrm>
    </dsp:sp>
    <dsp:sp modelId="{399ECBF1-0E9D-4966-A38D-78EDD8A4F255}">
      <dsp:nvSpPr>
        <dsp:cNvPr id="0" name=""/>
        <dsp:cNvSpPr/>
      </dsp:nvSpPr>
      <dsp:spPr>
        <a:xfrm>
          <a:off x="3028261" y="2276818"/>
          <a:ext cx="1724192" cy="1724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Творчество </a:t>
          </a:r>
        </a:p>
      </dsp:txBody>
      <dsp:txXfrm>
        <a:off x="3112429" y="2360986"/>
        <a:ext cx="1555856" cy="1555856"/>
      </dsp:txXfrm>
    </dsp:sp>
    <dsp:sp modelId="{15882834-B7FF-4D9C-B4C7-0C4290785386}">
      <dsp:nvSpPr>
        <dsp:cNvPr id="0" name=""/>
        <dsp:cNvSpPr/>
      </dsp:nvSpPr>
      <dsp:spPr>
        <a:xfrm>
          <a:off x="4885084" y="2276818"/>
          <a:ext cx="1724192" cy="17241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Групповая и индивидуальная работа</a:t>
          </a:r>
        </a:p>
      </dsp:txBody>
      <dsp:txXfrm>
        <a:off x="4969252" y="2360986"/>
        <a:ext cx="1555856" cy="1555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CFE94-4B4D-4608-9230-4821F691F019}" type="datetimeFigureOut">
              <a:rPr lang="ru-RU" smtClean="0"/>
              <a:t>пт 14.11.25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94326-4C87-468D-B299-214D011CF70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24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94326-4C87-468D-B299-214D011CF70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9370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33A5E-2421-40F8-823E-CF5E40A1F6EE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8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2377-FD1A-4E73-AA9F-AE402CC80F26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18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78192-522A-4B00-A408-40FABECCED1F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50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FBC7E-FC42-465A-83CB-BB80B3097EDD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860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D683-C79D-404A-B41B-400CF480D978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72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EEF4-F90F-401B-B756-A10860D5466D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73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0E01-F860-41DB-A571-4DE3DF43599E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05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D02D-5B5E-419E-B536-1750F3ECEAA7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59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6C9A-16A9-4FE0-BE50-C29C16B1832E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90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90C6-D622-434C-9AD2-70F88828DA62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18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E9C1-66B5-4BE2-8EA6-594C4506F16B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E59D0-1806-47D6-BBB4-B234BBAB6C12}" type="datetime1">
              <a:rPr lang="ru-RU" smtClean="0"/>
              <a:t>пт 14.11.25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Государственное автономное образовательное учреждение дополнительного профессионального образования «Институт развития образования Республики Татарстан»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C8AF1-EC38-4CE8-8CFA-7459AA2C9E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81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6.png"/><Relationship Id="rId7" Type="http://schemas.openxmlformats.org/officeDocument/2006/relationships/diagramData" Target="../diagrams/data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7.png"/><Relationship Id="rId9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1.gif"/><Relationship Id="rId7" Type="http://schemas.openxmlformats.org/officeDocument/2006/relationships/image" Target="../media/image6.png"/><Relationship Id="rId2" Type="http://schemas.openxmlformats.org/officeDocument/2006/relationships/hyperlink" Target="http://irort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3.jpeg"/><Relationship Id="rId4" Type="http://schemas.openxmlformats.org/officeDocument/2006/relationships/image" Target="../media/image8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7358FC-B7F1-4E82-8BC2-FEE75AC54538}"/>
              </a:ext>
            </a:extLst>
          </p:cNvPr>
          <p:cNvSpPr/>
          <p:nvPr/>
        </p:nvSpPr>
        <p:spPr>
          <a:xfrm>
            <a:off x="283675" y="1284755"/>
            <a:ext cx="11624650" cy="4592718"/>
          </a:xfrm>
          <a:prstGeom prst="rect">
            <a:avLst/>
          </a:prstGeom>
          <a:solidFill>
            <a:srgbClr val="206A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A5089C3-2F9C-46D9-9406-44449A0451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9025"/>
            <a:ext cx="2032000" cy="44207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DE21DE8F-12B8-4B19-8423-10118B61D2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2000" y="6189025"/>
            <a:ext cx="2032000" cy="442076"/>
          </a:xfrm>
          <a:prstGeom prst="rect">
            <a:avLst/>
          </a:prstGeom>
        </p:spPr>
      </p:pic>
      <p:pic>
        <p:nvPicPr>
          <p:cNvPr id="47" name="Рисунок 46">
            <a:extLst>
              <a:ext uri="{FF2B5EF4-FFF2-40B4-BE49-F238E27FC236}">
                <a16:creationId xmlns:a16="http://schemas.microsoft.com/office/drawing/2014/main" id="{0A9069DA-B633-49FA-AA3A-CF44678844B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/>
          <a:stretch/>
        </p:blipFill>
        <p:spPr>
          <a:xfrm>
            <a:off x="10160000" y="531791"/>
            <a:ext cx="2032000" cy="442133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50CFC417-CD97-4E42-AA3E-2675749C2DF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/>
          <a:stretch/>
        </p:blipFill>
        <p:spPr>
          <a:xfrm flipH="1">
            <a:off x="8128000" y="531791"/>
            <a:ext cx="2032000" cy="44213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44EFC06-13ED-43B2-BCBB-6911AB2AF66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5" t="5490" r="7550" b="6195"/>
          <a:stretch/>
        </p:blipFill>
        <p:spPr>
          <a:xfrm>
            <a:off x="543333" y="2019284"/>
            <a:ext cx="1028757" cy="196491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B132DEF-61AB-4309-B6AA-81D38ED7A41B}"/>
              </a:ext>
            </a:extLst>
          </p:cNvPr>
          <p:cNvSpPr txBox="1"/>
          <p:nvPr/>
        </p:nvSpPr>
        <p:spPr>
          <a:xfrm>
            <a:off x="1831748" y="3820850"/>
            <a:ext cx="9256813" cy="175432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Презентация посвящена актуальным вопросам социальной адаптации детей-мигрантов. Рассматриваются проблемы, с которыми сталкиваются дети-мигранты, и предлагаются пути их решения через психолого-педагогическое сопровождение. Особое внимание уделяется профилактике экстремизма и созданию инклюзивной образовательной среды.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6CD848B-CCF7-45DD-A738-99733981E0D6}"/>
              </a:ext>
            </a:extLst>
          </p:cNvPr>
          <p:cNvSpPr/>
          <p:nvPr/>
        </p:nvSpPr>
        <p:spPr>
          <a:xfrm>
            <a:off x="1831747" y="2349858"/>
            <a:ext cx="9923207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Психолого-педагогическое сопровождение адаптации детей-мигрантов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D53B43-EFB3-4FD6-B753-12FCE45CF5AB}"/>
              </a:ext>
            </a:extLst>
          </p:cNvPr>
          <p:cNvSpPr/>
          <p:nvPr/>
        </p:nvSpPr>
        <p:spPr>
          <a:xfrm>
            <a:off x="961224" y="632685"/>
            <a:ext cx="91987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06A7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ГАОУ ДПО «Институт развития образования Республики Татарстан» 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11F6F3D0-7DE1-4C1E-8074-F337A25390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283674" y="302823"/>
            <a:ext cx="585003" cy="849350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9BF3D5F-1D4F-453E-9C09-0877B944A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5124" y="6188304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rgbClr val="206A75"/>
                </a:solidFill>
              </a:rPr>
              <a:t>1</a:t>
            </a:fld>
            <a:endParaRPr lang="ru-RU" dirty="0">
              <a:solidFill>
                <a:srgbClr val="206A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667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1204111" y="1152173"/>
            <a:ext cx="9765078" cy="50013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2800" b="1" dirty="0">
                <a:solidFill>
                  <a:srgbClr val="206A75"/>
                </a:solidFill>
                <a:latin typeface="Open Sans"/>
                <a:ea typeface="Open Sans"/>
                <a:cs typeface="Open Sans"/>
              </a:rPr>
              <a:t>Актуальность проблемы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21E47F8-5542-42B8-AF07-A98A37FF44A8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AE8BB580-65A1-4798-B21D-BD7B921EF9E5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47" name="Рисунок 46">
                <a:extLst>
                  <a:ext uri="{FF2B5EF4-FFF2-40B4-BE49-F238E27FC236}">
                    <a16:creationId xmlns:a16="http://schemas.microsoft.com/office/drawing/2014/main" id="{96D26A58-DFD4-4E98-BA28-AEF11ED4536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49" name="Рисунок 48">
                <a:extLst>
                  <a:ext uri="{FF2B5EF4-FFF2-40B4-BE49-F238E27FC236}">
                    <a16:creationId xmlns:a16="http://schemas.microsoft.com/office/drawing/2014/main" id="{7DFE7222-FC31-474A-8D2B-CC900F8BD4F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50" name="Рисунок 49">
                <a:extLst>
                  <a:ext uri="{FF2B5EF4-FFF2-40B4-BE49-F238E27FC236}">
                    <a16:creationId xmlns:a16="http://schemas.microsoft.com/office/drawing/2014/main" id="{FBCE13C8-5711-4EF9-A458-82B245CA201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23" name="Рисунок 22">
                <a:extLst>
                  <a:ext uri="{FF2B5EF4-FFF2-40B4-BE49-F238E27FC236}">
                    <a16:creationId xmlns:a16="http://schemas.microsoft.com/office/drawing/2014/main" id="{5F3A1A4B-EF75-4D14-B84A-E46BA43AD8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25" name="Рисунок 24">
                <a:extLst>
                  <a:ext uri="{FF2B5EF4-FFF2-40B4-BE49-F238E27FC236}">
                    <a16:creationId xmlns:a16="http://schemas.microsoft.com/office/drawing/2014/main" id="{5A80EE68-F6CB-4EEA-8FD7-7E0250423A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30" name="Рисунок 29">
                <a:extLst>
                  <a:ext uri="{FF2B5EF4-FFF2-40B4-BE49-F238E27FC236}">
                    <a16:creationId xmlns:a16="http://schemas.microsoft.com/office/drawing/2014/main" id="{DC4E4C36-9A12-4007-9EAF-68CD208D2B8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31" name="Рисунок 30">
                <a:extLst>
                  <a:ext uri="{FF2B5EF4-FFF2-40B4-BE49-F238E27FC236}">
                    <a16:creationId xmlns:a16="http://schemas.microsoft.com/office/drawing/2014/main" id="{C5D670B8-038C-4D2E-AA73-BF7BE12072E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32" name="Рисунок 31">
                <a:extLst>
                  <a:ext uri="{FF2B5EF4-FFF2-40B4-BE49-F238E27FC236}">
                    <a16:creationId xmlns:a16="http://schemas.microsoft.com/office/drawing/2014/main" id="{0C4D6235-4FBD-4A14-BE3D-1631C7D9C9A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54C29B9E-CF59-4354-A09E-732176B4E90E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7" name="Группа 6">
                <a:extLst>
                  <a:ext uri="{FF2B5EF4-FFF2-40B4-BE49-F238E27FC236}">
                    <a16:creationId xmlns:a16="http://schemas.microsoft.com/office/drawing/2014/main" id="{7D54CB08-DB80-402C-A6D2-3421B36938F6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6" name="Группа 5">
                  <a:extLst>
                    <a:ext uri="{FF2B5EF4-FFF2-40B4-BE49-F238E27FC236}">
                      <a16:creationId xmlns:a16="http://schemas.microsoft.com/office/drawing/2014/main" id="{A40D5DAA-5CB1-4AD4-8BFD-E0C21B7EDBAF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34" name="Рисунок 33">
                    <a:extLst>
                      <a:ext uri="{FF2B5EF4-FFF2-40B4-BE49-F238E27FC236}">
                        <a16:creationId xmlns:a16="http://schemas.microsoft.com/office/drawing/2014/main" id="{B214A5C2-06CD-4DC4-960B-45BCD4C2D65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35" name="Рисунок 34">
                    <a:extLst>
                      <a:ext uri="{FF2B5EF4-FFF2-40B4-BE49-F238E27FC236}">
                        <a16:creationId xmlns:a16="http://schemas.microsoft.com/office/drawing/2014/main" id="{C3496AAE-7CA7-4C80-A777-EE9A59AC842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36" name="Рисунок 35">
                    <a:extLst>
                      <a:ext uri="{FF2B5EF4-FFF2-40B4-BE49-F238E27FC236}">
                        <a16:creationId xmlns:a16="http://schemas.microsoft.com/office/drawing/2014/main" id="{001D28AC-61C5-4C48-8AFE-89D132D0A14F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37" name="Рисунок 36">
                    <a:extLst>
                      <a:ext uri="{FF2B5EF4-FFF2-40B4-BE49-F238E27FC236}">
                        <a16:creationId xmlns:a16="http://schemas.microsoft.com/office/drawing/2014/main" id="{E471B08B-BAC4-42FA-BD4A-E11861A89B2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38" name="Рисунок 37">
                    <a:extLst>
                      <a:ext uri="{FF2B5EF4-FFF2-40B4-BE49-F238E27FC236}">
                        <a16:creationId xmlns:a16="http://schemas.microsoft.com/office/drawing/2014/main" id="{0FE26D2B-AEE8-4D42-ABCF-3DF17027961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39" name="Рисунок 38">
                    <a:extLst>
                      <a:ext uri="{FF2B5EF4-FFF2-40B4-BE49-F238E27FC236}">
                        <a16:creationId xmlns:a16="http://schemas.microsoft.com/office/drawing/2014/main" id="{C25E435C-6A49-49BA-9877-B6ACD7CE70E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60" name="Группа 59">
                  <a:extLst>
                    <a:ext uri="{FF2B5EF4-FFF2-40B4-BE49-F238E27FC236}">
                      <a16:creationId xmlns:a16="http://schemas.microsoft.com/office/drawing/2014/main" id="{A967941B-00FF-497B-A65A-C4F020F0A44F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56" name="Рисунок 55">
                    <a:extLst>
                      <a:ext uri="{FF2B5EF4-FFF2-40B4-BE49-F238E27FC236}">
                        <a16:creationId xmlns:a16="http://schemas.microsoft.com/office/drawing/2014/main" id="{E8B60C0F-20E0-4A3B-B290-02B16679B50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57" name="Рисунок 56">
                    <a:extLst>
                      <a:ext uri="{FF2B5EF4-FFF2-40B4-BE49-F238E27FC236}">
                        <a16:creationId xmlns:a16="http://schemas.microsoft.com/office/drawing/2014/main" id="{D937B6A3-B03E-43E8-A510-332FA1F030E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41" name="Рисунок 40">
                <a:extLst>
                  <a:ext uri="{FF2B5EF4-FFF2-40B4-BE49-F238E27FC236}">
                    <a16:creationId xmlns:a16="http://schemas.microsoft.com/office/drawing/2014/main" id="{08885BA3-0433-45BB-AE7E-05BF3C573C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24" name="Рисунок 23">
                <a:extLst>
                  <a:ext uri="{FF2B5EF4-FFF2-40B4-BE49-F238E27FC236}">
                    <a16:creationId xmlns:a16="http://schemas.microsoft.com/office/drawing/2014/main" id="{13C65379-309F-4A20-BFF3-9D0CDD048B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18" name="TextBox 17"/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2" name="Номер слайда 1">
            <a:extLst>
              <a:ext uri="{FF2B5EF4-FFF2-40B4-BE49-F238E27FC236}">
                <a16:creationId xmlns:a16="http://schemas.microsoft.com/office/drawing/2014/main" id="{D6D16EB3-EEB0-46D3-A047-9E7CC5783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8677" y="2254928"/>
            <a:ext cx="3997338" cy="421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Рост числа детей-мигрантов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5824" y="2885243"/>
            <a:ext cx="4518735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50"/>
              </a:lnSpc>
            </a:pPr>
            <a:r>
              <a:rPr lang="en-US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В России проживает около 14 млн иностранных граждан, включая 1,8–2,4 млн детей-мигрантов. Многие из них сталкиваются с социальной изоляцией и трудностями интеграции из-за языкового барьера и культурных различий.</a:t>
            </a:r>
            <a:endParaRPr lang="en-US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44682" y="2254928"/>
            <a:ext cx="3568825" cy="421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5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Риски маргинализации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90016" y="2706334"/>
            <a:ext cx="4724826" cy="265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50"/>
              </a:lnSpc>
            </a:pPr>
            <a:r>
              <a:rPr lang="en-US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30% подростков из мигрантских семей испытывают дискриминацию, что повышает риск вовлечения в деструктивные группы. Важность интеграции мигрантов через образование и социальную поддержку подчеркивается в Стратегии противодействия экстремизму в РФ до 2025 года.</a:t>
            </a:r>
            <a:endParaRPr lang="en-US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0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E957032-97AA-4C97-AE39-0084E6C87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47" y="5546892"/>
            <a:ext cx="5794977" cy="801941"/>
          </a:xfrm>
          <a:prstGeom prst="rect">
            <a:avLst/>
          </a:prstGeom>
        </p:spPr>
      </p:pic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6926309D-E0DF-48F8-B913-1A9CC3948CDC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48" name="Группа 47">
              <a:extLst>
                <a:ext uri="{FF2B5EF4-FFF2-40B4-BE49-F238E27FC236}">
                  <a16:creationId xmlns:a16="http://schemas.microsoft.com/office/drawing/2014/main" id="{C60310A0-1563-4EED-B11D-D4145E138481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9A5024CC-8CD2-46BB-B424-EB3622C9CEC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0AE2EFDE-000A-47F5-9E6D-AF5331EBB01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A6210003-D4B8-4B64-B340-701ABCAA8D6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ACB97E4E-23E2-4C22-86C9-03C463323E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84B6A919-A95A-42FC-A2B2-40485EDEB0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C9833733-739D-4D59-89D4-7679FD28CD2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5CBEEF4B-2B15-4566-B8EB-25225576513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90" name="Рисунок 89">
                <a:extLst>
                  <a:ext uri="{FF2B5EF4-FFF2-40B4-BE49-F238E27FC236}">
                    <a16:creationId xmlns:a16="http://schemas.microsoft.com/office/drawing/2014/main" id="{5FD78905-51BC-4E32-BC7F-19563D71B0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49" name="Группа 48">
              <a:extLst>
                <a:ext uri="{FF2B5EF4-FFF2-40B4-BE49-F238E27FC236}">
                  <a16:creationId xmlns:a16="http://schemas.microsoft.com/office/drawing/2014/main" id="{B0FDAF54-976B-43FD-B88C-A3A190947B9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50" name="Группа 49">
                <a:extLst>
                  <a:ext uri="{FF2B5EF4-FFF2-40B4-BE49-F238E27FC236}">
                    <a16:creationId xmlns:a16="http://schemas.microsoft.com/office/drawing/2014/main" id="{FFA06167-CBC7-447A-84B3-2354D016B151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53" name="Группа 52">
                  <a:extLst>
                    <a:ext uri="{FF2B5EF4-FFF2-40B4-BE49-F238E27FC236}">
                      <a16:creationId xmlns:a16="http://schemas.microsoft.com/office/drawing/2014/main" id="{62D63AE5-DBBC-4403-9118-6E68A583E1C0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6AC8FAA2-CEEF-45A1-AE35-D3DB5976694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7448A10F-4789-4A9C-9494-43D68169033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854EB38-069B-45E3-9B50-CA993C3586D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D83A21EB-960F-48C1-9C39-A3CD5C34DCF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84021514-60EE-4C0E-8177-B4046948A43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2" name="Рисунок 81">
                    <a:extLst>
                      <a:ext uri="{FF2B5EF4-FFF2-40B4-BE49-F238E27FC236}">
                        <a16:creationId xmlns:a16="http://schemas.microsoft.com/office/drawing/2014/main" id="{A0D20C2B-C6A3-40CA-9203-08E25DEF07A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54" name="Группа 53">
                  <a:extLst>
                    <a:ext uri="{FF2B5EF4-FFF2-40B4-BE49-F238E27FC236}">
                      <a16:creationId xmlns:a16="http://schemas.microsoft.com/office/drawing/2014/main" id="{997C3619-AEC0-46A1-9E8F-D0BD05B1FDB1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55" name="Рисунок 54">
                    <a:extLst>
                      <a:ext uri="{FF2B5EF4-FFF2-40B4-BE49-F238E27FC236}">
                        <a16:creationId xmlns:a16="http://schemas.microsoft.com/office/drawing/2014/main" id="{03DA27AE-8C1A-447F-BE48-9D83F4FD488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56" name="Рисунок 55">
                    <a:extLst>
                      <a:ext uri="{FF2B5EF4-FFF2-40B4-BE49-F238E27FC236}">
                        <a16:creationId xmlns:a16="http://schemas.microsoft.com/office/drawing/2014/main" id="{AE26092E-6295-45F0-906E-776902EAD2D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51" name="Рисунок 50">
                <a:extLst>
                  <a:ext uri="{FF2B5EF4-FFF2-40B4-BE49-F238E27FC236}">
                    <a16:creationId xmlns:a16="http://schemas.microsoft.com/office/drawing/2014/main" id="{0E50BE43-0131-4780-B992-9A15D2B73B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52" name="Рисунок 51">
                <a:extLst>
                  <a:ext uri="{FF2B5EF4-FFF2-40B4-BE49-F238E27FC236}">
                    <a16:creationId xmlns:a16="http://schemas.microsoft.com/office/drawing/2014/main" id="{8C4A331B-7F82-4AD4-94AC-34FF1B854BD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5102F049-584F-4FD0-9681-DB6C7BE6C08C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2" name="Номер слайда 1">
            <a:extLst>
              <a:ext uri="{FF2B5EF4-FFF2-40B4-BE49-F238E27FC236}">
                <a16:creationId xmlns:a16="http://schemas.microsoft.com/office/drawing/2014/main" id="{2CB1CAA4-9650-4ED5-BF49-CF7E7116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0214" y="1384917"/>
            <a:ext cx="7697252" cy="636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5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Факторы уязвимости детей-мигрантов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0214" y="2286122"/>
            <a:ext cx="3950563" cy="39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Языковые барьеры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0214" y="2853903"/>
            <a:ext cx="3710866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550"/>
              </a:lnSpc>
            </a:pPr>
            <a:r>
              <a:rPr lang="en-US" sz="1600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40% подростков-мигрантов в России испытывают одиночество в школе из-за языковых трудностей, что делает их восприимчивыми к радикальным группам</a:t>
            </a:r>
            <a:endParaRPr lang="en-US" sz="16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51719" y="1384917"/>
            <a:ext cx="4199137" cy="39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Культурные различия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2023" y="1917577"/>
            <a:ext cx="451873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550"/>
              </a:lnSpc>
            </a:pPr>
            <a:r>
              <a:rPr lang="en-US" sz="1600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Противоречия между нормами принимающего общества и традициями семьи могут вызывать внутренний кризис и чувство отторжения</a:t>
            </a:r>
            <a:endParaRPr lang="en-US" sz="16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12023" y="3498455"/>
            <a:ext cx="5113537" cy="39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sz="2000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Финансовая нестабильность</a:t>
            </a:r>
            <a:endParaRPr lang="en-US" sz="2000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12023" y="4001135"/>
            <a:ext cx="5379866" cy="1426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550"/>
              </a:lnSpc>
            </a:pPr>
            <a:r>
              <a:rPr lang="en-US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Подростки из малообеспеченных мигрантских семей в 3 раза чаще вовлекаются в криминальные или экстремистские группировки в поисках материальной поддержк</a:t>
            </a:r>
            <a:r>
              <a:rPr lang="ru-RU" dirty="0">
                <a:solidFill>
                  <a:srgbClr val="2A6A6C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и</a:t>
            </a:r>
            <a:endParaRPr lang="en-US" dirty="0">
              <a:solidFill>
                <a:srgbClr val="2A6A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60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1834A654-B097-4338-A649-46E52482C3D3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045464EE-4897-41C9-A64E-FD4A2431C972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2" name="Рисунок 81">
                <a:extLst>
                  <a:ext uri="{FF2B5EF4-FFF2-40B4-BE49-F238E27FC236}">
                    <a16:creationId xmlns:a16="http://schemas.microsoft.com/office/drawing/2014/main" id="{B864AC47-B5C7-46E8-AA68-843A5710A8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A2202691-1A8A-4504-95D9-9C97A5ED6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8161D440-EB19-40FA-A72A-91D1B6BF48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9A3B6DE9-9C08-4495-84FC-BD292E88F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DD5F33AE-D193-4AD6-A449-E8BD0A30E9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ED16E137-71E0-479B-A4FC-2293F29251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0932EE6E-6FA0-4EFB-BDA6-F26876C018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227C6F7E-0536-4DC3-8452-0360FAA33D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68" name="Группа 67">
              <a:extLst>
                <a:ext uri="{FF2B5EF4-FFF2-40B4-BE49-F238E27FC236}">
                  <a16:creationId xmlns:a16="http://schemas.microsoft.com/office/drawing/2014/main" id="{AD4FFFCF-B61B-49EB-A126-F2DC1FE639B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69" name="Группа 68">
                <a:extLst>
                  <a:ext uri="{FF2B5EF4-FFF2-40B4-BE49-F238E27FC236}">
                    <a16:creationId xmlns:a16="http://schemas.microsoft.com/office/drawing/2014/main" id="{5CD8F179-A739-4F77-AB7A-BD62A8E943E9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72" name="Группа 71">
                  <a:extLst>
                    <a:ext uri="{FF2B5EF4-FFF2-40B4-BE49-F238E27FC236}">
                      <a16:creationId xmlns:a16="http://schemas.microsoft.com/office/drawing/2014/main" id="{620D6E95-6244-428D-87F6-C85A4936BAA8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6" name="Рисунок 75">
                    <a:extLst>
                      <a:ext uri="{FF2B5EF4-FFF2-40B4-BE49-F238E27FC236}">
                        <a16:creationId xmlns:a16="http://schemas.microsoft.com/office/drawing/2014/main" id="{5F881D4C-75CE-4008-BF64-5360874E57B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DFA8E3B8-A92B-4682-82DF-8280B5DD16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A739C7F9-B47D-4EEE-A8F6-3C137E8259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0310A04-D5D4-42D8-A28B-A33BB62924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EE85E911-5AFB-45F8-9051-2543923DE09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D58B7E54-873F-4FA3-950F-DF0B955F0A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73" name="Группа 72">
                  <a:extLst>
                    <a:ext uri="{FF2B5EF4-FFF2-40B4-BE49-F238E27FC236}">
                      <a16:creationId xmlns:a16="http://schemas.microsoft.com/office/drawing/2014/main" id="{36DF485A-8B1E-4CA0-92FD-485D5E7D0370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74" name="Рисунок 73">
                    <a:extLst>
                      <a:ext uri="{FF2B5EF4-FFF2-40B4-BE49-F238E27FC236}">
                        <a16:creationId xmlns:a16="http://schemas.microsoft.com/office/drawing/2014/main" id="{6339309C-9126-4E41-B223-2D45F86B5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75" name="Рисунок 74">
                    <a:extLst>
                      <a:ext uri="{FF2B5EF4-FFF2-40B4-BE49-F238E27FC236}">
                        <a16:creationId xmlns:a16="http://schemas.microsoft.com/office/drawing/2014/main" id="{D145656B-B501-493B-BF30-628774CBBC5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70" name="Рисунок 69">
                <a:extLst>
                  <a:ext uri="{FF2B5EF4-FFF2-40B4-BE49-F238E27FC236}">
                    <a16:creationId xmlns:a16="http://schemas.microsoft.com/office/drawing/2014/main" id="{CB631CD2-B728-4C47-83F0-B6C8C273EB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71" name="Рисунок 70">
                <a:extLst>
                  <a:ext uri="{FF2B5EF4-FFF2-40B4-BE49-F238E27FC236}">
                    <a16:creationId xmlns:a16="http://schemas.microsoft.com/office/drawing/2014/main" id="{3E0ADFFB-E989-4F44-B403-E3D795BB36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8F4FC746-49DF-4142-9AB1-CF4E4752E33D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1" name="Номер слайда 1">
            <a:extLst>
              <a:ext uri="{FF2B5EF4-FFF2-40B4-BE49-F238E27FC236}">
                <a16:creationId xmlns:a16="http://schemas.microsoft.com/office/drawing/2014/main" id="{2146D233-AFED-4E35-842F-365F103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1031" y="968405"/>
            <a:ext cx="9992689" cy="7976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ts val="5450"/>
              </a:lnSpc>
            </a:pPr>
            <a:r>
              <a:rPr lang="en-US" b="1" dirty="0">
                <a:solidFill>
                  <a:srgbClr val="2A6A6C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Признаки вовлечения в экстремистскую деятельность</a:t>
            </a:r>
            <a:endParaRPr lang="en-US" dirty="0">
              <a:solidFill>
                <a:srgbClr val="2A6A6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Shape 1"/>
          <p:cNvSpPr/>
          <p:nvPr/>
        </p:nvSpPr>
        <p:spPr>
          <a:xfrm>
            <a:off x="1374561" y="1960843"/>
            <a:ext cx="4857564" cy="2140640"/>
          </a:xfrm>
          <a:prstGeom prst="roundRect">
            <a:avLst>
              <a:gd name="adj" fmla="val 7424"/>
            </a:avLst>
          </a:prstGeom>
          <a:solidFill>
            <a:srgbClr val="E8F3E8"/>
          </a:solidFill>
          <a:ln/>
        </p:spPr>
      </p:sp>
      <p:sp>
        <p:nvSpPr>
          <p:cNvPr id="32" name="Shape 1"/>
          <p:cNvSpPr/>
          <p:nvPr/>
        </p:nvSpPr>
        <p:spPr>
          <a:xfrm>
            <a:off x="1374561" y="4245857"/>
            <a:ext cx="10107516" cy="1932113"/>
          </a:xfrm>
          <a:prstGeom prst="roundRect">
            <a:avLst>
              <a:gd name="adj" fmla="val 7424"/>
            </a:avLst>
          </a:prstGeom>
          <a:solidFill>
            <a:srgbClr val="E8F3E8"/>
          </a:solidFill>
          <a:ln/>
        </p:spPr>
      </p:sp>
      <p:sp>
        <p:nvSpPr>
          <p:cNvPr id="33" name="Shape 1"/>
          <p:cNvSpPr/>
          <p:nvPr/>
        </p:nvSpPr>
        <p:spPr>
          <a:xfrm>
            <a:off x="6755907" y="1949827"/>
            <a:ext cx="4726169" cy="2151656"/>
          </a:xfrm>
          <a:prstGeom prst="roundRect">
            <a:avLst>
              <a:gd name="adj" fmla="val 7424"/>
            </a:avLst>
          </a:prstGeom>
          <a:solidFill>
            <a:srgbClr val="E8F3E8"/>
          </a:solidFill>
          <a:ln/>
        </p:spPr>
      </p:sp>
      <p:sp>
        <p:nvSpPr>
          <p:cNvPr id="6" name="Прямоугольник 5"/>
          <p:cNvSpPr/>
          <p:nvPr/>
        </p:nvSpPr>
        <p:spPr>
          <a:xfrm>
            <a:off x="1624614" y="2676845"/>
            <a:ext cx="4376691" cy="773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Резкий разрыв со старыми увлечениями</a:t>
            </a:r>
            <a:r>
              <a:rPr kumimoji="0" lang="en-US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, </a:t>
            </a:r>
            <a:r>
              <a:rPr kumimoji="0" lang="ru-RU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скрытность и </a:t>
            </a:r>
            <a:r>
              <a:rPr kumimoji="0" lang="en-US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 </a:t>
            </a:r>
            <a:r>
              <a:rPr kumimoji="0" lang="ru-RU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частые </a:t>
            </a:r>
            <a:r>
              <a:rPr kumimoji="0" lang="en-US" sz="175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прогулы</a:t>
            </a:r>
            <a:r>
              <a:rPr kumimoji="0" lang="en-US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 </a:t>
            </a:r>
            <a:r>
              <a:rPr kumimoji="0" lang="ru-RU" sz="175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занятий</a:t>
            </a:r>
            <a:endParaRPr kumimoji="0" lang="en-US" sz="175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6726" y="2621247"/>
            <a:ext cx="43248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радикальных взглядов, оправдание насилия, использование экстремистской лексики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5373" y="4367814"/>
            <a:ext cx="8842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Активность в закрытых сообществах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37173" y="4861678"/>
            <a:ext cx="8430828" cy="774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dirty="0"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Участие или интерес к закрытым сообществам, активность в Telegram-</a:t>
            </a:r>
            <a:r>
              <a:rPr lang="en-US" dirty="0" err="1"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каналах</a:t>
            </a:r>
            <a:r>
              <a:rPr lang="en-US" dirty="0"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 и форумах с радикальной риторикой.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5372" y="2148395"/>
            <a:ext cx="357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Изменение поведения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9791" y="2262500"/>
            <a:ext cx="414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Радикальные взгляды</a:t>
            </a:r>
          </a:p>
        </p:txBody>
      </p:sp>
    </p:spTree>
    <p:extLst>
      <p:ext uri="{BB962C8B-B14F-4D97-AF65-F5344CB8AC3E}">
        <p14:creationId xmlns:p14="http://schemas.microsoft.com/office/powerpoint/2010/main" val="87819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1834A654-B097-4338-A649-46E52482C3D3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045464EE-4897-41C9-A64E-FD4A2431C972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2" name="Рисунок 81">
                <a:extLst>
                  <a:ext uri="{FF2B5EF4-FFF2-40B4-BE49-F238E27FC236}">
                    <a16:creationId xmlns:a16="http://schemas.microsoft.com/office/drawing/2014/main" id="{B864AC47-B5C7-46E8-AA68-843A5710A8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A2202691-1A8A-4504-95D9-9C97A5ED6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8161D440-EB19-40FA-A72A-91D1B6BF48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9A3B6DE9-9C08-4495-84FC-BD292E88F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DD5F33AE-D193-4AD6-A449-E8BD0A30E9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ED16E137-71E0-479B-A4FC-2293F29251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0932EE6E-6FA0-4EFB-BDA6-F26876C018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227C6F7E-0536-4DC3-8452-0360FAA33D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68" name="Группа 67">
              <a:extLst>
                <a:ext uri="{FF2B5EF4-FFF2-40B4-BE49-F238E27FC236}">
                  <a16:creationId xmlns:a16="http://schemas.microsoft.com/office/drawing/2014/main" id="{AD4FFFCF-B61B-49EB-A126-F2DC1FE639B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69" name="Группа 68">
                <a:extLst>
                  <a:ext uri="{FF2B5EF4-FFF2-40B4-BE49-F238E27FC236}">
                    <a16:creationId xmlns:a16="http://schemas.microsoft.com/office/drawing/2014/main" id="{5CD8F179-A739-4F77-AB7A-BD62A8E943E9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72" name="Группа 71">
                  <a:extLst>
                    <a:ext uri="{FF2B5EF4-FFF2-40B4-BE49-F238E27FC236}">
                      <a16:creationId xmlns:a16="http://schemas.microsoft.com/office/drawing/2014/main" id="{620D6E95-6244-428D-87F6-C85A4936BAA8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6" name="Рисунок 75">
                    <a:extLst>
                      <a:ext uri="{FF2B5EF4-FFF2-40B4-BE49-F238E27FC236}">
                        <a16:creationId xmlns:a16="http://schemas.microsoft.com/office/drawing/2014/main" id="{5F881D4C-75CE-4008-BF64-5360874E57B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DFA8E3B8-A92B-4682-82DF-8280B5DD16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A739C7F9-B47D-4EEE-A8F6-3C137E8259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0310A04-D5D4-42D8-A28B-A33BB62924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EE85E911-5AFB-45F8-9051-2543923DE09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D58B7E54-873F-4FA3-950F-DF0B955F0A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73" name="Группа 72">
                  <a:extLst>
                    <a:ext uri="{FF2B5EF4-FFF2-40B4-BE49-F238E27FC236}">
                      <a16:creationId xmlns:a16="http://schemas.microsoft.com/office/drawing/2014/main" id="{36DF485A-8B1E-4CA0-92FD-485D5E7D0370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74" name="Рисунок 73">
                    <a:extLst>
                      <a:ext uri="{FF2B5EF4-FFF2-40B4-BE49-F238E27FC236}">
                        <a16:creationId xmlns:a16="http://schemas.microsoft.com/office/drawing/2014/main" id="{6339309C-9126-4E41-B223-2D45F86B5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75" name="Рисунок 74">
                    <a:extLst>
                      <a:ext uri="{FF2B5EF4-FFF2-40B4-BE49-F238E27FC236}">
                        <a16:creationId xmlns:a16="http://schemas.microsoft.com/office/drawing/2014/main" id="{D145656B-B501-493B-BF30-628774CBBC5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70" name="Рисунок 69">
                <a:extLst>
                  <a:ext uri="{FF2B5EF4-FFF2-40B4-BE49-F238E27FC236}">
                    <a16:creationId xmlns:a16="http://schemas.microsoft.com/office/drawing/2014/main" id="{CB631CD2-B728-4C47-83F0-B6C8C273EB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71" name="Рисунок 70">
                <a:extLst>
                  <a:ext uri="{FF2B5EF4-FFF2-40B4-BE49-F238E27FC236}">
                    <a16:creationId xmlns:a16="http://schemas.microsoft.com/office/drawing/2014/main" id="{3E0ADFFB-E989-4F44-B403-E3D795BB36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8F4FC746-49DF-4142-9AB1-CF4E4752E33D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1" name="Номер слайда 1">
            <a:extLst>
              <a:ext uri="{FF2B5EF4-FFF2-40B4-BE49-F238E27FC236}">
                <a16:creationId xmlns:a16="http://schemas.microsoft.com/office/drawing/2014/main" id="{2146D233-AFED-4E35-842F-365F103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8273" y="1083076"/>
            <a:ext cx="11017188" cy="698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5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5F5F"/>
                </a:solidFill>
                <a:effectLst/>
                <a:uLnTx/>
                <a:uFillTx/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Задачи психолого-педагогического сопровождения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5F5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670" y="1910680"/>
            <a:ext cx="8804659" cy="405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82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1834A654-B097-4338-A649-46E52482C3D3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045464EE-4897-41C9-A64E-FD4A2431C972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2" name="Рисунок 81">
                <a:extLst>
                  <a:ext uri="{FF2B5EF4-FFF2-40B4-BE49-F238E27FC236}">
                    <a16:creationId xmlns:a16="http://schemas.microsoft.com/office/drawing/2014/main" id="{B864AC47-B5C7-46E8-AA68-843A5710A8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A2202691-1A8A-4504-95D9-9C97A5ED6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8161D440-EB19-40FA-A72A-91D1B6BF48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9A3B6DE9-9C08-4495-84FC-BD292E88F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DD5F33AE-D193-4AD6-A449-E8BD0A30E9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ED16E137-71E0-479B-A4FC-2293F29251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0932EE6E-6FA0-4EFB-BDA6-F26876C018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227C6F7E-0536-4DC3-8452-0360FAA33D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68" name="Группа 67">
              <a:extLst>
                <a:ext uri="{FF2B5EF4-FFF2-40B4-BE49-F238E27FC236}">
                  <a16:creationId xmlns:a16="http://schemas.microsoft.com/office/drawing/2014/main" id="{AD4FFFCF-B61B-49EB-A126-F2DC1FE639B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69" name="Группа 68">
                <a:extLst>
                  <a:ext uri="{FF2B5EF4-FFF2-40B4-BE49-F238E27FC236}">
                    <a16:creationId xmlns:a16="http://schemas.microsoft.com/office/drawing/2014/main" id="{5CD8F179-A739-4F77-AB7A-BD62A8E943E9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72" name="Группа 71">
                  <a:extLst>
                    <a:ext uri="{FF2B5EF4-FFF2-40B4-BE49-F238E27FC236}">
                      <a16:creationId xmlns:a16="http://schemas.microsoft.com/office/drawing/2014/main" id="{620D6E95-6244-428D-87F6-C85A4936BAA8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6" name="Рисунок 75">
                    <a:extLst>
                      <a:ext uri="{FF2B5EF4-FFF2-40B4-BE49-F238E27FC236}">
                        <a16:creationId xmlns:a16="http://schemas.microsoft.com/office/drawing/2014/main" id="{5F881D4C-75CE-4008-BF64-5360874E57B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DFA8E3B8-A92B-4682-82DF-8280B5DD16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A739C7F9-B47D-4EEE-A8F6-3C137E8259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0310A04-D5D4-42D8-A28B-A33BB62924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EE85E911-5AFB-45F8-9051-2543923DE09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D58B7E54-873F-4FA3-950F-DF0B955F0A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73" name="Группа 72">
                  <a:extLst>
                    <a:ext uri="{FF2B5EF4-FFF2-40B4-BE49-F238E27FC236}">
                      <a16:creationId xmlns:a16="http://schemas.microsoft.com/office/drawing/2014/main" id="{36DF485A-8B1E-4CA0-92FD-485D5E7D0370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74" name="Рисунок 73">
                    <a:extLst>
                      <a:ext uri="{FF2B5EF4-FFF2-40B4-BE49-F238E27FC236}">
                        <a16:creationId xmlns:a16="http://schemas.microsoft.com/office/drawing/2014/main" id="{6339309C-9126-4E41-B223-2D45F86B5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75" name="Рисунок 74">
                    <a:extLst>
                      <a:ext uri="{FF2B5EF4-FFF2-40B4-BE49-F238E27FC236}">
                        <a16:creationId xmlns:a16="http://schemas.microsoft.com/office/drawing/2014/main" id="{D145656B-B501-493B-BF30-628774CBBC5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70" name="Рисунок 69">
                <a:extLst>
                  <a:ext uri="{FF2B5EF4-FFF2-40B4-BE49-F238E27FC236}">
                    <a16:creationId xmlns:a16="http://schemas.microsoft.com/office/drawing/2014/main" id="{CB631CD2-B728-4C47-83F0-B6C8C273EB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71" name="Рисунок 70">
                <a:extLst>
                  <a:ext uri="{FF2B5EF4-FFF2-40B4-BE49-F238E27FC236}">
                    <a16:creationId xmlns:a16="http://schemas.microsoft.com/office/drawing/2014/main" id="{3E0ADFFB-E989-4F44-B403-E3D795BB36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8F4FC746-49DF-4142-9AB1-CF4E4752E33D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1" name="Номер слайда 1">
            <a:extLst>
              <a:ext uri="{FF2B5EF4-FFF2-40B4-BE49-F238E27FC236}">
                <a16:creationId xmlns:a16="http://schemas.microsoft.com/office/drawing/2014/main" id="{2146D233-AFED-4E35-842F-365F103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2357" y="906848"/>
            <a:ext cx="10005133" cy="70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55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5F5F"/>
                </a:solidFill>
                <a:effectLst/>
                <a:uLnTx/>
                <a:uFillTx/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Методы психолого-педагогического сопровождения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5F5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18743871"/>
              </p:ext>
            </p:extLst>
          </p:nvPr>
        </p:nvGraphicFramePr>
        <p:xfrm>
          <a:off x="1331649" y="1717326"/>
          <a:ext cx="9637539" cy="4421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65238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1834A654-B097-4338-A649-46E52482C3D3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045464EE-4897-41C9-A64E-FD4A2431C972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2" name="Рисунок 81">
                <a:extLst>
                  <a:ext uri="{FF2B5EF4-FFF2-40B4-BE49-F238E27FC236}">
                    <a16:creationId xmlns:a16="http://schemas.microsoft.com/office/drawing/2014/main" id="{B864AC47-B5C7-46E8-AA68-843A5710A8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A2202691-1A8A-4504-95D9-9C97A5ED6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8161D440-EB19-40FA-A72A-91D1B6BF48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9A3B6DE9-9C08-4495-84FC-BD292E88F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DD5F33AE-D193-4AD6-A449-E8BD0A30E9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ED16E137-71E0-479B-A4FC-2293F29251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0932EE6E-6FA0-4EFB-BDA6-F26876C018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227C6F7E-0536-4DC3-8452-0360FAA33D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68" name="Группа 67">
              <a:extLst>
                <a:ext uri="{FF2B5EF4-FFF2-40B4-BE49-F238E27FC236}">
                  <a16:creationId xmlns:a16="http://schemas.microsoft.com/office/drawing/2014/main" id="{AD4FFFCF-B61B-49EB-A126-F2DC1FE639B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69" name="Группа 68">
                <a:extLst>
                  <a:ext uri="{FF2B5EF4-FFF2-40B4-BE49-F238E27FC236}">
                    <a16:creationId xmlns:a16="http://schemas.microsoft.com/office/drawing/2014/main" id="{5CD8F179-A739-4F77-AB7A-BD62A8E943E9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72" name="Группа 71">
                  <a:extLst>
                    <a:ext uri="{FF2B5EF4-FFF2-40B4-BE49-F238E27FC236}">
                      <a16:creationId xmlns:a16="http://schemas.microsoft.com/office/drawing/2014/main" id="{620D6E95-6244-428D-87F6-C85A4936BAA8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6" name="Рисунок 75">
                    <a:extLst>
                      <a:ext uri="{FF2B5EF4-FFF2-40B4-BE49-F238E27FC236}">
                        <a16:creationId xmlns:a16="http://schemas.microsoft.com/office/drawing/2014/main" id="{5F881D4C-75CE-4008-BF64-5360874E57B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DFA8E3B8-A92B-4682-82DF-8280B5DD16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A739C7F9-B47D-4EEE-A8F6-3C137E8259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0310A04-D5D4-42D8-A28B-A33BB62924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EE85E911-5AFB-45F8-9051-2543923DE09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D58B7E54-873F-4FA3-950F-DF0B955F0A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73" name="Группа 72">
                  <a:extLst>
                    <a:ext uri="{FF2B5EF4-FFF2-40B4-BE49-F238E27FC236}">
                      <a16:creationId xmlns:a16="http://schemas.microsoft.com/office/drawing/2014/main" id="{36DF485A-8B1E-4CA0-92FD-485D5E7D0370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74" name="Рисунок 73">
                    <a:extLst>
                      <a:ext uri="{FF2B5EF4-FFF2-40B4-BE49-F238E27FC236}">
                        <a16:creationId xmlns:a16="http://schemas.microsoft.com/office/drawing/2014/main" id="{6339309C-9126-4E41-B223-2D45F86B5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75" name="Рисунок 74">
                    <a:extLst>
                      <a:ext uri="{FF2B5EF4-FFF2-40B4-BE49-F238E27FC236}">
                        <a16:creationId xmlns:a16="http://schemas.microsoft.com/office/drawing/2014/main" id="{D145656B-B501-493B-BF30-628774CBBC5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70" name="Рисунок 69">
                <a:extLst>
                  <a:ext uri="{FF2B5EF4-FFF2-40B4-BE49-F238E27FC236}">
                    <a16:creationId xmlns:a16="http://schemas.microsoft.com/office/drawing/2014/main" id="{CB631CD2-B728-4C47-83F0-B6C8C273EB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71" name="Рисунок 70">
                <a:extLst>
                  <a:ext uri="{FF2B5EF4-FFF2-40B4-BE49-F238E27FC236}">
                    <a16:creationId xmlns:a16="http://schemas.microsoft.com/office/drawing/2014/main" id="{3E0ADFFB-E989-4F44-B403-E3D795BB36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8F4FC746-49DF-4142-9AB1-CF4E4752E33D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1" name="Номер слайда 1">
            <a:extLst>
              <a:ext uri="{FF2B5EF4-FFF2-40B4-BE49-F238E27FC236}">
                <a16:creationId xmlns:a16="http://schemas.microsoft.com/office/drawing/2014/main" id="{2146D233-AFED-4E35-842F-365F103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2155" y="938992"/>
            <a:ext cx="9507985" cy="70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50"/>
              </a:lnSpc>
            </a:pPr>
            <a:r>
              <a:rPr lang="en-US" sz="2400" b="1" dirty="0">
                <a:solidFill>
                  <a:srgbClr val="005F5F"/>
                </a:solidFill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Подготовка специалистов</a:t>
            </a:r>
            <a:endParaRPr lang="en-US" sz="2400" dirty="0">
              <a:solidFill>
                <a:srgbClr val="005F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969" y="1890945"/>
            <a:ext cx="10599938" cy="394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52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1834A654-B097-4338-A649-46E52482C3D3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045464EE-4897-41C9-A64E-FD4A2431C972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82" name="Рисунок 81">
                <a:extLst>
                  <a:ext uri="{FF2B5EF4-FFF2-40B4-BE49-F238E27FC236}">
                    <a16:creationId xmlns:a16="http://schemas.microsoft.com/office/drawing/2014/main" id="{B864AC47-B5C7-46E8-AA68-843A5710A8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3" name="Рисунок 82">
                <a:extLst>
                  <a:ext uri="{FF2B5EF4-FFF2-40B4-BE49-F238E27FC236}">
                    <a16:creationId xmlns:a16="http://schemas.microsoft.com/office/drawing/2014/main" id="{A2202691-1A8A-4504-95D9-9C97A5ED6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4" name="Рисунок 83">
                <a:extLst>
                  <a:ext uri="{FF2B5EF4-FFF2-40B4-BE49-F238E27FC236}">
                    <a16:creationId xmlns:a16="http://schemas.microsoft.com/office/drawing/2014/main" id="{8161D440-EB19-40FA-A72A-91D1B6BF48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id="{9A3B6DE9-9C08-4495-84FC-BD292E88F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6" name="Рисунок 85">
                <a:extLst>
                  <a:ext uri="{FF2B5EF4-FFF2-40B4-BE49-F238E27FC236}">
                    <a16:creationId xmlns:a16="http://schemas.microsoft.com/office/drawing/2014/main" id="{DD5F33AE-D193-4AD6-A449-E8BD0A30E9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7" name="Рисунок 86">
                <a:extLst>
                  <a:ext uri="{FF2B5EF4-FFF2-40B4-BE49-F238E27FC236}">
                    <a16:creationId xmlns:a16="http://schemas.microsoft.com/office/drawing/2014/main" id="{ED16E137-71E0-479B-A4FC-2293F29251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8" name="Рисунок 87">
                <a:extLst>
                  <a:ext uri="{FF2B5EF4-FFF2-40B4-BE49-F238E27FC236}">
                    <a16:creationId xmlns:a16="http://schemas.microsoft.com/office/drawing/2014/main" id="{0932EE6E-6FA0-4EFB-BDA6-F26876C018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89" name="Рисунок 88">
                <a:extLst>
                  <a:ext uri="{FF2B5EF4-FFF2-40B4-BE49-F238E27FC236}">
                    <a16:creationId xmlns:a16="http://schemas.microsoft.com/office/drawing/2014/main" id="{227C6F7E-0536-4DC3-8452-0360FAA33D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68" name="Группа 67">
              <a:extLst>
                <a:ext uri="{FF2B5EF4-FFF2-40B4-BE49-F238E27FC236}">
                  <a16:creationId xmlns:a16="http://schemas.microsoft.com/office/drawing/2014/main" id="{AD4FFFCF-B61B-49EB-A126-F2DC1FE639B9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69" name="Группа 68">
                <a:extLst>
                  <a:ext uri="{FF2B5EF4-FFF2-40B4-BE49-F238E27FC236}">
                    <a16:creationId xmlns:a16="http://schemas.microsoft.com/office/drawing/2014/main" id="{5CD8F179-A739-4F77-AB7A-BD62A8E943E9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72" name="Группа 71">
                  <a:extLst>
                    <a:ext uri="{FF2B5EF4-FFF2-40B4-BE49-F238E27FC236}">
                      <a16:creationId xmlns:a16="http://schemas.microsoft.com/office/drawing/2014/main" id="{620D6E95-6244-428D-87F6-C85A4936BAA8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76" name="Рисунок 75">
                    <a:extLst>
                      <a:ext uri="{FF2B5EF4-FFF2-40B4-BE49-F238E27FC236}">
                        <a16:creationId xmlns:a16="http://schemas.microsoft.com/office/drawing/2014/main" id="{5F881D4C-75CE-4008-BF64-5360874E57B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7" name="Рисунок 76">
                    <a:extLst>
                      <a:ext uri="{FF2B5EF4-FFF2-40B4-BE49-F238E27FC236}">
                        <a16:creationId xmlns:a16="http://schemas.microsoft.com/office/drawing/2014/main" id="{DFA8E3B8-A92B-4682-82DF-8280B5DD161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8" name="Рисунок 77">
                    <a:extLst>
                      <a:ext uri="{FF2B5EF4-FFF2-40B4-BE49-F238E27FC236}">
                        <a16:creationId xmlns:a16="http://schemas.microsoft.com/office/drawing/2014/main" id="{A739C7F9-B47D-4EEE-A8F6-3C137E8259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79" name="Рисунок 78">
                    <a:extLst>
                      <a:ext uri="{FF2B5EF4-FFF2-40B4-BE49-F238E27FC236}">
                        <a16:creationId xmlns:a16="http://schemas.microsoft.com/office/drawing/2014/main" id="{B0310A04-D5D4-42D8-A28B-A33BB62924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0" name="Рисунок 79">
                    <a:extLst>
                      <a:ext uri="{FF2B5EF4-FFF2-40B4-BE49-F238E27FC236}">
                        <a16:creationId xmlns:a16="http://schemas.microsoft.com/office/drawing/2014/main" id="{EE85E911-5AFB-45F8-9051-2543923DE09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81" name="Рисунок 80">
                    <a:extLst>
                      <a:ext uri="{FF2B5EF4-FFF2-40B4-BE49-F238E27FC236}">
                        <a16:creationId xmlns:a16="http://schemas.microsoft.com/office/drawing/2014/main" id="{D58B7E54-873F-4FA3-950F-DF0B955F0A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73" name="Группа 72">
                  <a:extLst>
                    <a:ext uri="{FF2B5EF4-FFF2-40B4-BE49-F238E27FC236}">
                      <a16:creationId xmlns:a16="http://schemas.microsoft.com/office/drawing/2014/main" id="{36DF485A-8B1E-4CA0-92FD-485D5E7D0370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74" name="Рисунок 73">
                    <a:extLst>
                      <a:ext uri="{FF2B5EF4-FFF2-40B4-BE49-F238E27FC236}">
                        <a16:creationId xmlns:a16="http://schemas.microsoft.com/office/drawing/2014/main" id="{6339309C-9126-4E41-B223-2D45F86B5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75" name="Рисунок 74">
                    <a:extLst>
                      <a:ext uri="{FF2B5EF4-FFF2-40B4-BE49-F238E27FC236}">
                        <a16:creationId xmlns:a16="http://schemas.microsoft.com/office/drawing/2014/main" id="{D145656B-B501-493B-BF30-628774CBBC5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70" name="Рисунок 69">
                <a:extLst>
                  <a:ext uri="{FF2B5EF4-FFF2-40B4-BE49-F238E27FC236}">
                    <a16:creationId xmlns:a16="http://schemas.microsoft.com/office/drawing/2014/main" id="{CB631CD2-B728-4C47-83F0-B6C8C273EB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71" name="Рисунок 70">
                <a:extLst>
                  <a:ext uri="{FF2B5EF4-FFF2-40B4-BE49-F238E27FC236}">
                    <a16:creationId xmlns:a16="http://schemas.microsoft.com/office/drawing/2014/main" id="{3E0ADFFB-E989-4F44-B403-E3D795BB36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8F4FC746-49DF-4142-9AB1-CF4E4752E33D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1" name="Номер слайда 1">
            <a:extLst>
              <a:ext uri="{FF2B5EF4-FFF2-40B4-BE49-F238E27FC236}">
                <a16:creationId xmlns:a16="http://schemas.microsoft.com/office/drawing/2014/main" id="{2146D233-AFED-4E35-842F-365F103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8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4110" y="1152173"/>
            <a:ext cx="9395828" cy="764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55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50" b="1" i="0" u="none" strike="noStrike" kern="0" cap="none" spc="0" normalizeH="0" baseline="0" noProof="0" dirty="0">
                <a:ln>
                  <a:noFill/>
                </a:ln>
                <a:solidFill>
                  <a:srgbClr val="005F5F"/>
                </a:solidFill>
                <a:effectLst/>
                <a:uLnTx/>
                <a:uFillTx/>
                <a:latin typeface="Times New Roman" panose="02020603050405020304" pitchFamily="18" charset="0"/>
                <a:ea typeface="Fraunces Extra Bold" pitchFamily="34" charset="-122"/>
                <a:cs typeface="Times New Roman" panose="02020603050405020304" pitchFamily="18" charset="0"/>
              </a:rPr>
              <a:t>Выводы и рекомендации</a:t>
            </a:r>
            <a:endParaRPr kumimoji="0" lang="en-US" sz="4450" b="0" i="0" u="none" strike="noStrike" kern="0" cap="none" spc="0" normalizeH="0" baseline="0" noProof="0" dirty="0">
              <a:ln>
                <a:noFill/>
              </a:ln>
              <a:solidFill>
                <a:srgbClr val="005F5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8788" y="2198863"/>
            <a:ext cx="10493407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2850"/>
              </a:lnSpc>
            </a:pPr>
            <a:r>
              <a:rPr lang="en-US" sz="2000" dirty="0">
                <a:solidFill>
                  <a:srgbClr val="005F5F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Психолого-педагогическое сопровождение детей-мигрантов — важный инструмент профилактики экстремизма и создания гармоничного мультикультурного общества. Успешная интеграция детей-мигрантов эффективна при активизации совместных усилий педагогов, психологов, родителей и государственных структур.</a:t>
            </a:r>
            <a:endParaRPr lang="en-US" sz="2000" dirty="0">
              <a:solidFill>
                <a:srgbClr val="005F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8789" y="3710077"/>
            <a:ext cx="10493406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2850"/>
              </a:lnSpc>
            </a:pPr>
            <a:r>
              <a:rPr lang="en-US" sz="2000" dirty="0">
                <a:solidFill>
                  <a:srgbClr val="005F5F"/>
                </a:solidFill>
                <a:latin typeface="Times New Roman" panose="02020603050405020304" pitchFamily="18" charset="0"/>
                <a:ea typeface="Nobile" pitchFamily="34" charset="-122"/>
                <a:cs typeface="Times New Roman" panose="02020603050405020304" pitchFamily="18" charset="0"/>
              </a:rPr>
              <a:t>Необходима специальная подготовка педагогов, психологов и специалистов для работы с детьми-мигрантами. Важно использовать различные методы, такие как индивидуальные консультации, групповые занятия и другие формы интерактивного обучения.</a:t>
            </a:r>
            <a:endParaRPr lang="en-US" sz="2000" dirty="0">
              <a:solidFill>
                <a:srgbClr val="005F5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0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32644" y="2926934"/>
            <a:ext cx="144879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71562" y="1701296"/>
            <a:ext cx="78682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206A7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Благодарим за внимание!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49782" y="3396376"/>
            <a:ext cx="77407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2A7E82"/>
                </a:solidFill>
              </a:rPr>
              <a:t>Государственное автономное образовательное учреждение </a:t>
            </a:r>
          </a:p>
          <a:p>
            <a:r>
              <a:rPr lang="ru-RU" sz="1200" dirty="0">
                <a:solidFill>
                  <a:srgbClr val="2A7E82"/>
                </a:solidFill>
              </a:rPr>
              <a:t>дополнительного профессионального образования </a:t>
            </a:r>
          </a:p>
          <a:p>
            <a:r>
              <a:rPr lang="ru-RU" sz="1200" dirty="0">
                <a:solidFill>
                  <a:srgbClr val="2A7E82"/>
                </a:solidFill>
              </a:rPr>
              <a:t>«Институт развития образования Республики Татарстан»</a:t>
            </a:r>
          </a:p>
          <a:p>
            <a:r>
              <a:rPr lang="ru-RU" sz="1200" dirty="0">
                <a:solidFill>
                  <a:srgbClr val="2A7E82"/>
                </a:solidFill>
              </a:rPr>
              <a:t>Адрес: РТ, 420015, г. Казань, ул. Большая Красная, 68</a:t>
            </a:r>
            <a:br>
              <a:rPr lang="ru-RU" sz="1200" dirty="0">
                <a:solidFill>
                  <a:srgbClr val="2A7E82"/>
                </a:solidFill>
              </a:rPr>
            </a:br>
            <a:r>
              <a:rPr lang="ru-RU" sz="1200" dirty="0">
                <a:solidFill>
                  <a:srgbClr val="2A7E82"/>
                </a:solidFill>
              </a:rPr>
              <a:t>Телефон: (843) 236-62-42</a:t>
            </a:r>
            <a:br>
              <a:rPr lang="ru-RU" sz="1200" dirty="0"/>
            </a:br>
            <a:r>
              <a:rPr lang="ru-RU" sz="1200" dirty="0">
                <a:solidFill>
                  <a:srgbClr val="2A7E82"/>
                </a:solidFill>
              </a:rPr>
              <a:t>Сайт института: </a:t>
            </a:r>
            <a:r>
              <a:rPr lang="ru-RU" sz="1200" dirty="0">
                <a:hlinkClick r:id="rId2"/>
              </a:rPr>
              <a:t>http://irort.ru</a:t>
            </a:r>
            <a:br>
              <a:rPr lang="ru-RU" sz="1200" dirty="0"/>
            </a:br>
            <a:endParaRPr lang="en-US" sz="1050" dirty="0">
              <a:solidFill>
                <a:srgbClr val="28767A"/>
              </a:solidFill>
              <a:highlight>
                <a:srgbClr val="FFFF00"/>
              </a:highlight>
            </a:endParaRPr>
          </a:p>
        </p:txBody>
      </p:sp>
      <p:pic>
        <p:nvPicPr>
          <p:cNvPr id="13" name="Picture 6" descr="http://qrcoder.ru/code/?http%3A%2F%2Firort.ru%2Fru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2692932"/>
            <a:ext cx="2257720" cy="225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A5117164-6355-46FD-ADF1-CBAB0741C6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47" y="5546892"/>
            <a:ext cx="5794977" cy="801941"/>
          </a:xfrm>
          <a:prstGeom prst="rect">
            <a:avLst/>
          </a:prstGeom>
        </p:spPr>
      </p:pic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03B28C0F-98B7-477C-997B-8698A0C6939D}"/>
              </a:ext>
            </a:extLst>
          </p:cNvPr>
          <p:cNvGrpSpPr/>
          <p:nvPr/>
        </p:nvGrpSpPr>
        <p:grpSpPr>
          <a:xfrm>
            <a:off x="1" y="156256"/>
            <a:ext cx="12191999" cy="6464511"/>
            <a:chOff x="1" y="156256"/>
            <a:chExt cx="12191999" cy="6464511"/>
          </a:xfrm>
        </p:grpSpPr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id="{017C339E-12BA-4BA5-B94E-7E9899222F7A}"/>
                </a:ext>
              </a:extLst>
            </p:cNvPr>
            <p:cNvGrpSpPr/>
            <p:nvPr/>
          </p:nvGrpSpPr>
          <p:grpSpPr>
            <a:xfrm>
              <a:off x="1" y="6289167"/>
              <a:ext cx="12191999" cy="331600"/>
              <a:chOff x="1" y="6270483"/>
              <a:chExt cx="13142394" cy="357449"/>
            </a:xfrm>
          </p:grpSpPr>
          <p:pic>
            <p:nvPicPr>
              <p:cNvPr id="57" name="Рисунок 56">
                <a:extLst>
                  <a:ext uri="{FF2B5EF4-FFF2-40B4-BE49-F238E27FC236}">
                    <a16:creationId xmlns:a16="http://schemas.microsoft.com/office/drawing/2014/main" id="{3419AC30-EDBF-4EFF-AA5B-723E09B35C1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1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58" name="Рисунок 57">
                <a:extLst>
                  <a:ext uri="{FF2B5EF4-FFF2-40B4-BE49-F238E27FC236}">
                    <a16:creationId xmlns:a16="http://schemas.microsoft.com/office/drawing/2014/main" id="{588C4FBA-8495-41FA-9979-4621031742E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32856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59" name="Рисунок 58">
                <a:extLst>
                  <a:ext uri="{FF2B5EF4-FFF2-40B4-BE49-F238E27FC236}">
                    <a16:creationId xmlns:a16="http://schemas.microsoft.com/office/drawing/2014/main" id="{146185F9-B158-4EDD-BE57-A3C0BBC981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642800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60" name="Рисунок 59">
                <a:extLst>
                  <a:ext uri="{FF2B5EF4-FFF2-40B4-BE49-F238E27FC236}">
                    <a16:creationId xmlns:a16="http://schemas.microsoft.com/office/drawing/2014/main" id="{2543EE91-5E72-4457-8157-DCE17745AD6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65711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61" name="Рисунок 60">
                <a:extLst>
                  <a:ext uri="{FF2B5EF4-FFF2-40B4-BE49-F238E27FC236}">
                    <a16:creationId xmlns:a16="http://schemas.microsoft.com/office/drawing/2014/main" id="{A5998DB5-2DC8-4A83-9A0C-C0FB93C4447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4928399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62" name="Рисунок 61">
                <a:extLst>
                  <a:ext uri="{FF2B5EF4-FFF2-40B4-BE49-F238E27FC236}">
                    <a16:creationId xmlns:a16="http://schemas.microsoft.com/office/drawing/2014/main" id="{D41885F7-7371-4456-8B41-E678F39CAF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>
                <a:off x="98567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63" name="Рисунок 62">
                <a:extLst>
                  <a:ext uri="{FF2B5EF4-FFF2-40B4-BE49-F238E27FC236}">
                    <a16:creationId xmlns:a16="http://schemas.microsoft.com/office/drawing/2014/main" id="{4FA156A5-3D14-45CE-A75C-83BDBF79596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8213997" y="6270483"/>
                <a:ext cx="1642799" cy="357449"/>
              </a:xfrm>
              <a:prstGeom prst="rect">
                <a:avLst/>
              </a:prstGeom>
            </p:spPr>
          </p:pic>
          <p:pic>
            <p:nvPicPr>
              <p:cNvPr id="64" name="Рисунок 63">
                <a:extLst>
                  <a:ext uri="{FF2B5EF4-FFF2-40B4-BE49-F238E27FC236}">
                    <a16:creationId xmlns:a16="http://schemas.microsoft.com/office/drawing/2014/main" id="{0CD65BFA-06BD-476C-92C6-4A7AAE13B9B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"/>
              <a:stretch/>
            </p:blipFill>
            <p:spPr>
              <a:xfrm flipH="1">
                <a:off x="11499596" y="6270483"/>
                <a:ext cx="1642799" cy="357449"/>
              </a:xfrm>
              <a:prstGeom prst="rect">
                <a:avLst/>
              </a:prstGeom>
            </p:spPr>
          </p:pic>
        </p:grpSp>
        <p:grpSp>
          <p:nvGrpSpPr>
            <p:cNvPr id="43" name="Группа 42">
              <a:extLst>
                <a:ext uri="{FF2B5EF4-FFF2-40B4-BE49-F238E27FC236}">
                  <a16:creationId xmlns:a16="http://schemas.microsoft.com/office/drawing/2014/main" id="{01FCCA6E-E411-4972-BFAE-2C00DADAD67D}"/>
                </a:ext>
              </a:extLst>
            </p:cNvPr>
            <p:cNvGrpSpPr/>
            <p:nvPr/>
          </p:nvGrpSpPr>
          <p:grpSpPr>
            <a:xfrm>
              <a:off x="283674" y="156256"/>
              <a:ext cx="11699091" cy="1434824"/>
              <a:chOff x="283674" y="156256"/>
              <a:chExt cx="11699091" cy="1434824"/>
            </a:xfrm>
          </p:grpSpPr>
          <p:grpSp>
            <p:nvGrpSpPr>
              <p:cNvPr id="44" name="Группа 43">
                <a:extLst>
                  <a:ext uri="{FF2B5EF4-FFF2-40B4-BE49-F238E27FC236}">
                    <a16:creationId xmlns:a16="http://schemas.microsoft.com/office/drawing/2014/main" id="{86087B47-FA98-4EB0-B94A-8265D1D97DA2}"/>
                  </a:ext>
                </a:extLst>
              </p:cNvPr>
              <p:cNvGrpSpPr/>
              <p:nvPr/>
            </p:nvGrpSpPr>
            <p:grpSpPr>
              <a:xfrm>
                <a:off x="1204110" y="617802"/>
                <a:ext cx="9765079" cy="265592"/>
                <a:chOff x="0" y="531791"/>
                <a:chExt cx="16256000" cy="442133"/>
              </a:xfrm>
            </p:grpSpPr>
            <p:grpSp>
              <p:nvGrpSpPr>
                <p:cNvPr id="47" name="Группа 46">
                  <a:extLst>
                    <a:ext uri="{FF2B5EF4-FFF2-40B4-BE49-F238E27FC236}">
                      <a16:creationId xmlns:a16="http://schemas.microsoft.com/office/drawing/2014/main" id="{FFDC3598-50AD-46D9-857E-82F63F267783}"/>
                    </a:ext>
                  </a:extLst>
                </p:cNvPr>
                <p:cNvGrpSpPr/>
                <p:nvPr/>
              </p:nvGrpSpPr>
              <p:grpSpPr>
                <a:xfrm>
                  <a:off x="0" y="531791"/>
                  <a:ext cx="12192000" cy="442133"/>
                  <a:chOff x="0" y="531791"/>
                  <a:chExt cx="12192000" cy="442133"/>
                </a:xfrm>
              </p:grpSpPr>
              <p:pic>
                <p:nvPicPr>
                  <p:cNvPr id="51" name="Рисунок 50">
                    <a:extLst>
                      <a:ext uri="{FF2B5EF4-FFF2-40B4-BE49-F238E27FC236}">
                        <a16:creationId xmlns:a16="http://schemas.microsoft.com/office/drawing/2014/main" id="{88BFCDE8-1963-4DD1-8B78-8DD9C9717B2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2032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52" name="Рисунок 51">
                    <a:extLst>
                      <a:ext uri="{FF2B5EF4-FFF2-40B4-BE49-F238E27FC236}">
                        <a16:creationId xmlns:a16="http://schemas.microsoft.com/office/drawing/2014/main" id="{49EFC3CD-C2B8-4E0B-B70E-E0C721CE8C3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53" name="Рисунок 52">
                    <a:extLst>
                      <a:ext uri="{FF2B5EF4-FFF2-40B4-BE49-F238E27FC236}">
                        <a16:creationId xmlns:a16="http://schemas.microsoft.com/office/drawing/2014/main" id="{63CE00D4-59E4-4418-8A24-CB6E7A9D328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6096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54" name="Рисунок 53">
                    <a:extLst>
                      <a:ext uri="{FF2B5EF4-FFF2-40B4-BE49-F238E27FC236}">
                        <a16:creationId xmlns:a16="http://schemas.microsoft.com/office/drawing/2014/main" id="{43AF3923-7D68-4D7F-9E96-F608956D8EE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4064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55" name="Рисунок 54">
                    <a:extLst>
                      <a:ext uri="{FF2B5EF4-FFF2-40B4-BE49-F238E27FC236}">
                        <a16:creationId xmlns:a16="http://schemas.microsoft.com/office/drawing/2014/main" id="{A5A13379-6DC7-4FF2-82E4-5E2AFD3C71F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>
                    <a:off x="10160000" y="531791"/>
                    <a:ext cx="2032000" cy="442133"/>
                  </a:xfrm>
                  <a:prstGeom prst="rect">
                    <a:avLst/>
                  </a:prstGeom>
                </p:spPr>
              </p:pic>
              <p:pic>
                <p:nvPicPr>
                  <p:cNvPr id="56" name="Рисунок 55">
                    <a:extLst>
                      <a:ext uri="{FF2B5EF4-FFF2-40B4-BE49-F238E27FC236}">
                        <a16:creationId xmlns:a16="http://schemas.microsoft.com/office/drawing/2014/main" id="{ED371098-0E82-42ED-AA9F-34C0D8C1295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12"/>
                  <a:stretch/>
                </p:blipFill>
                <p:spPr>
                  <a:xfrm flipH="1">
                    <a:off x="8128000" y="531791"/>
                    <a:ext cx="2032000" cy="44213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48" name="Группа 47">
                  <a:extLst>
                    <a:ext uri="{FF2B5EF4-FFF2-40B4-BE49-F238E27FC236}">
                      <a16:creationId xmlns:a16="http://schemas.microsoft.com/office/drawing/2014/main" id="{F745BEDC-873B-42F9-8BA7-1B910524248D}"/>
                    </a:ext>
                  </a:extLst>
                </p:cNvPr>
                <p:cNvGrpSpPr/>
                <p:nvPr/>
              </p:nvGrpSpPr>
              <p:grpSpPr>
                <a:xfrm>
                  <a:off x="12192000" y="531848"/>
                  <a:ext cx="4064000" cy="442076"/>
                  <a:chOff x="8118650" y="534819"/>
                  <a:chExt cx="4064000" cy="442076"/>
                </a:xfrm>
              </p:grpSpPr>
              <p:pic>
                <p:nvPicPr>
                  <p:cNvPr id="49" name="Рисунок 48">
                    <a:extLst>
                      <a:ext uri="{FF2B5EF4-FFF2-40B4-BE49-F238E27FC236}">
                        <a16:creationId xmlns:a16="http://schemas.microsoft.com/office/drawing/2014/main" id="{AA1BEC0C-2D7B-4CE2-A623-25B889D00D1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118650" y="534819"/>
                    <a:ext cx="2032000" cy="442076"/>
                  </a:xfrm>
                  <a:prstGeom prst="rect">
                    <a:avLst/>
                  </a:prstGeom>
                </p:spPr>
              </p:pic>
              <p:pic>
                <p:nvPicPr>
                  <p:cNvPr id="50" name="Рисунок 49">
                    <a:extLst>
                      <a:ext uri="{FF2B5EF4-FFF2-40B4-BE49-F238E27FC236}">
                        <a16:creationId xmlns:a16="http://schemas.microsoft.com/office/drawing/2014/main" id="{B8A68978-E2B4-4066-B3D3-1D984477DC8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50650" y="534819"/>
                    <a:ext cx="2032000" cy="442076"/>
                  </a:xfrm>
                  <a:prstGeom prst="rect">
                    <a:avLst/>
                  </a:prstGeom>
                </p:spPr>
              </p:pic>
            </p:grpSp>
          </p:grpSp>
          <p:pic>
            <p:nvPicPr>
              <p:cNvPr id="45" name="Рисунок 44">
                <a:extLst>
                  <a:ext uri="{FF2B5EF4-FFF2-40B4-BE49-F238E27FC236}">
                    <a16:creationId xmlns:a16="http://schemas.microsoft.com/office/drawing/2014/main" id="{FE8AFBEE-B383-474B-A20C-CA349F14AE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/>
            </p:blipFill>
            <p:spPr bwMode="auto">
              <a:xfrm>
                <a:off x="283674" y="302823"/>
                <a:ext cx="585003" cy="849350"/>
              </a:xfrm>
              <a:prstGeom prst="rect">
                <a:avLst/>
              </a:prstGeom>
            </p:spPr>
          </p:pic>
          <p:pic>
            <p:nvPicPr>
              <p:cNvPr id="46" name="Рисунок 45">
                <a:extLst>
                  <a:ext uri="{FF2B5EF4-FFF2-40B4-BE49-F238E27FC236}">
                    <a16:creationId xmlns:a16="http://schemas.microsoft.com/office/drawing/2014/main" id="{881218CB-0F7C-4A69-A531-ED2F45E0F4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845" t="5490" r="7550" b="6195"/>
              <a:stretch/>
            </p:blipFill>
            <p:spPr>
              <a:xfrm>
                <a:off x="11231543" y="156256"/>
                <a:ext cx="751222" cy="1434824"/>
              </a:xfrm>
              <a:prstGeom prst="rect">
                <a:avLst/>
              </a:prstGeom>
            </p:spPr>
          </p:pic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E2BE66D3-DEE7-498E-B491-E7654F599246}"/>
              </a:ext>
            </a:extLst>
          </p:cNvPr>
          <p:cNvSpPr txBox="1"/>
          <p:nvPr/>
        </p:nvSpPr>
        <p:spPr bwMode="auto">
          <a:xfrm>
            <a:off x="-9350" y="6312621"/>
            <a:ext cx="1213461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irort.ru</a:t>
            </a:r>
            <a:endParaRPr lang="ru-RU" sz="14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6" name="Номер слайда 1">
            <a:extLst>
              <a:ext uri="{FF2B5EF4-FFF2-40B4-BE49-F238E27FC236}">
                <a16:creationId xmlns:a16="http://schemas.microsoft.com/office/drawing/2014/main" id="{2AD359FE-4B66-49BC-BC69-AC03B0ED8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9165124" y="6233569"/>
            <a:ext cx="2743200" cy="442797"/>
          </a:xfrm>
        </p:spPr>
        <p:txBody>
          <a:bodyPr/>
          <a:lstStyle/>
          <a:p>
            <a:fld id="{DCC6B192-CE83-4DCA-98B0-CCD953914A7C}" type="slidenum">
              <a:rPr lang="ru-RU" smtClean="0">
                <a:solidFill>
                  <a:schemeClr val="bg1"/>
                </a:solidFill>
              </a:rPr>
              <a:t>9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217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4041</TotalTime>
  <Words>404</Words>
  <Application>Microsoft Office PowerPoint</Application>
  <PresentationFormat>Широкоэкранный</PresentationFormat>
  <Paragraphs>55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</dc:creator>
  <cp:lastModifiedBy>Пользователь</cp:lastModifiedBy>
  <cp:revision>233</cp:revision>
  <cp:lastPrinted>2018-08-06T06:43:04Z</cp:lastPrinted>
  <dcterms:created xsi:type="dcterms:W3CDTF">2018-07-17T12:31:13Z</dcterms:created>
  <dcterms:modified xsi:type="dcterms:W3CDTF">2025-11-14T13:29:36Z</dcterms:modified>
</cp:coreProperties>
</file>